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Comic Neue"/>
      <p:regular r:id="rId19"/>
      <p:bold r:id="rId20"/>
      <p:italic r:id="rId21"/>
      <p:boldItalic r:id="rId22"/>
    </p:embeddedFont>
    <p:embeddedFont>
      <p:font typeface="Luckiest Guy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omicNeue-bold.fntdata"/><Relationship Id="rId11" Type="http://schemas.openxmlformats.org/officeDocument/2006/relationships/slide" Target="slides/slide6.xml"/><Relationship Id="rId22" Type="http://schemas.openxmlformats.org/officeDocument/2006/relationships/font" Target="fonts/ComicNeue-boldItalic.fntdata"/><Relationship Id="rId10" Type="http://schemas.openxmlformats.org/officeDocument/2006/relationships/slide" Target="slides/slide5.xml"/><Relationship Id="rId21" Type="http://schemas.openxmlformats.org/officeDocument/2006/relationships/font" Target="fonts/ComicNeu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uckiestGu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ComicNeue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a0deee97009c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a0deee97009c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6a0deeecf193e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6a0deeecf193e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a0deeed8d1c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a0deeed8d1c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6a0deeedc0cfb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6a0deeedc0cfb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6a0deeedf23a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6a0deeedf23a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a0deee9bf8f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a0deee9bf8f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6a0deeea2b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6a0deeea2b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6a0deeea548d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6a0deeea548d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6a0deeea822e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6a0deeea822e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6a0deeea82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6a0deeea82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6a0deeea82cf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6a0deeea82cf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6a0deeeaaef4f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6a0deeeaaef4f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6a0deeead076a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6a0deeead076a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22.jpg"/><Relationship Id="rId5" Type="http://schemas.openxmlformats.org/officeDocument/2006/relationships/image" Target="../media/image19.jpg"/><Relationship Id="rId6" Type="http://schemas.openxmlformats.org/officeDocument/2006/relationships/image" Target="../media/image2.jpg"/><Relationship Id="rId7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4.jp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19.jpg"/><Relationship Id="rId6" Type="http://schemas.openxmlformats.org/officeDocument/2006/relationships/image" Target="../media/image3.jpg"/><Relationship Id="rId7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599" cy="36575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94460"/>
            <a:ext cx="3829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VOYAGEONS EN FRANÇAIS !</a:t>
            </a:r>
            <a:endParaRPr sz="360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63190"/>
            <a:ext cx="38292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Découvrons les pays et leurs petits secrets.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480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1480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ASSOCIE LE PAYS AU DRAPEAU !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285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685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 Grèce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3714750" y="24003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4114800" y="24003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 France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3714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285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85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Japon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4" name="Google Shape;174;p22"/>
          <p:cNvSpPr txBox="1"/>
          <p:nvPr/>
        </p:nvSpPr>
        <p:spPr>
          <a:xfrm>
            <a:off x="285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3714750" y="44005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114800" y="440055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Les États-Unis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371475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3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PRÊT POUR LE VOYAGE ?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J'habite ____ Grèce, mais je vais en vacances ____ Japon et ____ États-Unis !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Banque de mots 🏦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216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aux, la, de, au, en, l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Réponses à la diapositive suivante...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PRÊT POUR LE VOYAGE ?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93" name="Google Shape;193;p24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J'habite </a:t>
            </a:r>
            <a:r>
              <a:rPr b="1" lang="en" sz="216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en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Grèce, mais je vais en vacances </a:t>
            </a:r>
            <a:r>
              <a:rPr b="1" lang="en" sz="216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au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Japon et </a:t>
            </a:r>
            <a:r>
              <a:rPr b="1" lang="en" sz="216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aux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États-Unis !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285750" y="342900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Banque de mots 🏦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216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aux, la, de, au, en, l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498358"/>
            <a:ext cx="8572499" cy="205534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/>
          <p:nvPr/>
        </p:nvSpPr>
        <p:spPr>
          <a:xfrm>
            <a:off x="285750" y="3691890"/>
            <a:ext cx="8572500" cy="1005900"/>
          </a:xfrm>
          <a:prstGeom prst="roundRect">
            <a:avLst>
              <a:gd fmla="val 16667" name="adj"/>
            </a:avLst>
          </a:prstGeom>
          <a:solidFill>
            <a:srgbClr val="E6F1FB"/>
          </a:solidFill>
          <a:ln cap="flat" cmpd="sng" w="12700">
            <a:solidFill>
              <a:srgbClr val="0B2F50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5"/>
          <p:cNvSpPr txBox="1"/>
          <p:nvPr/>
        </p:nvSpPr>
        <p:spPr>
          <a:xfrm>
            <a:off x="308610" y="374904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B2F50"/>
                </a:solidFill>
              </a:rPr>
              <a:t>🧠</a:t>
            </a:r>
            <a:endParaRPr sz="2160">
              <a:solidFill>
                <a:srgbClr val="0B2F50"/>
              </a:solidFill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285750" y="19431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BRAVO LES EXPLORATEURS !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285750" y="86868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Tu es maintenant prêt à faire le tour du monde en parlant français !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765810" y="3714750"/>
            <a:ext cx="79782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B2F50"/>
                </a:solidFill>
                <a:latin typeface="Comic Neue"/>
                <a:ea typeface="Comic Neue"/>
                <a:cs typeface="Comic Neue"/>
                <a:sym typeface="Comic Neue"/>
              </a:rPr>
              <a:t>Souviens-toi! Θυμήσου !</a:t>
            </a:r>
            <a:endParaRPr b="1" sz="1980">
              <a:solidFill>
                <a:srgbClr val="0B2F50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B2F50"/>
                </a:solidFill>
                <a:latin typeface="Comic Neue"/>
                <a:ea typeface="Comic Neue"/>
                <a:cs typeface="Comic Neue"/>
                <a:sym typeface="Comic Neue"/>
              </a:rPr>
              <a:t>N'oublie pas : En (fille/e), Au (garçon), Aux (plusieurs/s) !</a:t>
            </a:r>
            <a:endParaRPr sz="2160">
              <a:solidFill>
                <a:srgbClr val="0B2F50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3188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960388"/>
            <a:ext cx="2697480" cy="171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531888"/>
            <a:ext cx="2697480" cy="171396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NOS MOTS MAGIQUES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285750" y="336042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Pays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Η χώρα</a:t>
            </a:r>
            <a:endParaRPr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3211830" y="278892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Drapeau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η σημαία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149340" y="3360420"/>
            <a:ext cx="26976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 Capitale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η πρωτεύουσα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6092"/>
            <a:ext cx="3829050" cy="40113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54330" y="3371850"/>
            <a:ext cx="4572000" cy="1657500"/>
          </a:xfrm>
          <a:prstGeom prst="roundRect">
            <a:avLst>
              <a:gd fmla="val 16667" name="adj"/>
            </a:avLst>
          </a:prstGeom>
          <a:solidFill>
            <a:srgbClr val="EEEDFE"/>
          </a:solidFill>
          <a:ln cap="flat" cmpd="sng" w="12700">
            <a:solidFill>
              <a:srgbClr val="08044D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77190" y="3429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044D"/>
                </a:solidFill>
              </a:rPr>
              <a:t>🤯</a:t>
            </a:r>
            <a:endParaRPr sz="2160">
              <a:solidFill>
                <a:srgbClr val="08044D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OÙ EST LE PETIT CHAT ?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285750" y="845820"/>
            <a:ext cx="45720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On part en voyage ! Φεύγουμε ταξίδι!</a:t>
            </a:r>
            <a:endParaRPr b="1" sz="234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Πηγαίνω σε μια χώρα : 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Je vais   en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ou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aux 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834390" y="3394710"/>
            <a:ext cx="39777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8044D"/>
                </a:solidFill>
                <a:latin typeface="Comic Neue"/>
                <a:ea typeface="Comic Neue"/>
                <a:cs typeface="Comic Neue"/>
                <a:sym typeface="Comic Neue"/>
              </a:rPr>
              <a:t>ήξερες ότι  la France μοιάζει à un hexagone (6 côtés=6 πλευρές) ?</a:t>
            </a:r>
            <a:endParaRPr sz="2160">
              <a:solidFill>
                <a:srgbClr val="08044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26"/>
            <a:ext cx="3486151" cy="51426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3714750" y="75438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LES PAYS EN 'E' </a:t>
            </a:r>
            <a:endParaRPr b="1"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3714750" y="1428750"/>
            <a:ext cx="51435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Βάζω 'En' !</a:t>
            </a:r>
            <a:endParaRPr b="1" sz="234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Για τις χώρες που τελειώνουν σε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,  βάζω     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714750" y="2811780"/>
            <a:ext cx="51435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160" lvl="0" marL="182880" marR="0" rtl="0" algn="l">
              <a:spcBef>
                <a:spcPts val="225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Grèce 🇬🇷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3716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 France 🇫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🇷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3716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 Italie</a:t>
            </a:r>
            <a:r>
              <a:rPr lang="en" sz="10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🇮🇹​</a:t>
            </a:r>
            <a:endParaRPr sz="10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PETIT TEST !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91" name="Google Shape;91;p17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Comment dit-on pour notre pays ?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5" name="Google Shape;95;p17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Aux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90368"/>
                </a:solidFill>
                <a:latin typeface="Comic Neue"/>
                <a:ea typeface="Comic Neue"/>
                <a:cs typeface="Comic Neue"/>
                <a:sym typeface="Comic Neue"/>
              </a:rPr>
              <a:t>Réponses à la diapositive suivante...</a:t>
            </a:r>
            <a:endParaRPr sz="1620">
              <a:solidFill>
                <a:srgbClr val="D90368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PETIT TEST !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285750" y="857250"/>
            <a:ext cx="85725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Comment dit-on pour notre pays ?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0" name="Google Shape;110;p18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En Grèce</a:t>
            </a:r>
            <a:endParaRPr b="1" sz="216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Aux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5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25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cap="flat" cmpd="sng" w="457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1430" marR="1143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Grèce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LE PAYS DES GARÇONS ?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23" name="Google Shape;123;p19"/>
          <p:cNvSpPr txBox="1"/>
          <p:nvPr/>
        </p:nvSpPr>
        <p:spPr>
          <a:xfrm>
            <a:off x="285750" y="845820"/>
            <a:ext cx="4572000" cy="13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234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Βάζω 'Au' !</a:t>
            </a:r>
            <a:endParaRPr b="1" sz="234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Για τις χώρες που δεν τελειώνουν σε'e', βάζω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285750" y="2228850"/>
            <a:ext cx="4572000" cy="3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7160" lvl="0" marL="182880" marR="0" rtl="0" algn="l">
              <a:spcBef>
                <a:spcPts val="225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Japon 🇯🇵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b="1"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3716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 Canada 🇨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🇦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-137160" lvl="0" marL="182880" marR="0" rtl="0" algn="l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080"/>
              <a:buFont typeface="Comic Neue"/>
              <a:buChar char="●"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 Maroc</a:t>
            </a:r>
            <a:r>
              <a:rPr lang="en" sz="10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🇲🇦​</a:t>
            </a:r>
            <a:endParaRPr sz="10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" y="0"/>
            <a:ext cx="9135078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0"/>
          <p:cNvSpPr/>
          <p:nvPr/>
        </p:nvSpPr>
        <p:spPr>
          <a:xfrm>
            <a:off x="285750" y="3634740"/>
            <a:ext cx="8572500" cy="1005900"/>
          </a:xfrm>
          <a:prstGeom prst="roundRect">
            <a:avLst>
              <a:gd fmla="val 16667" name="adj"/>
            </a:avLst>
          </a:prstGeom>
          <a:solidFill>
            <a:srgbClr val="E1F6EF"/>
          </a:solidFill>
          <a:ln cap="flat" cmpd="sng" w="12700">
            <a:solidFill>
              <a:srgbClr val="084D36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0"/>
          <p:cNvSpPr txBox="1"/>
          <p:nvPr/>
        </p:nvSpPr>
        <p:spPr>
          <a:xfrm>
            <a:off x="308610" y="369189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084D36"/>
                </a:solidFill>
              </a:rPr>
              <a:t>🔍</a:t>
            </a:r>
            <a:endParaRPr sz="2160">
              <a:solidFill>
                <a:srgbClr val="084D36"/>
              </a:solidFill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85750" y="20002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QUAND ILS SONT PLUSIEURS</a:t>
            </a:r>
            <a:endParaRPr b="1"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285750" y="2674620"/>
            <a:ext cx="8572500" cy="8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Αν η χώρα τελειώνει σε  -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(είναι δηλαδή σε πληθυντικό), βάζω </a:t>
            </a:r>
            <a:r>
              <a:rPr b="1"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Aux</a:t>
            </a:r>
            <a:r>
              <a:rPr lang="en" sz="216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216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765810" y="3657600"/>
            <a:ext cx="7978200" cy="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0"/>
              </a:spcAft>
              <a:buNone/>
            </a:pPr>
            <a:r>
              <a:rPr b="1" lang="en" sz="198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Example</a:t>
            </a:r>
            <a:endParaRPr b="1" sz="1980">
              <a:solidFill>
                <a:srgbClr val="084D3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b="1" lang="en" sz="216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Aux</a:t>
            </a:r>
            <a:r>
              <a:rPr lang="en" sz="216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 États-Unis 🇺🇸​ o</a:t>
            </a:r>
            <a:r>
              <a:rPr b="1" lang="en" sz="216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u A</a:t>
            </a:r>
            <a:r>
              <a:rPr lang="en" sz="2160">
                <a:solidFill>
                  <a:srgbClr val="084D36"/>
                </a:solidFill>
                <a:latin typeface="Comic Neue"/>
                <a:ea typeface="Comic Neue"/>
                <a:cs typeface="Comic Neue"/>
                <a:sym typeface="Comic Neue"/>
              </a:rPr>
              <a:t>ux Pays-Bas </a:t>
            </a:r>
            <a:r>
              <a:rPr lang="en" sz="198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🇱​</a:t>
            </a:r>
            <a:endParaRPr sz="198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905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550" y="102870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2905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86550" y="3028950"/>
            <a:ext cx="2114550" cy="13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409E9E"/>
                </a:solidFill>
                <a:latin typeface="Luckiest Guy"/>
                <a:ea typeface="Luckiest Guy"/>
                <a:cs typeface="Luckiest Guy"/>
                <a:sym typeface="Luckiest Guy"/>
              </a:rPr>
              <a:t>ASSOCIE LE PAYS AU DRAPEAU !</a:t>
            </a:r>
            <a:endParaRPr sz="3240">
              <a:solidFill>
                <a:srgbClr val="409E9E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28575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85800" y="10287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 Grèce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85750" y="18288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85800" y="18288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La France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285750" y="26289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>
            <a:off x="685800" y="26289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 Japon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1"/>
          <p:cNvSpPr txBox="1"/>
          <p:nvPr/>
        </p:nvSpPr>
        <p:spPr>
          <a:xfrm>
            <a:off x="285750" y="34290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1" name="Google Shape;151;p21"/>
          <p:cNvSpPr txBox="1"/>
          <p:nvPr/>
        </p:nvSpPr>
        <p:spPr>
          <a:xfrm>
            <a:off x="685800" y="3429000"/>
            <a:ext cx="2514600" cy="617100"/>
          </a:xfrm>
          <a:prstGeom prst="rect">
            <a:avLst/>
          </a:prstGeom>
          <a:solidFill>
            <a:srgbClr val="F4F9FC"/>
          </a:solidFill>
          <a:ln cap="flat" cmpd="sng" w="343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Les États-Unis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34290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3" name="Google Shape;153;p21"/>
          <p:cNvSpPr txBox="1"/>
          <p:nvPr/>
        </p:nvSpPr>
        <p:spPr>
          <a:xfrm>
            <a:off x="6286500" y="102870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4" name="Google Shape;154;p21"/>
          <p:cNvSpPr txBox="1"/>
          <p:nvPr/>
        </p:nvSpPr>
        <p:spPr>
          <a:xfrm>
            <a:off x="34290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6286500" y="3028950"/>
            <a:ext cx="5259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360"/>
              </a:spcBef>
              <a:spcAft>
                <a:spcPts val="360"/>
              </a:spcAft>
              <a:buNone/>
            </a:pPr>
            <a:r>
              <a:rPr b="1" lang="en" sz="18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d)</a:t>
            </a:r>
            <a:endParaRPr b="1" sz="18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