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Lilita One"/>
      <p:regular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LilitaOne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6a0df4eed519c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6a0df4eed519c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6a0df4f1eb42b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6a0df4f1eb42b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6a0df4f1ebe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6a0df4f1ebe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6a0df4f2398b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6a0df4f2398b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6a0df4ef318bc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6a0df4ef318bc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6a0df4ef6373f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6a0df4ef6373f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6a0df4ef84afa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6a0df4ef84afa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6a0df4efb3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6a0df4efb3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6a0df4f048edc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6a0df4f048edc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6a0df4f0d75a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6a0df4f0d75a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6a0df4f19384a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6a0df4f19384a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6a0df4f1e96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6a0df4f1e96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jpg"/><Relationship Id="rId4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Relationship Id="rId4" Type="http://schemas.openxmlformats.org/officeDocument/2006/relationships/image" Target="../media/image2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Relationship Id="rId4" Type="http://schemas.openxmlformats.org/officeDocument/2006/relationships/image" Target="../media/image15.png"/><Relationship Id="rId5" Type="http://schemas.openxmlformats.org/officeDocument/2006/relationships/image" Target="../media/image1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1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1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Relationship Id="rId4" Type="http://schemas.openxmlformats.org/officeDocument/2006/relationships/image" Target="../media/image6.jpg"/><Relationship Id="rId5" Type="http://schemas.openxmlformats.org/officeDocument/2006/relationships/image" Target="../media/image2.jpg"/><Relationship Id="rId6" Type="http://schemas.openxmlformats.org/officeDocument/2006/relationships/image" Target="../media/image8.jpg"/><Relationship Id="rId7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5.jpg"/><Relationship Id="rId6" Type="http://schemas.openxmlformats.org/officeDocument/2006/relationships/image" Target="../media/image6.jpg"/><Relationship Id="rId7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12.jpg"/><Relationship Id="rId5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Relationship Id="rId4" Type="http://schemas.openxmlformats.org/officeDocument/2006/relationships/image" Target="../media/image2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7260" y="742950"/>
            <a:ext cx="3657600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4914900" y="1668780"/>
            <a:ext cx="3829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D61084"/>
                </a:solidFill>
                <a:latin typeface="Lilita One"/>
                <a:ea typeface="Lilita One"/>
                <a:cs typeface="Lilita One"/>
                <a:sym typeface="Lilita One"/>
              </a:rPr>
              <a:t>MA FAMILLE</a:t>
            </a:r>
            <a:endParaRPr sz="3600">
              <a:solidFill>
                <a:srgbClr val="D61084"/>
              </a:solidFill>
              <a:latin typeface="Lilita One"/>
              <a:ea typeface="Lilita One"/>
              <a:cs typeface="Lilita One"/>
              <a:sym typeface="Lilita One"/>
            </a:endParaRPr>
          </a:p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D61084"/>
                </a:solidFill>
                <a:latin typeface="Lilita One"/>
                <a:ea typeface="Lilita One"/>
                <a:cs typeface="Lilita One"/>
                <a:sym typeface="Lilita One"/>
              </a:rPr>
              <a:t>Η ΟΙΚΟΓΈΝΕΙΆ ΜΟΥ</a:t>
            </a:r>
            <a:endParaRPr sz="3600">
              <a:solidFill>
                <a:srgbClr val="D61084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2"/>
          <p:cNvSpPr txBox="1"/>
          <p:nvPr/>
        </p:nvSpPr>
        <p:spPr>
          <a:xfrm>
            <a:off x="285750" y="17145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240">
                <a:solidFill>
                  <a:srgbClr val="D61084"/>
                </a:solidFill>
                <a:latin typeface="Lilita One"/>
                <a:ea typeface="Lilita One"/>
                <a:cs typeface="Lilita One"/>
                <a:sym typeface="Lilita One"/>
              </a:rPr>
              <a:t>QUI EST-CE?</a:t>
            </a:r>
            <a:endParaRPr sz="3240">
              <a:solidFill>
                <a:srgbClr val="D61084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69" name="Google Shape;169;p22"/>
          <p:cNvSpPr txBox="1"/>
          <p:nvPr/>
        </p:nvSpPr>
        <p:spPr>
          <a:xfrm>
            <a:off x="285750" y="857250"/>
            <a:ext cx="85725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C'est la maman de ma maman. Qui est-ce?</a:t>
            </a:r>
            <a:endParaRPr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70" name="Google Shape;170;p22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1.</a:t>
            </a:r>
            <a:endParaRPr b="1" sz="252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71" name="Google Shape;171;p22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040F0F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Le frère</a:t>
            </a:r>
            <a:endParaRPr sz="2160">
              <a:solidFill>
                <a:srgbClr val="040F0F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72" name="Google Shape;172;p22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2.</a:t>
            </a:r>
            <a:endParaRPr b="1" sz="252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73" name="Google Shape;173;p22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160">
                <a:solidFill>
                  <a:srgbClr val="2C6E49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La grand-mère</a:t>
            </a:r>
            <a:endParaRPr b="1" sz="2160">
              <a:solidFill>
                <a:srgbClr val="2C6E49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74" name="Google Shape;174;p22"/>
          <p:cNvSpPr txBox="1"/>
          <p:nvPr/>
        </p:nvSpPr>
        <p:spPr>
          <a:xfrm>
            <a:off x="8515350" y="257175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👍​</a:t>
            </a:r>
            <a:endParaRPr sz="36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75" name="Google Shape;175;p22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3.</a:t>
            </a:r>
            <a:endParaRPr b="1" sz="252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76" name="Google Shape;176;p22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040F0F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Le père</a:t>
            </a:r>
            <a:endParaRPr sz="2160">
              <a:solidFill>
                <a:srgbClr val="040F0F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77" name="Google Shape;177;p22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4.</a:t>
            </a:r>
            <a:endParaRPr b="1" sz="252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78" name="Google Shape;178;p22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040F0F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La sœur</a:t>
            </a:r>
            <a:endParaRPr sz="2160">
              <a:solidFill>
                <a:srgbClr val="040F0F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✅​</a:t>
            </a:r>
            <a:endParaRPr sz="36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8384" y="1805940"/>
            <a:ext cx="8567233" cy="305181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3"/>
          <p:cNvSpPr txBox="1"/>
          <p:nvPr/>
        </p:nvSpPr>
        <p:spPr>
          <a:xfrm>
            <a:off x="285750" y="17145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240">
                <a:solidFill>
                  <a:srgbClr val="D61084"/>
                </a:solidFill>
                <a:latin typeface="Lilita One"/>
                <a:ea typeface="Lilita One"/>
                <a:cs typeface="Lilita One"/>
                <a:sym typeface="Lilita One"/>
              </a:rPr>
              <a:t>L'ARBRE DE LA FAMILLE ΤΟ ΔΕΝΤΡΟ</a:t>
            </a:r>
            <a:endParaRPr sz="3240">
              <a:solidFill>
                <a:srgbClr val="D61084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86" name="Google Shape;186;p23"/>
          <p:cNvSpPr txBox="1"/>
          <p:nvPr/>
        </p:nvSpPr>
        <p:spPr>
          <a:xfrm>
            <a:off x="285750" y="845820"/>
            <a:ext cx="8572500" cy="8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Regarde comment tout le monde est lié, comme les branches d'un arbre!</a:t>
            </a:r>
            <a:endParaRPr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6280" y="765810"/>
            <a:ext cx="4457700" cy="480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63490" y="1898473"/>
            <a:ext cx="3314700" cy="2398113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4"/>
          <p:cNvSpPr txBox="1"/>
          <p:nvPr/>
        </p:nvSpPr>
        <p:spPr>
          <a:xfrm>
            <a:off x="285750" y="17145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240">
                <a:solidFill>
                  <a:srgbClr val="D61084"/>
                </a:solidFill>
                <a:latin typeface="Lilita One"/>
                <a:ea typeface="Lilita One"/>
                <a:cs typeface="Lilita One"/>
                <a:sym typeface="Lilita One"/>
              </a:rPr>
              <a:t>DESSINE TA FAMILLE!</a:t>
            </a:r>
            <a:endParaRPr sz="3240">
              <a:solidFill>
                <a:srgbClr val="D61084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94" name="Google Shape;194;p24"/>
          <p:cNvSpPr txBox="1"/>
          <p:nvPr/>
        </p:nvSpPr>
        <p:spPr>
          <a:xfrm>
            <a:off x="285750" y="925830"/>
            <a:ext cx="4263300" cy="38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Prends une feuille de papier et dessine les membres de ta famille. Peux-tu essayer de dire leurs noms en français à haute voix ?</a:t>
            </a:r>
            <a:endParaRPr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  <a:p>
            <a:pPr indent="0" lvl="0" marL="0" marR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Ce dont tu auras besoin : 🎨​ 🖌️</a:t>
            </a:r>
            <a:r>
              <a:rPr lang="en" sz="2160">
                <a:solidFill>
                  <a:srgbClr val="FB1D36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​</a:t>
            </a:r>
            <a:endParaRPr sz="2160">
              <a:solidFill>
                <a:srgbClr val="FB1D36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FB1D36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Papier, Crayons de couleur ou feutr</a:t>
            </a:r>
            <a:r>
              <a:rPr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es</a:t>
            </a:r>
            <a:endParaRPr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26"/>
            <a:ext cx="3486151" cy="514264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/>
          <p:nvPr/>
        </p:nvSpPr>
        <p:spPr>
          <a:xfrm>
            <a:off x="3669030" y="3234690"/>
            <a:ext cx="5143500" cy="1657500"/>
          </a:xfrm>
          <a:prstGeom prst="roundRect">
            <a:avLst>
              <a:gd fmla="val 16667" name="adj"/>
            </a:avLst>
          </a:prstGeom>
          <a:solidFill>
            <a:srgbClr val="EEEDFE"/>
          </a:solidFill>
          <a:ln cap="flat" cmpd="sng" w="12700">
            <a:solidFill>
              <a:srgbClr val="08044D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/>
        </p:nvSpPr>
        <p:spPr>
          <a:xfrm>
            <a:off x="3691890" y="329184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8044D"/>
                </a:solidFill>
              </a:rPr>
              <a:t>🤯</a:t>
            </a:r>
            <a:endParaRPr sz="2160">
              <a:solidFill>
                <a:srgbClr val="08044D"/>
              </a:solidFill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3714750" y="388620"/>
            <a:ext cx="51435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3240">
                <a:solidFill>
                  <a:srgbClr val="D61084"/>
                </a:solidFill>
                <a:latin typeface="Lilita One"/>
                <a:ea typeface="Lilita One"/>
                <a:cs typeface="Lilita One"/>
                <a:sym typeface="Lilita One"/>
              </a:rPr>
              <a:t>QUI EST DANS TA FAMILLE?</a:t>
            </a:r>
            <a:endParaRPr b="1" sz="3240">
              <a:solidFill>
                <a:srgbClr val="D61084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3714750" y="1554480"/>
            <a:ext cx="5143500" cy="12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Imagine un dessin avec ceux que tu aimes. Comment appelle-t-on les personnes de notre maison?</a:t>
            </a:r>
            <a:endParaRPr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4149090" y="3257550"/>
            <a:ext cx="4549200" cy="16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08044D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Le mot 'famille' vient du latin et désigne tous ceux qui vivent avec nous!</a:t>
            </a:r>
            <a:endParaRPr sz="2160">
              <a:solidFill>
                <a:srgbClr val="08044D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9200" y="847114"/>
            <a:ext cx="3829050" cy="4009342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/>
          <p:nvPr/>
        </p:nvSpPr>
        <p:spPr>
          <a:xfrm>
            <a:off x="285750" y="2651760"/>
            <a:ext cx="4572000" cy="1394400"/>
          </a:xfrm>
          <a:prstGeom prst="roundRect">
            <a:avLst>
              <a:gd fmla="val 16667" name="adj"/>
            </a:avLst>
          </a:prstGeom>
          <a:solidFill>
            <a:srgbClr val="E1F6EF"/>
          </a:solidFill>
          <a:ln cap="flat" cmpd="sng" w="12700">
            <a:solidFill>
              <a:srgbClr val="084D36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5"/>
          <p:cNvSpPr txBox="1"/>
          <p:nvPr/>
        </p:nvSpPr>
        <p:spPr>
          <a:xfrm>
            <a:off x="308610" y="270891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84D36"/>
                </a:solidFill>
              </a:rPr>
              <a:t>🔍</a:t>
            </a:r>
            <a:endParaRPr sz="2160">
              <a:solidFill>
                <a:srgbClr val="084D36"/>
              </a:solidFill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285750" y="17145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240">
                <a:solidFill>
                  <a:srgbClr val="D61084"/>
                </a:solidFill>
                <a:latin typeface="Lilita One"/>
                <a:ea typeface="Lilita One"/>
                <a:cs typeface="Lilita One"/>
                <a:sym typeface="Lilita One"/>
              </a:rPr>
              <a:t>MAMAN ET PAPA</a:t>
            </a:r>
            <a:endParaRPr sz="3240">
              <a:solidFill>
                <a:srgbClr val="D61084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285750" y="845820"/>
            <a:ext cx="4572000" cy="8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Voici les parents. Οι γονείς </a:t>
            </a:r>
            <a:endParaRPr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  <a:p>
            <a:pPr indent="-205740" lvl="0" marL="182880" marR="0" rtl="0" algn="l">
              <a:spcBef>
                <a:spcPts val="360"/>
              </a:spcBef>
              <a:spcAft>
                <a:spcPts val="0"/>
              </a:spcAft>
              <a:buClr>
                <a:srgbClr val="151617"/>
              </a:buClr>
              <a:buSzPts val="2160"/>
              <a:buFont typeface="LXGW WenKai TC"/>
              <a:buChar char="●"/>
            </a:pPr>
            <a:r>
              <a:rPr b="1"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La mère</a:t>
            </a:r>
            <a:r>
              <a:rPr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 (Maman)</a:t>
            </a:r>
            <a:endParaRPr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  <a:p>
            <a:pPr indent="-20574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151617"/>
              </a:buClr>
              <a:buSzPts val="2160"/>
              <a:buFont typeface="LXGW WenKai TC"/>
              <a:buChar char="●"/>
            </a:pPr>
            <a:r>
              <a:rPr b="1"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Le père</a:t>
            </a:r>
            <a:r>
              <a:rPr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 (Papa)</a:t>
            </a:r>
            <a:endParaRPr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765810" y="2674620"/>
            <a:ext cx="3977700" cy="134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1" lang="en" sz="1980">
                <a:solidFill>
                  <a:srgbClr val="084D36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Exemple</a:t>
            </a:r>
            <a:endParaRPr b="1" sz="1980">
              <a:solidFill>
                <a:srgbClr val="084D36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  <a:p>
            <a:pPr indent="0" lvl="0" marL="0" marR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84D36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Maman </a:t>
            </a:r>
            <a:endParaRPr sz="2160">
              <a:solidFill>
                <a:srgbClr val="084D36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084D36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Papa </a:t>
            </a:r>
            <a:endParaRPr sz="2160">
              <a:solidFill>
                <a:srgbClr val="084D36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845820"/>
            <a:ext cx="3829050" cy="401193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/>
          <p:nvPr/>
        </p:nvSpPr>
        <p:spPr>
          <a:xfrm>
            <a:off x="4377690" y="3429000"/>
            <a:ext cx="4572000" cy="1326000"/>
          </a:xfrm>
          <a:prstGeom prst="roundRect">
            <a:avLst>
              <a:gd fmla="val 16667" name="adj"/>
            </a:avLst>
          </a:prstGeom>
          <a:solidFill>
            <a:srgbClr val="E6F1FB"/>
          </a:solidFill>
          <a:ln cap="flat" cmpd="sng" w="12700">
            <a:solidFill>
              <a:srgbClr val="0B2F50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6"/>
          <p:cNvSpPr txBox="1"/>
          <p:nvPr/>
        </p:nvSpPr>
        <p:spPr>
          <a:xfrm>
            <a:off x="4400550" y="348615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B2F50"/>
                </a:solidFill>
              </a:rPr>
              <a:t>🧠</a:t>
            </a:r>
            <a:endParaRPr sz="2160">
              <a:solidFill>
                <a:srgbClr val="0B2F50"/>
              </a:solidFill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285750" y="17145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240">
                <a:solidFill>
                  <a:srgbClr val="D61084"/>
                </a:solidFill>
                <a:latin typeface="Lilita One"/>
                <a:ea typeface="Lilita One"/>
                <a:cs typeface="Lilita One"/>
                <a:sym typeface="Lilita One"/>
              </a:rPr>
              <a:t>FRÈRE ET SŒUR</a:t>
            </a:r>
            <a:endParaRPr sz="3240">
              <a:solidFill>
                <a:srgbClr val="D61084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4286250" y="845820"/>
            <a:ext cx="45720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As-tu des frères ou des sœurs pour jouer avec toi?</a:t>
            </a:r>
            <a:endParaRPr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Έχεις αδελφούς ή αδελφές για να παίζουν μαζί σου:</a:t>
            </a:r>
            <a:endParaRPr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  <a:p>
            <a:pPr indent="-205740" lvl="0" marL="182880" marR="0" rtl="0" algn="l">
              <a:spcBef>
                <a:spcPts val="360"/>
              </a:spcBef>
              <a:spcAft>
                <a:spcPts val="0"/>
              </a:spcAft>
              <a:buClr>
                <a:srgbClr val="151617"/>
              </a:buClr>
              <a:buSzPts val="2160"/>
              <a:buFont typeface="LXGW WenKai TC"/>
              <a:buChar char="●"/>
            </a:pPr>
            <a:r>
              <a:rPr b="1"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Le frère</a:t>
            </a:r>
            <a:endParaRPr b="1"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  <a:p>
            <a:pPr indent="-20574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151617"/>
              </a:buClr>
              <a:buSzPts val="2160"/>
              <a:buFont typeface="LXGW WenKai TC"/>
              <a:buChar char="●"/>
            </a:pPr>
            <a:r>
              <a:rPr b="1"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La sœur</a:t>
            </a:r>
            <a:endParaRPr b="1"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4857750" y="3451860"/>
            <a:ext cx="3977700" cy="12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1" lang="en" sz="1980">
                <a:solidFill>
                  <a:srgbClr val="0B2F50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Souviens-toi!</a:t>
            </a:r>
            <a:endParaRPr b="1" sz="1980">
              <a:solidFill>
                <a:srgbClr val="0B2F50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0B2F50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Λέμε </a:t>
            </a:r>
            <a:r>
              <a:rPr b="1" lang="en" sz="2160">
                <a:solidFill>
                  <a:srgbClr val="0B2F50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le</a:t>
            </a:r>
            <a:r>
              <a:rPr lang="en" sz="2160">
                <a:solidFill>
                  <a:srgbClr val="0B2F50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 για un garçon et </a:t>
            </a:r>
            <a:r>
              <a:rPr b="1" lang="en" sz="2160">
                <a:solidFill>
                  <a:srgbClr val="0B2F50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la</a:t>
            </a:r>
            <a:r>
              <a:rPr lang="en" sz="2160">
                <a:solidFill>
                  <a:srgbClr val="0B2F50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 για une fille.</a:t>
            </a:r>
            <a:endParaRPr sz="2160">
              <a:solidFill>
                <a:srgbClr val="0B2F50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9050" y="1028700"/>
            <a:ext cx="2114550" cy="131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86550" y="1028700"/>
            <a:ext cx="2114550" cy="131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29050" y="3028950"/>
            <a:ext cx="2114550" cy="131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86550" y="3028950"/>
            <a:ext cx="2114550" cy="13144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 txBox="1"/>
          <p:nvPr/>
        </p:nvSpPr>
        <p:spPr>
          <a:xfrm>
            <a:off x="285750" y="17145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240">
                <a:solidFill>
                  <a:srgbClr val="D61084"/>
                </a:solidFill>
                <a:latin typeface="Lilita One"/>
                <a:ea typeface="Lilita One"/>
                <a:cs typeface="Lilita One"/>
                <a:sym typeface="Lilita One"/>
              </a:rPr>
              <a:t>ASSOCIE LES MOTS!</a:t>
            </a:r>
            <a:endParaRPr sz="3240">
              <a:solidFill>
                <a:srgbClr val="D61084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285750" y="10287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1.</a:t>
            </a:r>
            <a:endParaRPr b="1" sz="18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96" name="Google Shape;96;p17"/>
          <p:cNvSpPr txBox="1"/>
          <p:nvPr/>
        </p:nvSpPr>
        <p:spPr>
          <a:xfrm>
            <a:off x="685800" y="1028700"/>
            <a:ext cx="25146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Le père</a:t>
            </a:r>
            <a:endParaRPr b="1" sz="1800">
              <a:solidFill>
                <a:srgbClr val="040F0F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285750" y="18288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2.</a:t>
            </a:r>
            <a:endParaRPr b="1" sz="18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685800" y="1828800"/>
            <a:ext cx="25146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La mère</a:t>
            </a:r>
            <a:endParaRPr b="1" sz="1800">
              <a:solidFill>
                <a:srgbClr val="040F0F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99" name="Google Shape;99;p17"/>
          <p:cNvSpPr txBox="1"/>
          <p:nvPr/>
        </p:nvSpPr>
        <p:spPr>
          <a:xfrm>
            <a:off x="285750" y="26289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3.</a:t>
            </a:r>
            <a:endParaRPr b="1" sz="18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00" name="Google Shape;100;p17"/>
          <p:cNvSpPr txBox="1"/>
          <p:nvPr/>
        </p:nvSpPr>
        <p:spPr>
          <a:xfrm>
            <a:off x="685800" y="2628900"/>
            <a:ext cx="25146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Le frère</a:t>
            </a:r>
            <a:endParaRPr b="1" sz="1800">
              <a:solidFill>
                <a:srgbClr val="040F0F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01" name="Google Shape;101;p17"/>
          <p:cNvSpPr txBox="1"/>
          <p:nvPr/>
        </p:nvSpPr>
        <p:spPr>
          <a:xfrm>
            <a:off x="285750" y="34290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4.</a:t>
            </a:r>
            <a:endParaRPr b="1" sz="18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685800" y="3429000"/>
            <a:ext cx="25146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La sœur</a:t>
            </a:r>
            <a:endParaRPr b="1" sz="1800">
              <a:solidFill>
                <a:srgbClr val="040F0F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3429000" y="10287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a)</a:t>
            </a:r>
            <a:endParaRPr b="1" sz="18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04" name="Google Shape;104;p17"/>
          <p:cNvSpPr txBox="1"/>
          <p:nvPr/>
        </p:nvSpPr>
        <p:spPr>
          <a:xfrm>
            <a:off x="6286500" y="10287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b)</a:t>
            </a:r>
            <a:endParaRPr b="1" sz="18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05" name="Google Shape;105;p17"/>
          <p:cNvSpPr txBox="1"/>
          <p:nvPr/>
        </p:nvSpPr>
        <p:spPr>
          <a:xfrm>
            <a:off x="3429000" y="302895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c)</a:t>
            </a:r>
            <a:endParaRPr b="1" sz="18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06" name="Google Shape;106;p17"/>
          <p:cNvSpPr txBox="1"/>
          <p:nvPr/>
        </p:nvSpPr>
        <p:spPr>
          <a:xfrm>
            <a:off x="6286500" y="302895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d)</a:t>
            </a:r>
            <a:endParaRPr b="1" sz="18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5800" y="1028700"/>
            <a:ext cx="2114550" cy="131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14800" y="1028700"/>
            <a:ext cx="2114550" cy="131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5800" y="3028950"/>
            <a:ext cx="2114550" cy="131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14800" y="3028950"/>
            <a:ext cx="2114550" cy="131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8"/>
          <p:cNvSpPr txBox="1"/>
          <p:nvPr/>
        </p:nvSpPr>
        <p:spPr>
          <a:xfrm>
            <a:off x="285750" y="17145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240">
                <a:solidFill>
                  <a:srgbClr val="D61084"/>
                </a:solidFill>
                <a:latin typeface="Lilita One"/>
                <a:ea typeface="Lilita One"/>
                <a:cs typeface="Lilita One"/>
                <a:sym typeface="Lilita One"/>
              </a:rPr>
              <a:t>ASSOCIE LES MOTS!</a:t>
            </a:r>
            <a:endParaRPr sz="3240">
              <a:solidFill>
                <a:srgbClr val="D61084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16" name="Google Shape;116;p18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✅​</a:t>
            </a:r>
            <a:endParaRPr sz="36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17" name="Google Shape;117;p18"/>
          <p:cNvSpPr txBox="1"/>
          <p:nvPr/>
        </p:nvSpPr>
        <p:spPr>
          <a:xfrm>
            <a:off x="285750" y="24003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1.</a:t>
            </a:r>
            <a:endParaRPr b="1" sz="18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18" name="Google Shape;118;p18"/>
          <p:cNvSpPr txBox="1"/>
          <p:nvPr/>
        </p:nvSpPr>
        <p:spPr>
          <a:xfrm>
            <a:off x="685800" y="2400300"/>
            <a:ext cx="25146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Le père</a:t>
            </a:r>
            <a:endParaRPr b="1" sz="1800">
              <a:solidFill>
                <a:srgbClr val="040F0F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19" name="Google Shape;119;p18"/>
          <p:cNvSpPr txBox="1"/>
          <p:nvPr/>
        </p:nvSpPr>
        <p:spPr>
          <a:xfrm>
            <a:off x="285750" y="10287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d)</a:t>
            </a:r>
            <a:endParaRPr b="1" sz="18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20" name="Google Shape;120;p18"/>
          <p:cNvSpPr txBox="1"/>
          <p:nvPr/>
        </p:nvSpPr>
        <p:spPr>
          <a:xfrm>
            <a:off x="3714750" y="24003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2.</a:t>
            </a:r>
            <a:endParaRPr b="1" sz="18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21" name="Google Shape;121;p18"/>
          <p:cNvSpPr txBox="1"/>
          <p:nvPr/>
        </p:nvSpPr>
        <p:spPr>
          <a:xfrm>
            <a:off x="4114800" y="2400300"/>
            <a:ext cx="25146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La mère</a:t>
            </a:r>
            <a:endParaRPr b="1" sz="1800">
              <a:solidFill>
                <a:srgbClr val="040F0F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22" name="Google Shape;122;p18"/>
          <p:cNvSpPr txBox="1"/>
          <p:nvPr/>
        </p:nvSpPr>
        <p:spPr>
          <a:xfrm>
            <a:off x="3714750" y="10287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c)</a:t>
            </a:r>
            <a:endParaRPr b="1" sz="18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23" name="Google Shape;123;p18"/>
          <p:cNvSpPr txBox="1"/>
          <p:nvPr/>
        </p:nvSpPr>
        <p:spPr>
          <a:xfrm>
            <a:off x="285750" y="440055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3.</a:t>
            </a:r>
            <a:endParaRPr b="1" sz="18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24" name="Google Shape;124;p18"/>
          <p:cNvSpPr txBox="1"/>
          <p:nvPr/>
        </p:nvSpPr>
        <p:spPr>
          <a:xfrm>
            <a:off x="685800" y="4400550"/>
            <a:ext cx="25146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Le frère</a:t>
            </a:r>
            <a:endParaRPr b="1" sz="1800">
              <a:solidFill>
                <a:srgbClr val="040F0F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25" name="Google Shape;125;p18"/>
          <p:cNvSpPr txBox="1"/>
          <p:nvPr/>
        </p:nvSpPr>
        <p:spPr>
          <a:xfrm>
            <a:off x="285750" y="302895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a)</a:t>
            </a:r>
            <a:endParaRPr b="1" sz="18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26" name="Google Shape;126;p18"/>
          <p:cNvSpPr txBox="1"/>
          <p:nvPr/>
        </p:nvSpPr>
        <p:spPr>
          <a:xfrm>
            <a:off x="3714750" y="440055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4.</a:t>
            </a:r>
            <a:endParaRPr b="1" sz="18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27" name="Google Shape;127;p18"/>
          <p:cNvSpPr txBox="1"/>
          <p:nvPr/>
        </p:nvSpPr>
        <p:spPr>
          <a:xfrm>
            <a:off x="4114800" y="4400550"/>
            <a:ext cx="25146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La sœur</a:t>
            </a:r>
            <a:endParaRPr b="1" sz="1800">
              <a:solidFill>
                <a:srgbClr val="040F0F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28" name="Google Shape;128;p18"/>
          <p:cNvSpPr txBox="1"/>
          <p:nvPr/>
        </p:nvSpPr>
        <p:spPr>
          <a:xfrm>
            <a:off x="3714750" y="302895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b)</a:t>
            </a:r>
            <a:endParaRPr b="1" sz="180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2047101"/>
            <a:ext cx="4171950" cy="1712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86300" y="1588770"/>
            <a:ext cx="417195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9"/>
          <p:cNvSpPr txBox="1"/>
          <p:nvPr/>
        </p:nvSpPr>
        <p:spPr>
          <a:xfrm>
            <a:off x="285750" y="17145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240">
                <a:solidFill>
                  <a:srgbClr val="D61084"/>
                </a:solidFill>
                <a:latin typeface="Lilita One"/>
                <a:ea typeface="Lilita One"/>
                <a:cs typeface="Lilita One"/>
                <a:sym typeface="Lilita One"/>
              </a:rPr>
              <a:t>LES GRANDS-PARENTS : ΟΙ ΠΑΠΟΥΔΕΣ</a:t>
            </a:r>
            <a:endParaRPr sz="3240">
              <a:solidFill>
                <a:srgbClr val="D61084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36" name="Google Shape;136;p19"/>
          <p:cNvSpPr txBox="1"/>
          <p:nvPr/>
        </p:nvSpPr>
        <p:spPr>
          <a:xfrm>
            <a:off x="285750" y="845820"/>
            <a:ext cx="85725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Ils adorent raconter des histoires et nous faire des bisous!</a:t>
            </a:r>
            <a:endParaRPr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37" name="Google Shape;137;p19"/>
          <p:cNvSpPr txBox="1"/>
          <p:nvPr/>
        </p:nvSpPr>
        <p:spPr>
          <a:xfrm>
            <a:off x="285750" y="3874770"/>
            <a:ext cx="4172100" cy="8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Le grand-père</a:t>
            </a:r>
            <a:r>
              <a:rPr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 - Le papa de ton papa ou de ta maman.</a:t>
            </a:r>
            <a:endParaRPr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38" name="Google Shape;138;p19"/>
          <p:cNvSpPr txBox="1"/>
          <p:nvPr/>
        </p:nvSpPr>
        <p:spPr>
          <a:xfrm>
            <a:off x="4686300" y="3417570"/>
            <a:ext cx="4172100" cy="8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La grand-mère</a:t>
            </a:r>
            <a:r>
              <a:rPr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 - La maman de ton papa ou de ta maman.</a:t>
            </a:r>
            <a:endParaRPr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7850" y="426"/>
            <a:ext cx="3486151" cy="514264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0"/>
          <p:cNvSpPr/>
          <p:nvPr/>
        </p:nvSpPr>
        <p:spPr>
          <a:xfrm>
            <a:off x="354330" y="3486150"/>
            <a:ext cx="5143500" cy="1326000"/>
          </a:xfrm>
          <a:prstGeom prst="roundRect">
            <a:avLst>
              <a:gd fmla="val 16667" name="adj"/>
            </a:avLst>
          </a:prstGeom>
          <a:solidFill>
            <a:srgbClr val="EEEDFE"/>
          </a:solidFill>
          <a:ln cap="flat" cmpd="sng" w="12700">
            <a:solidFill>
              <a:srgbClr val="08044D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0"/>
          <p:cNvSpPr txBox="1"/>
          <p:nvPr/>
        </p:nvSpPr>
        <p:spPr>
          <a:xfrm>
            <a:off x="377190" y="354330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08044D"/>
                </a:solidFill>
              </a:rPr>
              <a:t>🤯</a:t>
            </a:r>
            <a:endParaRPr sz="2160">
              <a:solidFill>
                <a:srgbClr val="08044D"/>
              </a:solidFill>
            </a:endParaRPr>
          </a:p>
        </p:txBody>
      </p:sp>
      <p:sp>
        <p:nvSpPr>
          <p:cNvPr id="146" name="Google Shape;146;p20"/>
          <p:cNvSpPr txBox="1"/>
          <p:nvPr/>
        </p:nvSpPr>
        <p:spPr>
          <a:xfrm>
            <a:off x="285750" y="731520"/>
            <a:ext cx="51435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3240">
                <a:solidFill>
                  <a:srgbClr val="D61084"/>
                </a:solidFill>
                <a:latin typeface="Lilita One"/>
                <a:ea typeface="Lilita One"/>
                <a:cs typeface="Lilita One"/>
                <a:sym typeface="Lilita One"/>
              </a:rPr>
              <a:t>LE BÉBÉ</a:t>
            </a:r>
            <a:endParaRPr b="1" sz="3240">
              <a:solidFill>
                <a:srgbClr val="D61084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47" name="Google Shape;147;p20"/>
          <p:cNvSpPr txBox="1"/>
          <p:nvPr/>
        </p:nvSpPr>
        <p:spPr>
          <a:xfrm>
            <a:off x="285750" y="1405890"/>
            <a:ext cx="5143500" cy="12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Parfois, dans la famille, il y a un tout petit membre qui dort beaucoup.</a:t>
            </a:r>
            <a:endParaRPr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  <a:p>
            <a:pPr indent="-205740" lvl="0" marL="182880" marR="0" rtl="0" algn="l">
              <a:spcBef>
                <a:spcPts val="360"/>
              </a:spcBef>
              <a:spcAft>
                <a:spcPts val="0"/>
              </a:spcAft>
              <a:buClr>
                <a:srgbClr val="151617"/>
              </a:buClr>
              <a:buSzPts val="2160"/>
              <a:buFont typeface="LXGW WenKai TC"/>
              <a:buChar char="●"/>
            </a:pPr>
            <a:r>
              <a:rPr b="1"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Le bébé</a:t>
            </a:r>
            <a:endParaRPr b="1"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48" name="Google Shape;148;p20"/>
          <p:cNvSpPr txBox="1"/>
          <p:nvPr/>
        </p:nvSpPr>
        <p:spPr>
          <a:xfrm>
            <a:off x="834390" y="3509010"/>
            <a:ext cx="4549200" cy="12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08044D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En français, on dit 'bébé' pour les garçons et les filles!</a:t>
            </a:r>
            <a:endParaRPr sz="2160">
              <a:solidFill>
                <a:srgbClr val="08044D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/>
          <p:nvPr/>
        </p:nvSpPr>
        <p:spPr>
          <a:xfrm>
            <a:off x="285750" y="171450"/>
            <a:ext cx="85725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240">
                <a:solidFill>
                  <a:srgbClr val="D61084"/>
                </a:solidFill>
                <a:latin typeface="Lilita One"/>
                <a:ea typeface="Lilita One"/>
                <a:cs typeface="Lilita One"/>
                <a:sym typeface="Lilita One"/>
              </a:rPr>
              <a:t>QUI EST-CE?</a:t>
            </a:r>
            <a:endParaRPr sz="3240">
              <a:solidFill>
                <a:srgbClr val="D61084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54" name="Google Shape;154;p21"/>
          <p:cNvSpPr txBox="1"/>
          <p:nvPr/>
        </p:nvSpPr>
        <p:spPr>
          <a:xfrm>
            <a:off x="285750" y="857250"/>
            <a:ext cx="85725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C'est la maman de ma maman. Qui est-ce?</a:t>
            </a:r>
            <a:endParaRPr sz="216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55" name="Google Shape;155;p21"/>
          <p:cNvSpPr txBox="1"/>
          <p:nvPr/>
        </p:nvSpPr>
        <p:spPr>
          <a:xfrm>
            <a:off x="285750" y="16573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1.</a:t>
            </a:r>
            <a:endParaRPr b="1" sz="252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56" name="Google Shape;156;p21"/>
          <p:cNvSpPr txBox="1"/>
          <p:nvPr/>
        </p:nvSpPr>
        <p:spPr>
          <a:xfrm>
            <a:off x="857250" y="16573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040F0F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Le frère</a:t>
            </a:r>
            <a:endParaRPr sz="2160">
              <a:solidFill>
                <a:srgbClr val="040F0F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57" name="Google Shape;157;p21"/>
          <p:cNvSpPr txBox="1"/>
          <p:nvPr/>
        </p:nvSpPr>
        <p:spPr>
          <a:xfrm>
            <a:off x="285750" y="25146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2.</a:t>
            </a:r>
            <a:endParaRPr b="1" sz="252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58" name="Google Shape;158;p21"/>
          <p:cNvSpPr txBox="1"/>
          <p:nvPr/>
        </p:nvSpPr>
        <p:spPr>
          <a:xfrm>
            <a:off x="857250" y="25146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040F0F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La grand-mère</a:t>
            </a:r>
            <a:endParaRPr sz="2160">
              <a:solidFill>
                <a:srgbClr val="040F0F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59" name="Google Shape;159;p21"/>
          <p:cNvSpPr txBox="1"/>
          <p:nvPr/>
        </p:nvSpPr>
        <p:spPr>
          <a:xfrm>
            <a:off x="285750" y="337185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3.</a:t>
            </a:r>
            <a:endParaRPr b="1" sz="252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60" name="Google Shape;160;p21"/>
          <p:cNvSpPr txBox="1"/>
          <p:nvPr/>
        </p:nvSpPr>
        <p:spPr>
          <a:xfrm>
            <a:off x="857250" y="337185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040F0F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Le père</a:t>
            </a:r>
            <a:endParaRPr sz="2160">
              <a:solidFill>
                <a:srgbClr val="040F0F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61" name="Google Shape;161;p21"/>
          <p:cNvSpPr txBox="1"/>
          <p:nvPr/>
        </p:nvSpPr>
        <p:spPr>
          <a:xfrm>
            <a:off x="285750" y="4229100"/>
            <a:ext cx="5259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2520">
                <a:solidFill>
                  <a:srgbClr val="151617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4.</a:t>
            </a:r>
            <a:endParaRPr b="1" sz="2520">
              <a:solidFill>
                <a:srgbClr val="151617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62" name="Google Shape;162;p21"/>
          <p:cNvSpPr txBox="1"/>
          <p:nvPr/>
        </p:nvSpPr>
        <p:spPr>
          <a:xfrm>
            <a:off x="857250" y="4229100"/>
            <a:ext cx="8001000" cy="6858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" marR="1143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160">
                <a:solidFill>
                  <a:srgbClr val="040F0F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La sœur</a:t>
            </a:r>
            <a:endParaRPr sz="2160">
              <a:solidFill>
                <a:srgbClr val="040F0F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  <p:sp>
        <p:nvSpPr>
          <p:cNvPr id="163" name="Google Shape;163;p21"/>
          <p:cNvSpPr txBox="1"/>
          <p:nvPr/>
        </p:nvSpPr>
        <p:spPr>
          <a:xfrm>
            <a:off x="6160770" y="308610"/>
            <a:ext cx="2743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20">
                <a:solidFill>
                  <a:srgbClr val="FB1D36"/>
                </a:solidFill>
                <a:latin typeface="LXGW WenKai TC"/>
                <a:ea typeface="LXGW WenKai TC"/>
                <a:cs typeface="LXGW WenKai TC"/>
                <a:sym typeface="LXGW WenKai TC"/>
              </a:rPr>
              <a:t>Réponses à la diapositive suivante...</a:t>
            </a:r>
            <a:endParaRPr sz="1620">
              <a:solidFill>
                <a:srgbClr val="FB1D36"/>
              </a:solidFill>
              <a:latin typeface="LXGW WenKai TC"/>
              <a:ea typeface="LXGW WenKai TC"/>
              <a:cs typeface="LXGW WenKai TC"/>
              <a:sym typeface="LXGW WenKai T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