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7" r:id="rId2"/>
    <p:sldId id="813" r:id="rId3"/>
    <p:sldId id="259" r:id="rId4"/>
    <p:sldId id="799" r:id="rId5"/>
    <p:sldId id="800" r:id="rId6"/>
    <p:sldId id="272" r:id="rId7"/>
    <p:sldId id="457" r:id="rId8"/>
    <p:sldId id="279" r:id="rId9"/>
    <p:sldId id="801" r:id="rId10"/>
    <p:sldId id="264" r:id="rId11"/>
    <p:sldId id="806" r:id="rId12"/>
    <p:sldId id="315" r:id="rId13"/>
    <p:sldId id="316" r:id="rId14"/>
    <p:sldId id="321" r:id="rId15"/>
    <p:sldId id="324" r:id="rId16"/>
    <p:sldId id="312" r:id="rId17"/>
    <p:sldId id="313" r:id="rId18"/>
    <p:sldId id="314" r:id="rId19"/>
    <p:sldId id="458" r:id="rId20"/>
    <p:sldId id="459" r:id="rId21"/>
    <p:sldId id="460" r:id="rId22"/>
    <p:sldId id="461" r:id="rId23"/>
    <p:sldId id="462" r:id="rId24"/>
    <p:sldId id="483" r:id="rId25"/>
    <p:sldId id="814" r:id="rId26"/>
    <p:sldId id="463" r:id="rId27"/>
    <p:sldId id="488" r:id="rId28"/>
    <p:sldId id="471" r:id="rId29"/>
    <p:sldId id="472" r:id="rId30"/>
    <p:sldId id="476" r:id="rId31"/>
    <p:sldId id="474" r:id="rId32"/>
    <p:sldId id="477" r:id="rId33"/>
    <p:sldId id="479" r:id="rId34"/>
    <p:sldId id="478" r:id="rId35"/>
    <p:sldId id="815" r:id="rId36"/>
    <p:sldId id="670" r:id="rId37"/>
    <p:sldId id="679" r:id="rId38"/>
    <p:sldId id="675" r:id="rId39"/>
    <p:sldId id="678" r:id="rId40"/>
    <p:sldId id="690" r:id="rId41"/>
    <p:sldId id="808" r:id="rId42"/>
    <p:sldId id="807" r:id="rId43"/>
    <p:sldId id="809" r:id="rId44"/>
    <p:sldId id="811" r:id="rId45"/>
    <p:sldId id="810" r:id="rId46"/>
    <p:sldId id="812" r:id="rId47"/>
    <p:sldId id="802" r:id="rId48"/>
    <p:sldId id="803" r:id="rId49"/>
    <p:sldId id="805" r:id="rId50"/>
    <p:sldId id="804" r:id="rId51"/>
    <p:sldId id="816" r:id="rId52"/>
    <p:sldId id="280" r:id="rId53"/>
    <p:sldId id="281" r:id="rId5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Μεσαίο στυλ 4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97839" autoAdjust="0"/>
  </p:normalViewPr>
  <p:slideViewPr>
    <p:cSldViewPr>
      <p:cViewPr varScale="1">
        <p:scale>
          <a:sx n="73" d="100"/>
          <a:sy n="73" d="100"/>
        </p:scale>
        <p:origin x="1008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41D80-8308-40C4-93C9-50C9BA86EC59}" type="datetimeFigureOut">
              <a:rPr lang="el-GR" smtClean="0"/>
              <a:t>1/12/2021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3040E-A347-444B-87A8-2C36C9242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7193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380E5041-A9E2-457A-8BD1-A257D8EF5BC1}" type="slidenum">
              <a:rPr lang="el-GR" altLang="el-GR">
                <a:solidFill>
                  <a:srgbClr val="000000"/>
                </a:solidFill>
              </a:rPr>
              <a:pPr/>
              <a:t>12</a:t>
            </a:fld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890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90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960938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A6F77F05-B429-4756-B521-DC11C00FCC51}" type="slidenum">
              <a:rPr lang="el-GR" altLang="el-GR">
                <a:solidFill>
                  <a:srgbClr val="000000"/>
                </a:solidFill>
              </a:rPr>
              <a:pPr/>
              <a:t>32</a:t>
            </a:fld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849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49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392987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DFB4DC8E-9007-4E85-A7A2-20BCD0D66BE9}" type="slidenum">
              <a:rPr lang="el-GR" altLang="el-GR">
                <a:solidFill>
                  <a:srgbClr val="000000"/>
                </a:solidFill>
              </a:rPr>
              <a:pPr/>
              <a:t>34</a:t>
            </a:fld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70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63582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5C763460-0B81-46FF-8284-044FFD982100}" type="slidenum">
              <a:rPr lang="el-GR" altLang="el-GR">
                <a:solidFill>
                  <a:srgbClr val="000000"/>
                </a:solidFill>
              </a:rPr>
              <a:pPr/>
              <a:t>19</a:t>
            </a:fld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747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47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5208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000000"/>
                </a:solidFill>
                <a:latin typeface="Arial" charset="0"/>
                <a:cs typeface="Arial" charset="0"/>
              </a:rPr>
              <a:t>7η Θεματική - Οργάνωση στόχων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549DC140-D383-4732-96B5-49F57255C992}" type="slidenum">
              <a:rPr lang="el-GR" altLang="el-GR" smtClean="0">
                <a:solidFill>
                  <a:srgbClr val="000000"/>
                </a:solidFill>
                <a:latin typeface="Arial" charset="0"/>
                <a:cs typeface="Arial" charset="0"/>
              </a:rPr>
              <a:pPr eaLnBrk="1" hangingPunct="1"/>
              <a:t>21</a:t>
            </a:fld>
            <a:endParaRPr lang="el-GR" altLang="el-GR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46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946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837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000000"/>
                </a:solidFill>
                <a:latin typeface="Arial" charset="0"/>
                <a:cs typeface="Arial" charset="0"/>
              </a:rPr>
              <a:t>7η Θεματική - Οργάνωση στόχων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E73E46CC-A8F3-4EAC-A654-CB35862ED3BD}" type="slidenum">
              <a:rPr lang="el-GR" altLang="el-GR" smtClean="0">
                <a:solidFill>
                  <a:srgbClr val="000000"/>
                </a:solidFill>
                <a:latin typeface="Arial" charset="0"/>
                <a:cs typeface="Arial" charset="0"/>
              </a:rPr>
              <a:pPr eaLnBrk="1" hangingPunct="1"/>
              <a:t>22</a:t>
            </a:fld>
            <a:endParaRPr lang="el-GR" altLang="el-GR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48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04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200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000000"/>
                </a:solidFill>
                <a:latin typeface="Arial" charset="0"/>
                <a:cs typeface="Arial" charset="0"/>
              </a:rPr>
              <a:t>7η Θεματική - Οργάνωση στόχων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D8773553-3E7E-4418-9349-FB9C89E7A9A3}" type="slidenum">
              <a:rPr lang="el-GR" altLang="el-GR" smtClean="0">
                <a:solidFill>
                  <a:srgbClr val="000000"/>
                </a:solidFill>
                <a:latin typeface="Arial" charset="0"/>
                <a:cs typeface="Arial" charset="0"/>
              </a:rPr>
              <a:pPr eaLnBrk="1" hangingPunct="1"/>
              <a:t>23</a:t>
            </a:fld>
            <a:endParaRPr lang="el-GR" altLang="el-GR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50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150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017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000000"/>
                </a:solidFill>
                <a:latin typeface="Arial" charset="0"/>
                <a:cs typeface="Arial" charset="0"/>
              </a:rPr>
              <a:t>7η Θεματική - Οργάνωση στόχων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618B25DC-84A8-406D-9415-F0C771A37B14}" type="slidenum">
              <a:rPr lang="el-GR" altLang="el-GR" smtClean="0">
                <a:solidFill>
                  <a:srgbClr val="000000"/>
                </a:solidFill>
                <a:latin typeface="Arial" charset="0"/>
                <a:cs typeface="Arial" charset="0"/>
              </a:rPr>
              <a:pPr eaLnBrk="1" hangingPunct="1"/>
              <a:t>26</a:t>
            </a:fld>
            <a:endParaRPr lang="el-GR" altLang="el-GR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25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13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C2D6DC99-0C11-4D19-9768-B9967B79DEA7}" type="slidenum">
              <a:rPr lang="el-GR" altLang="el-GR">
                <a:solidFill>
                  <a:srgbClr val="000000"/>
                </a:solidFill>
              </a:rPr>
              <a:pPr/>
              <a:t>27</a:t>
            </a:fld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901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901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04705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C1024B98-64F2-4B8D-AAB2-8F5278DB8A5F}" type="slidenum">
              <a:rPr lang="el-GR" altLang="el-GR">
                <a:solidFill>
                  <a:srgbClr val="000000"/>
                </a:solidFill>
              </a:rPr>
              <a:pPr/>
              <a:t>28</a:t>
            </a:fld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09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36953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399D5F5A-670E-46D2-B8AC-EC6D7B03895B}" type="slidenum">
              <a:rPr lang="el-GR" altLang="el-GR">
                <a:solidFill>
                  <a:srgbClr val="000000"/>
                </a:solidFill>
              </a:rPr>
              <a:pPr/>
              <a:t>29</a:t>
            </a:fld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768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68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09056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SmartArt"/>
          <p:cNvSpPr>
            <a:spLocks noGrp="1"/>
          </p:cNvSpPr>
          <p:nvPr>
            <p:ph type="dgm" idx="1"/>
          </p:nvPr>
        </p:nvSpPr>
        <p:spPr>
          <a:xfrm>
            <a:off x="1524000" y="1905000"/>
            <a:ext cx="7010400" cy="4114800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BAFF0-6CE4-41FA-BD1F-47FEC4D3B37F}" type="datetimeFigureOut">
              <a:rPr lang="el-GR">
                <a:solidFill>
                  <a:srgbClr val="336666"/>
                </a:solidFill>
              </a:rPr>
              <a:pPr>
                <a:defRPr/>
              </a:pPr>
              <a:t>1/12/2021</a:t>
            </a:fld>
            <a:endParaRPr lang="el-GR">
              <a:solidFill>
                <a:srgbClr val="336666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336666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F58CA-54AE-40B9-988A-1C4D78ACC1DC}" type="slidenum">
              <a:rPr lang="el-GR">
                <a:solidFill>
                  <a:srgbClr val="336666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33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463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33601" y="1371602"/>
            <a:ext cx="6473825" cy="17494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E1186-A9A3-4937-93CA-81E970EC3AD6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58113544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1524001" y="190502"/>
            <a:ext cx="7007225" cy="582612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BA180-1698-4959-9892-4B21CD21C12B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7723828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1/12/2021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1/12/2021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1/12/2021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4" r:id="rId12"/>
    <p:sldLayoutId id="2147483665" r:id="rId13"/>
    <p:sldLayoutId id="2147483678" r:id="rId14"/>
  </p:sldLayoutIdLst>
  <p:txStyles>
    <p:titleStyle>
      <a:lvl1pPr algn="ctr" defTabSz="91439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alfametono.jimdo.com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052410" y="5877273"/>
            <a:ext cx="6400800" cy="600472"/>
          </a:xfrm>
        </p:spPr>
        <p:txBody>
          <a:bodyPr>
            <a:normAutofit/>
          </a:bodyPr>
          <a:lstStyle/>
          <a:p>
            <a:pPr algn="r"/>
            <a:r>
              <a:rPr lang="el-GR" sz="2500" i="1" dirty="0">
                <a:solidFill>
                  <a:schemeClr val="bg1"/>
                </a:solidFill>
              </a:rPr>
              <a:t>Σουζάνα Παντελιάδου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2B863CE6-D504-41A5-9532-AECD65113F38}"/>
              </a:ext>
            </a:extLst>
          </p:cNvPr>
          <p:cNvSpPr/>
          <p:nvPr/>
        </p:nvSpPr>
        <p:spPr>
          <a:xfrm>
            <a:off x="1" y="980729"/>
            <a:ext cx="91805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Επιχειρησιακό Πρόγραμμα</a:t>
            </a:r>
          </a:p>
          <a:p>
            <a:pPr algn="ctr"/>
            <a:r>
              <a:rPr lang="el-GR" b="1" dirty="0">
                <a:solidFill>
                  <a:srgbClr val="C00000"/>
                </a:solidFill>
              </a:rPr>
              <a:t>Ανάπτυξη Ανθρώπινου Δυναμικού, Εκπαίδευση</a:t>
            </a:r>
          </a:p>
          <a:p>
            <a:pPr algn="ctr"/>
            <a:r>
              <a:rPr lang="el-GR" b="1" dirty="0">
                <a:solidFill>
                  <a:srgbClr val="C00000"/>
                </a:solidFill>
              </a:rPr>
              <a:t>και Δια Βίου Μάθηση</a:t>
            </a:r>
          </a:p>
          <a:p>
            <a:pPr algn="ctr"/>
            <a:endParaRPr lang="el-GR" dirty="0"/>
          </a:p>
          <a:p>
            <a:pPr algn="ctr"/>
            <a:r>
              <a:rPr lang="el-GR" b="1" dirty="0"/>
              <a:t>ΙΝΣΤΙΤΟΥΤΟ ΕΚΠΑΙΔΕΥΤΙΚΗΣ ΠΟΛΙΤΙΚΗΣ (Ι.Ε.Π.)</a:t>
            </a:r>
          </a:p>
          <a:p>
            <a:pPr algn="ctr"/>
            <a:r>
              <a:rPr lang="el-GR" b="1" dirty="0"/>
              <a:t>Πράξη: «Επιμόρφωση σε πρακτικές υποστήριξης των μαθητών και</a:t>
            </a:r>
          </a:p>
          <a:p>
            <a:pPr algn="ctr"/>
            <a:r>
              <a:rPr lang="el-GR" b="1" dirty="0"/>
              <a:t>των μαθητριών στο πλαίσιο της Διαφοροποιημένης Διδασκαλίας</a:t>
            </a:r>
          </a:p>
          <a:p>
            <a:pPr algn="ctr"/>
            <a:r>
              <a:rPr lang="el-GR" b="1" dirty="0"/>
              <a:t>(ΔΔ)» με κωδικό ΟΠΣ (MIS) 5032906</a:t>
            </a:r>
          </a:p>
          <a:p>
            <a:pPr algn="ctr"/>
            <a:endParaRPr lang="el-GR" b="1" dirty="0"/>
          </a:p>
          <a:p>
            <a:pPr algn="ctr"/>
            <a:endParaRPr lang="el-GR" b="1" dirty="0"/>
          </a:p>
          <a:p>
            <a:pPr algn="ctr"/>
            <a:r>
              <a:rPr lang="el-GR" b="1" dirty="0" err="1"/>
              <a:t>Υποέργο</a:t>
            </a:r>
            <a:r>
              <a:rPr lang="el-GR" b="1" dirty="0"/>
              <a:t> 2: “Παραγωγή και Τελική Διαμόρφωση Επιμορφωτικού –</a:t>
            </a:r>
          </a:p>
          <a:p>
            <a:pPr algn="ctr"/>
            <a:r>
              <a:rPr lang="el-GR" b="1" dirty="0"/>
              <a:t>Υποστηρικτικού Υλικού”</a:t>
            </a:r>
          </a:p>
          <a:p>
            <a:pPr algn="ctr"/>
            <a:endParaRPr lang="el-GR" b="1" dirty="0"/>
          </a:p>
          <a:p>
            <a:pPr algn="ctr"/>
            <a:r>
              <a:rPr lang="el-GR" b="1" dirty="0"/>
              <a:t>ΕΠΙΜΟΡΦΩΤΙΚΟ ΥΛΙΚΟ ΕΝΟΤΗΤΑΣ</a:t>
            </a:r>
          </a:p>
          <a:p>
            <a:pPr algn="ctr"/>
            <a:r>
              <a:rPr lang="el-GR" b="1" dirty="0"/>
              <a:t>1</a:t>
            </a:r>
            <a:r>
              <a:rPr lang="el-GR" b="1" baseline="30000" dirty="0"/>
              <a:t>η</a:t>
            </a:r>
            <a:r>
              <a:rPr lang="el-GR" b="1" dirty="0"/>
              <a:t> ΕΝΟΤΗΤΑ“</a:t>
            </a:r>
          </a:p>
          <a:p>
            <a:pPr algn="ctr"/>
            <a:endParaRPr lang="el-GR" b="1" dirty="0"/>
          </a:p>
          <a:p>
            <a:pPr algn="ctr"/>
            <a:r>
              <a:rPr lang="el-GR" b="1" dirty="0"/>
              <a:t>Επιμορφωτής: Τσαμπάζη Παναγιώτα</a:t>
            </a:r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75D94D4A-2074-4603-8323-7E63EFABE13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" y="133023"/>
            <a:ext cx="46101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21F77156-30C7-432E-B299-82F6C9EA150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5" y="6108168"/>
            <a:ext cx="4248150" cy="58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0143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9303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8"/>
          </a:xfrm>
        </p:spPr>
        <p:txBody>
          <a:bodyPr>
            <a:normAutofit/>
          </a:bodyPr>
          <a:lstStyle/>
          <a:p>
            <a:r>
              <a:rPr lang="el-GR" altLang="el-GR" sz="3600" b="1" dirty="0"/>
              <a:t>Γιατί είναι απαραίτητη η Δ.Δ.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7" y="1556791"/>
            <a:ext cx="8297789" cy="4637113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l-GR" altLang="el-GR" sz="2400" dirty="0"/>
              <a:t>Γιατί ο μέσος μαθητής δεν υπάρχει</a:t>
            </a:r>
          </a:p>
          <a:p>
            <a:pPr>
              <a:spcBef>
                <a:spcPts val="1800"/>
              </a:spcBef>
            </a:pPr>
            <a:endParaRPr lang="el-GR" altLang="el-GR" sz="2400" dirty="0"/>
          </a:p>
          <a:p>
            <a:pPr>
              <a:spcBef>
                <a:spcPts val="1800"/>
              </a:spcBef>
            </a:pPr>
            <a:r>
              <a:rPr lang="el-GR" altLang="el-GR" sz="2400" dirty="0"/>
              <a:t>Γιατί οι μαθητές διαφέρουν ως προς πολλές διαστάσεις μεταξύ τους</a:t>
            </a:r>
          </a:p>
          <a:p>
            <a:pPr>
              <a:spcBef>
                <a:spcPts val="1800"/>
              </a:spcBef>
            </a:pPr>
            <a:endParaRPr lang="el-GR" altLang="el-GR" sz="2400" dirty="0"/>
          </a:p>
          <a:p>
            <a:pPr>
              <a:spcBef>
                <a:spcPts val="1800"/>
              </a:spcBef>
            </a:pPr>
            <a:r>
              <a:rPr lang="el-GR" altLang="el-GR" sz="2400" dirty="0"/>
              <a:t>Γιατί η μία αποκλειστικά διδασκαλία αποκλείει από τη μάθηση πολλούς μαθητές</a:t>
            </a:r>
          </a:p>
          <a:p>
            <a:pPr marL="0" indent="0">
              <a:buNone/>
            </a:pPr>
            <a:endParaRPr lang="el-GR" altLang="el-GR" sz="2400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5F33C979-3A2B-4F27-9999-559A687C356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7" y="6193904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5027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F2BC4D-0A0A-4B99-9C69-6BFE049FA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384" y="1628800"/>
            <a:ext cx="8003232" cy="3921301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el-GR" altLang="el-GR" sz="2600" dirty="0"/>
              <a:t>Η «κάλυψη της ύλης» δεν είναι συνώνυμο της κατανόησής της</a:t>
            </a:r>
          </a:p>
          <a:p>
            <a:pPr>
              <a:spcBef>
                <a:spcPts val="1800"/>
              </a:spcBef>
            </a:pPr>
            <a:endParaRPr lang="el-GR" altLang="el-GR" sz="2600" dirty="0"/>
          </a:p>
          <a:p>
            <a:pPr>
              <a:spcBef>
                <a:spcPts val="1800"/>
              </a:spcBef>
            </a:pPr>
            <a:r>
              <a:rPr lang="el-GR" altLang="el-GR" sz="2600" dirty="0"/>
              <a:t>Οι μαθητές κατακτούν τη γνώση μέσα από ενεργητική μάθηση και επίλυση προβλημάτων</a:t>
            </a:r>
          </a:p>
          <a:p>
            <a:pPr>
              <a:spcBef>
                <a:spcPts val="1800"/>
              </a:spcBef>
            </a:pPr>
            <a:endParaRPr lang="el-GR" altLang="el-GR" sz="2600" dirty="0"/>
          </a:p>
          <a:p>
            <a:pPr>
              <a:spcBef>
                <a:spcPts val="1800"/>
              </a:spcBef>
            </a:pPr>
            <a:r>
              <a:rPr lang="el-GR" altLang="el-GR" sz="2600" dirty="0"/>
              <a:t>Στην τάξη διδάσκουμε στους μαθητές να σκέφτονται και να μαθαίνουν</a:t>
            </a:r>
          </a:p>
          <a:p>
            <a:pPr marL="0" indent="0">
              <a:buNone/>
            </a:pPr>
            <a:endParaRPr lang="el-GR" sz="2600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969674DA-1A08-4D24-8EA2-9CA7CB2532CB}"/>
              </a:ext>
            </a:extLst>
          </p:cNvPr>
          <p:cNvSpPr/>
          <p:nvPr/>
        </p:nvSpPr>
        <p:spPr>
          <a:xfrm rot="16200000">
            <a:off x="4137684" y="-3879303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7CFB330-DDA7-4AA3-96D1-CF7FD73C059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229600" cy="85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9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3600" b="1" dirty="0"/>
              <a:t>Γιατί είναι απαραίτητη η Δ.Δ.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64A03D0A-0D9E-4B1A-B35F-AC62D79EF9E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7" y="6193904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8326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Ορθογώνιο 20"/>
          <p:cNvSpPr/>
          <p:nvPr/>
        </p:nvSpPr>
        <p:spPr>
          <a:xfrm rot="16200000">
            <a:off x="4139952" y="-3939891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38914" name="Rectangle 1"/>
          <p:cNvSpPr>
            <a:spLocks noChangeArrowheads="1"/>
          </p:cNvSpPr>
          <p:nvPr/>
        </p:nvSpPr>
        <p:spPr bwMode="auto">
          <a:xfrm>
            <a:off x="571500" y="137058"/>
            <a:ext cx="80010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 defTabSz="457198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57198" algn="l"/>
                <a:tab pos="914395" algn="l"/>
                <a:tab pos="1371592" algn="l"/>
                <a:tab pos="1828789" algn="l"/>
                <a:tab pos="2285987" algn="l"/>
                <a:tab pos="2743185" algn="l"/>
                <a:tab pos="3200381" algn="l"/>
                <a:tab pos="3657579" algn="l"/>
                <a:tab pos="4114776" algn="l"/>
                <a:tab pos="4571974" algn="l"/>
                <a:tab pos="5029171" algn="l"/>
                <a:tab pos="5486368" algn="l"/>
                <a:tab pos="5943566" algn="l"/>
                <a:tab pos="6400763" algn="l"/>
                <a:tab pos="6857960" algn="l"/>
                <a:tab pos="7315158" algn="l"/>
                <a:tab pos="7772355" algn="l"/>
                <a:tab pos="8229553" algn="l"/>
                <a:tab pos="8686749" algn="l"/>
                <a:tab pos="9143947" algn="l"/>
              </a:tabLst>
            </a:pPr>
            <a:r>
              <a:rPr lang="el-GR" altLang="el-GR" sz="3300" b="1" dirty="0">
                <a:solidFill>
                  <a:srgbClr val="000000"/>
                </a:solidFill>
                <a:cs typeface="Times New Roman" pitchFamily="18" charset="0"/>
              </a:rPr>
              <a:t>Περιεχόμενο της Δ.Δ.</a:t>
            </a:r>
          </a:p>
        </p:txBody>
      </p:sp>
      <p:pic>
        <p:nvPicPr>
          <p:cNvPr id="22" name="Εικόνα 21">
            <a:extLst>
              <a:ext uri="{FF2B5EF4-FFF2-40B4-BE49-F238E27FC236}">
                <a16:creationId xmlns:a16="http://schemas.microsoft.com/office/drawing/2014/main" id="{FE4A1AB8-0D87-4E19-B680-93C15F5CE1E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9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Εικόνα 1">
            <a:extLst>
              <a:ext uri="{FF2B5EF4-FFF2-40B4-BE49-F238E27FC236}">
                <a16:creationId xmlns:a16="http://schemas.microsoft.com/office/drawing/2014/main" id="{76FA2E9D-E35A-42BF-B287-053D54D2B3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1190163"/>
            <a:ext cx="6618893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16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>
                <a:latin typeface="+mn-lt"/>
                <a:cs typeface="Times New Roman" pitchFamily="18" charset="0"/>
              </a:rPr>
              <a:t>Μαθησιακή Ετοιμότητα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735188" y="1628800"/>
            <a:ext cx="7669088" cy="3981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l-GR" sz="2600" dirty="0">
                <a:cs typeface="Times New Roman" pitchFamily="18" charset="0"/>
              </a:rPr>
              <a:t>Η ετοιμότητα δεν ταυτίζεται πάντα με τις έμφυτες ικανότητες του μαθητή, αλλά αντανακλά τις γνώσεις του και τις δεξιότητες στο συγκεκριμένο χρονικό σημείο και σε συγκεκριμένη μαθησιακή ενότητα ή δεξιότητα. 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D0C16D08-1A6E-41EF-9C54-9A961C0B3FC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9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0624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/>
          </p:nvPr>
        </p:nvSpPr>
        <p:spPr>
          <a:xfrm>
            <a:off x="971600" y="404664"/>
            <a:ext cx="7007225" cy="10782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600" b="1" dirty="0">
                <a:cs typeface="Times New Roman" pitchFamily="18" charset="0"/>
              </a:rPr>
              <a:t>Ενδιαφέροντα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971600" y="2060848"/>
            <a:ext cx="7200800" cy="2380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l-GR" sz="2600" dirty="0">
                <a:cs typeface="Times New Roman" pitchFamily="18" charset="0"/>
              </a:rPr>
              <a:t>Ορίζονται με βάση την έλξη, την περιέργεια ή ακόμη και το πάθος ενός μαθητή για ένα συγκεκριμένο θέμα ή δεξιότητα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0C516EA0-3C64-4261-9342-2D3FB0A4727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9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47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274639"/>
            <a:ext cx="8229600" cy="852523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>
                <a:latin typeface="+mn-lt"/>
                <a:cs typeface="Times New Roman" pitchFamily="18" charset="0"/>
              </a:rPr>
              <a:t>Μαθησιακό προφίλ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05471" y="1556792"/>
            <a:ext cx="7703641" cy="411162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l-GR" sz="2600" dirty="0">
                <a:cs typeface="Times New Roman" pitchFamily="18" charset="0"/>
              </a:rPr>
              <a:t>Ορίζεται ως ο τρόπος με τον οποίο μαθαίνει ο μαθητής και μπορεί να διατυπώνεται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l-GR" sz="2600" dirty="0">
                <a:cs typeface="Times New Roman" pitchFamily="18" charset="0"/>
              </a:rPr>
              <a:t>είτε με βάση τον τύπο της νοημοσύνης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l-GR" sz="2600" dirty="0">
                <a:cs typeface="Times New Roman" pitchFamily="18" charset="0"/>
              </a:rPr>
              <a:t>είτε με βάση κυρίαρχους τρόπους συλλογισμού.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6A3C9B64-6438-470C-916A-CF0DBEDE910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9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820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altLang="el-GR" sz="3600" b="1" dirty="0"/>
              <a:t>Διαφοροποίηση περιεχόμενου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2640"/>
            <a:ext cx="8579296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l-GR" altLang="el-GR" sz="2600" dirty="0"/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l-GR" altLang="el-GR" sz="2600" dirty="0"/>
              <a:t>Αναφέρεται </a:t>
            </a:r>
          </a:p>
          <a:p>
            <a:pPr marL="625475" indent="-182563">
              <a:lnSpc>
                <a:spcPct val="200000"/>
              </a:lnSpc>
              <a:buFont typeface="Wingdings" pitchFamily="2" charset="2"/>
              <a:buNone/>
              <a:tabLst>
                <a:tab pos="896938" algn="l"/>
              </a:tabLst>
            </a:pPr>
            <a:r>
              <a:rPr lang="el-GR" altLang="el-GR" sz="2600" dirty="0"/>
              <a:t>α) στο τι πρέπει να μάθουν οι μαθητές</a:t>
            </a:r>
          </a:p>
          <a:p>
            <a:pPr marL="442913" indent="0">
              <a:lnSpc>
                <a:spcPct val="150000"/>
              </a:lnSpc>
              <a:buFont typeface="Wingdings" pitchFamily="2" charset="2"/>
              <a:buNone/>
              <a:tabLst>
                <a:tab pos="896938" algn="l"/>
              </a:tabLst>
            </a:pPr>
            <a:r>
              <a:rPr lang="el-GR" altLang="el-GR" sz="2600" dirty="0"/>
              <a:t>β) στον τρόπο με τον οποίο οι μαθητές αποκτούν πρόσβαση στο περιεχόμενο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CB7C206D-35C9-4EB7-8D91-DFEA024DBF9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9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9443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80084" y="263063"/>
            <a:ext cx="8579296" cy="852523"/>
          </a:xfrm>
        </p:spPr>
        <p:txBody>
          <a:bodyPr>
            <a:noAutofit/>
          </a:bodyPr>
          <a:lstStyle/>
          <a:p>
            <a:r>
              <a:rPr lang="el-GR" altLang="el-GR" sz="3600" b="1" dirty="0"/>
              <a:t>Διαφοροποίηση διαδικασίας/επεξεργασίας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932" y="1166019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l-GR" altLang="el-GR" sz="2600" dirty="0"/>
              <a:t>	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l-GR" altLang="el-GR" sz="2600" dirty="0"/>
              <a:t>Αναφέρεται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l-GR" altLang="el-GR" sz="2600" dirty="0"/>
              <a:t>	στις δραστηριότητες ή στις στρατηγικές που παρέχονται στους μαθητές για να κατακτήσουν τη γνώση 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F3D60B7D-CD90-431F-8472-7ED0AF8AC6D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9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6396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altLang="el-GR" sz="3600" b="1" dirty="0"/>
              <a:t>Διαφοροποίηση τελικού προϊόντος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28801"/>
            <a:ext cx="8686800" cy="4525963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l-GR" altLang="el-GR" sz="2600" dirty="0"/>
              <a:t>	Αναφέρεται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l-GR" altLang="el-GR" sz="2600" dirty="0"/>
              <a:t>	στους τρόπους με τους οποίους οι μαθητές επιδεικνύουν την απόκτηση των νέων γνώσεων και δεξιοτήτων</a:t>
            </a:r>
          </a:p>
          <a:p>
            <a:pPr>
              <a:lnSpc>
                <a:spcPct val="200000"/>
              </a:lnSpc>
            </a:pPr>
            <a:endParaRPr lang="el-GR" altLang="el-GR" sz="2600" dirty="0"/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l-GR" altLang="el-GR" sz="2600" dirty="0"/>
              <a:t>	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888CF6A9-D4F5-4AFB-9FE8-2DB17A290F9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9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63640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Ορθογώνιο 15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1403648" y="401633"/>
            <a:ext cx="6192539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ts val="2000"/>
              </a:spcBef>
              <a:spcAft>
                <a:spcPct val="0"/>
              </a:spcAft>
              <a:buSzPct val="100000"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Διαφοροποιημένη διδασκαλία</a:t>
            </a:r>
          </a:p>
        </p:txBody>
      </p:sp>
      <p:sp>
        <p:nvSpPr>
          <p:cNvPr id="12291" name="AutoShape 2"/>
          <p:cNvSpPr>
            <a:spLocks noChangeArrowheads="1"/>
          </p:cNvSpPr>
          <p:nvPr/>
        </p:nvSpPr>
        <p:spPr bwMode="auto">
          <a:xfrm>
            <a:off x="924637" y="1785062"/>
            <a:ext cx="7391689" cy="1167266"/>
          </a:xfrm>
          <a:prstGeom prst="downArrowCallout">
            <a:avLst>
              <a:gd name="adj1" fmla="val 47212"/>
              <a:gd name="adj2" fmla="val 62283"/>
              <a:gd name="adj3" fmla="val 30644"/>
              <a:gd name="adj4" fmla="val 50880"/>
            </a:avLst>
          </a:prstGeom>
          <a:noFill/>
          <a:ln w="19080" cap="sq">
            <a:solidFill>
              <a:srgbClr val="33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457198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6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924637" y="1844254"/>
            <a:ext cx="7416800" cy="49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ts val="1250"/>
              </a:spcBef>
              <a:spcAft>
                <a:spcPct val="0"/>
              </a:spcAft>
              <a:buSzPct val="10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Είναι η ανταπόκριση στις ανάγκες όλων των μαθητών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2483769" y="3112667"/>
            <a:ext cx="4891779" cy="49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defTabSz="457198" fontAlgn="base">
              <a:spcBef>
                <a:spcPts val="1125"/>
              </a:spcBef>
              <a:spcAft>
                <a:spcPct val="0"/>
              </a:spcAft>
              <a:buSzPct val="10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καθοδηγείται από γενικές αρχές</a:t>
            </a:r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2094789" y="2996779"/>
            <a:ext cx="5280759" cy="719138"/>
          </a:xfrm>
          <a:prstGeom prst="rect">
            <a:avLst/>
          </a:prstGeom>
          <a:noFill/>
          <a:ln w="25560" cap="sq">
            <a:solidFill>
              <a:srgbClr val="33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457198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6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2295" name="Rectangle 6"/>
          <p:cNvSpPr>
            <a:spLocks noChangeArrowheads="1"/>
          </p:cNvSpPr>
          <p:nvPr/>
        </p:nvSpPr>
        <p:spPr bwMode="auto">
          <a:xfrm>
            <a:off x="6516117" y="4686174"/>
            <a:ext cx="2016125" cy="1440457"/>
          </a:xfrm>
          <a:prstGeom prst="rect">
            <a:avLst/>
          </a:prstGeom>
          <a:solidFill>
            <a:srgbClr val="EDF6F7"/>
          </a:solidFill>
          <a:ln w="9360" cap="sq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198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4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395535" y="4686174"/>
            <a:ext cx="2809056" cy="1521757"/>
          </a:xfrm>
          <a:prstGeom prst="rect">
            <a:avLst/>
          </a:prstGeom>
          <a:solidFill>
            <a:srgbClr val="EDF6F7"/>
          </a:solidFill>
          <a:ln w="9360" cap="sq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198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4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2297" name="Rectangle 8"/>
          <p:cNvSpPr>
            <a:spLocks noChangeArrowheads="1"/>
          </p:cNvSpPr>
          <p:nvPr/>
        </p:nvSpPr>
        <p:spPr bwMode="auto">
          <a:xfrm>
            <a:off x="3779266" y="4686174"/>
            <a:ext cx="2089150" cy="1521757"/>
          </a:xfrm>
          <a:prstGeom prst="rect">
            <a:avLst/>
          </a:prstGeom>
          <a:solidFill>
            <a:srgbClr val="EDF6F7"/>
          </a:solidFill>
          <a:ln w="9360" cap="sq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198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4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2298" name="Text Box 9"/>
          <p:cNvSpPr txBox="1">
            <a:spLocks noChangeArrowheads="1"/>
          </p:cNvSpPr>
          <p:nvPr/>
        </p:nvSpPr>
        <p:spPr bwMode="auto">
          <a:xfrm>
            <a:off x="406868" y="4651306"/>
            <a:ext cx="2809055" cy="1571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ts val="1125"/>
              </a:spcBef>
              <a:spcAft>
                <a:spcPct val="0"/>
              </a:spcAft>
              <a:buSzPct val="100000"/>
            </a:pPr>
            <a:r>
              <a:rPr lang="el-GR" altLang="el-GR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Οργάνωση μαθησιακών στόχων  (Αναλυτικά προγράμματα)</a:t>
            </a:r>
          </a:p>
        </p:txBody>
      </p:sp>
      <p:sp>
        <p:nvSpPr>
          <p:cNvPr id="69643" name="Text Box 10"/>
          <p:cNvSpPr txBox="1">
            <a:spLocks noChangeArrowheads="1"/>
          </p:cNvSpPr>
          <p:nvPr/>
        </p:nvSpPr>
        <p:spPr bwMode="auto">
          <a:xfrm>
            <a:off x="3852291" y="5061288"/>
            <a:ext cx="2016125" cy="833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198" fontAlgn="base">
              <a:spcBef>
                <a:spcPts val="1125"/>
              </a:spcBef>
              <a:spcAft>
                <a:spcPct val="0"/>
              </a:spcAft>
              <a:buSzPct val="100000"/>
              <a:tabLst>
                <a:tab pos="0" algn="l"/>
                <a:tab pos="457198" algn="l"/>
                <a:tab pos="914395" algn="l"/>
                <a:tab pos="1371592" algn="l"/>
                <a:tab pos="1828789" algn="l"/>
                <a:tab pos="2285987" algn="l"/>
                <a:tab pos="2743185" algn="l"/>
                <a:tab pos="3200381" algn="l"/>
                <a:tab pos="3657579" algn="l"/>
                <a:tab pos="4114776" algn="l"/>
                <a:tab pos="4571974" algn="l"/>
                <a:tab pos="5029171" algn="l"/>
                <a:tab pos="5486368" algn="l"/>
                <a:tab pos="5943566" algn="l"/>
                <a:tab pos="6400763" algn="l"/>
                <a:tab pos="6857960" algn="l"/>
                <a:tab pos="7315158" algn="l"/>
                <a:tab pos="7772355" algn="l"/>
                <a:tab pos="8229553" algn="l"/>
                <a:tab pos="8686749" algn="l"/>
                <a:tab pos="9143947" algn="l"/>
              </a:tabLst>
              <a:defRPr/>
            </a:pPr>
            <a:r>
              <a:rPr lang="el-GR" altLang="el-GR" sz="2400" dirty="0">
                <a:solidFill>
                  <a:srgbClr val="000000">
                    <a:lumMod val="95000"/>
                    <a:lumOff val="5000"/>
                  </a:srgbClr>
                </a:solidFill>
                <a:cs typeface="Times New Roman" panose="02020603050405020304" pitchFamily="18" charset="0"/>
              </a:rPr>
              <a:t>Ευέλικτη ομαδοποίηση</a:t>
            </a:r>
          </a:p>
        </p:txBody>
      </p:sp>
      <p:sp>
        <p:nvSpPr>
          <p:cNvPr id="69644" name="Text Box 11"/>
          <p:cNvSpPr txBox="1">
            <a:spLocks noChangeArrowheads="1"/>
          </p:cNvSpPr>
          <p:nvPr/>
        </p:nvSpPr>
        <p:spPr bwMode="auto">
          <a:xfrm>
            <a:off x="6677360" y="5020638"/>
            <a:ext cx="1728787" cy="833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198" fontAlgn="base">
              <a:spcBef>
                <a:spcPts val="1125"/>
              </a:spcBef>
              <a:spcAft>
                <a:spcPct val="0"/>
              </a:spcAft>
              <a:buSzPct val="100000"/>
              <a:tabLst>
                <a:tab pos="0" algn="l"/>
                <a:tab pos="457198" algn="l"/>
                <a:tab pos="914395" algn="l"/>
                <a:tab pos="1371592" algn="l"/>
                <a:tab pos="1828789" algn="l"/>
                <a:tab pos="2285987" algn="l"/>
                <a:tab pos="2743185" algn="l"/>
                <a:tab pos="3200381" algn="l"/>
                <a:tab pos="3657579" algn="l"/>
                <a:tab pos="4114776" algn="l"/>
                <a:tab pos="4571974" algn="l"/>
                <a:tab pos="5029171" algn="l"/>
                <a:tab pos="5486368" algn="l"/>
                <a:tab pos="5943566" algn="l"/>
                <a:tab pos="6400763" algn="l"/>
                <a:tab pos="6857960" algn="l"/>
                <a:tab pos="7315158" algn="l"/>
                <a:tab pos="7772355" algn="l"/>
                <a:tab pos="8229553" algn="l"/>
                <a:tab pos="8686749" algn="l"/>
                <a:tab pos="9143947" algn="l"/>
              </a:tabLst>
              <a:defRPr/>
            </a:pPr>
            <a:r>
              <a:rPr lang="el-GR" altLang="el-GR" sz="2400" dirty="0">
                <a:solidFill>
                  <a:srgbClr val="000000">
                    <a:lumMod val="95000"/>
                    <a:lumOff val="5000"/>
                  </a:srgbClr>
                </a:solidFill>
                <a:cs typeface="Times New Roman" panose="02020603050405020304" pitchFamily="18" charset="0"/>
              </a:rPr>
              <a:t>Συνεχής αξιολόγηση</a:t>
            </a:r>
          </a:p>
        </p:txBody>
      </p:sp>
      <p:cxnSp>
        <p:nvCxnSpPr>
          <p:cNvPr id="12301" name="AutoShape 12"/>
          <p:cNvCxnSpPr>
            <a:cxnSpLocks noChangeShapeType="1"/>
          </p:cNvCxnSpPr>
          <p:nvPr/>
        </p:nvCxnSpPr>
        <p:spPr bwMode="auto">
          <a:xfrm rot="5400000">
            <a:off x="2852656" y="2813424"/>
            <a:ext cx="935037" cy="2778125"/>
          </a:xfrm>
          <a:prstGeom prst="bentConnector3">
            <a:avLst>
              <a:gd name="adj1" fmla="val 49495"/>
            </a:avLst>
          </a:prstGeom>
          <a:noFill/>
          <a:ln w="25560" cap="sq">
            <a:solidFill>
              <a:srgbClr val="336666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2" name="Line 13"/>
          <p:cNvSpPr>
            <a:spLocks noChangeShapeType="1"/>
          </p:cNvSpPr>
          <p:nvPr/>
        </p:nvSpPr>
        <p:spPr bwMode="auto">
          <a:xfrm>
            <a:off x="4707648" y="3720269"/>
            <a:ext cx="1588" cy="936625"/>
          </a:xfrm>
          <a:prstGeom prst="line">
            <a:avLst/>
          </a:prstGeom>
          <a:noFill/>
          <a:ln w="25560" cap="sq">
            <a:solidFill>
              <a:srgbClr val="336666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198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6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2303" name="AutoShape 14"/>
          <p:cNvCxnSpPr>
            <a:cxnSpLocks noChangeShapeType="1"/>
          </p:cNvCxnSpPr>
          <p:nvPr/>
        </p:nvCxnSpPr>
        <p:spPr bwMode="auto">
          <a:xfrm rot="16200000" flipH="1">
            <a:off x="5606968" y="2847145"/>
            <a:ext cx="938213" cy="2736850"/>
          </a:xfrm>
          <a:prstGeom prst="bentConnector3">
            <a:avLst>
              <a:gd name="adj1" fmla="val 49597"/>
            </a:avLst>
          </a:prstGeom>
          <a:noFill/>
          <a:ln w="25560" cap="sq">
            <a:solidFill>
              <a:srgbClr val="336666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E5EE5CF1-6FDA-4009-8C4A-B50F822D084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9924" y="6334015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1997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600CC3-4032-4BF7-8EB3-B7864BFB1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600" dirty="0"/>
              <a:t>Η μάθηση δεν είναι μια παθητική διαδικασία</a:t>
            </a:r>
          </a:p>
          <a:p>
            <a:pPr marL="0" indent="0">
              <a:buNone/>
            </a:pPr>
            <a:endParaRPr lang="el-GR" sz="2600" dirty="0"/>
          </a:p>
          <a:p>
            <a:r>
              <a:rPr lang="el-GR" sz="2600" dirty="0"/>
              <a:t>Όλοι οι μαθητές είναι διαφορετικοί</a:t>
            </a:r>
          </a:p>
          <a:p>
            <a:pPr marL="0" indent="0">
              <a:buNone/>
            </a:pPr>
            <a:endParaRPr lang="el-GR" sz="2600" dirty="0"/>
          </a:p>
          <a:p>
            <a:r>
              <a:rPr lang="el-GR" sz="2600" dirty="0"/>
              <a:t>Η μάθηση δεν είναι αποκλειστικά γνωστική διαδικασία</a:t>
            </a:r>
          </a:p>
          <a:p>
            <a:pPr marL="0" indent="0">
              <a:buNone/>
            </a:pPr>
            <a:endParaRPr lang="el-GR" sz="2600" dirty="0"/>
          </a:p>
          <a:p>
            <a:r>
              <a:rPr lang="el-GR" sz="2600" dirty="0"/>
              <a:t>Στην τάξη, οι  μαθητές μαθαίνουν να σκέφτονται και πώς να μαθαίνουν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6170D01A-303E-4932-802F-38D8E580EDA3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F7FC584-1642-43F0-9984-88A5CEC402E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9"/>
            <a:ext cx="8229600" cy="852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9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3600" b="1" dirty="0"/>
              <a:t>Βασικές παραδοχές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76F4C54F-B21B-4051-A316-CCC31909915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1247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sz="3600" b="1" dirty="0"/>
              <a:t>Οργάνωση μαθησιακών στόχων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658937"/>
            <a:ext cx="8774632" cy="4525963"/>
          </a:xfrm>
        </p:spPr>
        <p:txBody>
          <a:bodyPr>
            <a:normAutofit/>
          </a:bodyPr>
          <a:lstStyle/>
          <a:p>
            <a:r>
              <a:rPr lang="el-GR" sz="2600" dirty="0"/>
              <a:t>Αναλυτικό πρόγραμμα και μαθησιακοί στόχοι</a:t>
            </a:r>
          </a:p>
          <a:p>
            <a:endParaRPr lang="el-GR" sz="2600" dirty="0"/>
          </a:p>
          <a:p>
            <a:r>
              <a:rPr lang="el-GR" sz="2600" dirty="0"/>
              <a:t>Σχεδιασμός «Ξεκινώντας από το τέλος»</a:t>
            </a:r>
          </a:p>
          <a:p>
            <a:endParaRPr lang="el-GR" sz="2600" dirty="0"/>
          </a:p>
          <a:p>
            <a:r>
              <a:rPr lang="el-GR" sz="2600" dirty="0"/>
              <a:t>Επικέντρωση σε βασικές έννοιες (</a:t>
            </a:r>
            <a:r>
              <a:rPr lang="el-GR" sz="2600" dirty="0" err="1"/>
              <a:t>big</a:t>
            </a:r>
            <a:r>
              <a:rPr lang="el-GR" sz="2600" dirty="0"/>
              <a:t> </a:t>
            </a:r>
            <a:r>
              <a:rPr lang="el-GR" sz="2600" dirty="0" err="1"/>
              <a:t>ideas</a:t>
            </a:r>
            <a:r>
              <a:rPr lang="el-GR" sz="2600" dirty="0"/>
              <a:t>)</a:t>
            </a:r>
          </a:p>
          <a:p>
            <a:endParaRPr lang="el-GR" sz="2600" dirty="0"/>
          </a:p>
          <a:p>
            <a:r>
              <a:rPr lang="el-GR" sz="2600" dirty="0"/>
              <a:t>Αξιοποίηση της οργάνωσης «Γνώσεις – Έννοιες – Δεξιότητες»</a:t>
            </a:r>
          </a:p>
          <a:p>
            <a:endParaRPr lang="el-GR" sz="2600" dirty="0"/>
          </a:p>
          <a:p>
            <a:r>
              <a:rPr lang="el-GR" sz="2600" dirty="0"/>
              <a:t>Αξιοποίηση ταξινομιών μάθησης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F2FEAC5-AE75-4BF9-9DE2-CB31D52FB53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917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 rot="16200000">
            <a:off x="3957664" y="-3843300"/>
            <a:ext cx="122413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1091408" y="276744"/>
            <a:ext cx="6985000" cy="864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</a:rPr>
              <a:t>Γ</a:t>
            </a: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νωρίζω</a:t>
            </a:r>
            <a:r>
              <a:rPr lang="el-GR" altLang="el-GR" sz="36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–</a:t>
            </a:r>
            <a:r>
              <a:rPr lang="el-GR" altLang="el-GR" sz="3600" b="1" dirty="0">
                <a:solidFill>
                  <a:srgbClr val="000000"/>
                </a:solidFill>
                <a:latin typeface="+mn-lt"/>
              </a:rPr>
              <a:t> Κ</a:t>
            </a: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ατανοώ</a:t>
            </a:r>
            <a:r>
              <a:rPr lang="el-GR" altLang="el-GR" sz="36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– </a:t>
            </a:r>
            <a:r>
              <a:rPr lang="el-GR" altLang="el-GR" sz="3600" b="1" dirty="0">
                <a:solidFill>
                  <a:srgbClr val="000000"/>
                </a:solidFill>
                <a:latin typeface="+mn-lt"/>
              </a:rPr>
              <a:t>Κ</a:t>
            </a: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άνω </a:t>
            </a:r>
            <a:br>
              <a:rPr lang="el-GR" altLang="el-GR" sz="3600" dirty="0">
                <a:solidFill>
                  <a:srgbClr val="000000"/>
                </a:solidFill>
                <a:latin typeface="+mn-lt"/>
              </a:rPr>
            </a:b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(</a:t>
            </a:r>
            <a:r>
              <a:rPr lang="en-US" altLang="el-GR" sz="3600" dirty="0" err="1">
                <a:solidFill>
                  <a:srgbClr val="000000"/>
                </a:solidFill>
                <a:latin typeface="+mn-lt"/>
              </a:rPr>
              <a:t>Heacox</a:t>
            </a:r>
            <a:r>
              <a:rPr lang="en-US" altLang="el-GR" sz="3600" dirty="0">
                <a:solidFill>
                  <a:srgbClr val="000000"/>
                </a:solidFill>
                <a:latin typeface="+mn-lt"/>
              </a:rPr>
              <a:t>, 2002)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252313" y="1526380"/>
            <a:ext cx="8496943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1363" indent="-284163"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600"/>
              </a:spcBef>
              <a:buSzPct val="7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	Πρόκειται για προσέγγιση του </a:t>
            </a: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SzPct val="7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ΤΙ ΠΡΕΠΕΙ ΝΑ ΜΑΘΟΥΝ οι μαθητές</a:t>
            </a: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SzPct val="70000"/>
            </a:pPr>
            <a:endParaRPr lang="el-GR" altLang="el-GR" sz="2600" dirty="0">
              <a:solidFill>
                <a:srgbClr val="000000"/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SzPct val="7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	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SzPct val="7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	Α) Αξιοποιεί τους στόχους του αναλυτικού προγράμματος 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SzPct val="70000"/>
            </a:pPr>
            <a:endParaRPr lang="el-GR" altLang="el-GR" sz="2600" dirty="0">
              <a:solidFill>
                <a:srgbClr val="000000"/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SzPct val="7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	Β) Αναγνωρίζει την ύπαρξη διαφορετικού περιεχόμενου:</a:t>
            </a:r>
          </a:p>
          <a:p>
            <a:pPr eaLnBrk="1" hangingPunct="1">
              <a:lnSpc>
                <a:spcPct val="90000"/>
              </a:lnSpc>
              <a:spcBef>
                <a:spcPts val="75"/>
              </a:spcBef>
              <a:buSzPct val="70000"/>
            </a:pPr>
            <a:endParaRPr lang="el-GR" altLang="el-GR" sz="2600" dirty="0">
              <a:solidFill>
                <a:srgbClr val="000000"/>
              </a:solidFill>
              <a:latin typeface="+mn-lt"/>
            </a:endParaRP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Τις γνώσεις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Την κατανόηση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Τις δεξιότητες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SzPct val="70000"/>
            </a:pPr>
            <a:endParaRPr lang="el-GR" altLang="el-GR" sz="2600" dirty="0">
              <a:solidFill>
                <a:srgbClr val="000000"/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SzPct val="7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	</a:t>
            </a:r>
          </a:p>
        </p:txBody>
      </p:sp>
      <p:sp>
        <p:nvSpPr>
          <p:cNvPr id="5125" name="AutoShape 4"/>
          <p:cNvSpPr>
            <a:spLocks noChangeArrowheads="1"/>
          </p:cNvSpPr>
          <p:nvPr/>
        </p:nvSpPr>
        <p:spPr bwMode="auto">
          <a:xfrm>
            <a:off x="1259682" y="1526380"/>
            <a:ext cx="6624638" cy="1368425"/>
          </a:xfrm>
          <a:prstGeom prst="downArrowCallout">
            <a:avLst>
              <a:gd name="adj1" fmla="val 121027"/>
              <a:gd name="adj2" fmla="val 121027"/>
              <a:gd name="adj3" fmla="val 16667"/>
              <a:gd name="adj4" fmla="val 66667"/>
            </a:avLst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3171AC95-FB50-44F1-95BC-2078B000877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853" y="635008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98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1064532" y="252240"/>
            <a:ext cx="7010400" cy="87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</a:rPr>
              <a:t>Γνωρίζω</a:t>
            </a: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: Τι περιλαμβάνει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07504" y="3573017"/>
            <a:ext cx="3784922" cy="1249363"/>
          </a:xfrm>
          <a:prstGeom prst="rect">
            <a:avLst/>
          </a:prstGeom>
          <a:noFill/>
          <a:ln w="25560" cap="sq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>
              <a:spcBef>
                <a:spcPts val="500"/>
              </a:spcBef>
              <a:buClr>
                <a:srgbClr val="336666"/>
              </a:buClr>
              <a:buSzPct val="70000"/>
              <a:defRPr/>
            </a:pPr>
            <a:endParaRPr lang="el-GR" sz="2600">
              <a:solidFill>
                <a:srgbClr val="000000"/>
              </a:solidFill>
              <a:latin typeface="+mn-lt"/>
            </a:endParaRPr>
          </a:p>
          <a:p>
            <a:pPr marL="342898">
              <a:spcBef>
                <a:spcPts val="500"/>
              </a:spcBef>
              <a:buSzPct val="70000"/>
              <a:defRPr/>
            </a:pPr>
            <a:endParaRPr lang="el-GR" sz="2600">
              <a:solidFill>
                <a:srgbClr val="000000"/>
              </a:solidFill>
              <a:latin typeface="+mn-lt"/>
            </a:endParaRPr>
          </a:p>
          <a:p>
            <a:pPr>
              <a:spcBef>
                <a:spcPts val="500"/>
              </a:spcBef>
              <a:buClr>
                <a:srgbClr val="336666"/>
              </a:buClr>
              <a:buSzPct val="70000"/>
              <a:defRPr/>
            </a:pPr>
            <a:endParaRPr lang="el-GR" sz="26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6141320" y="4419947"/>
            <a:ext cx="2108844" cy="494624"/>
          </a:xfrm>
          <a:prstGeom prst="rect">
            <a:avLst/>
          </a:prstGeom>
          <a:noFill/>
          <a:ln w="9360" cap="sq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l-GR" altLang="el-GR" sz="2600">
                <a:solidFill>
                  <a:srgbClr val="000000"/>
                </a:solidFill>
                <a:latin typeface="+mn-lt"/>
              </a:rPr>
              <a:t>Κανόνες</a:t>
            </a:r>
            <a:r>
              <a:rPr lang="el-GR" altLang="el-GR" sz="2600">
                <a:solidFill>
                  <a:srgbClr val="336666"/>
                </a:solidFill>
                <a:latin typeface="+mn-lt"/>
              </a:rPr>
              <a:t> </a:t>
            </a: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6119690" y="2510980"/>
            <a:ext cx="1440116" cy="494624"/>
          </a:xfrm>
          <a:prstGeom prst="rect">
            <a:avLst/>
          </a:prstGeom>
          <a:noFill/>
          <a:ln w="9360" cap="sq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l-GR" altLang="el-GR" sz="2600">
                <a:solidFill>
                  <a:srgbClr val="000000"/>
                </a:solidFill>
                <a:latin typeface="+mn-lt"/>
              </a:rPr>
              <a:t>Γεγονότα</a:t>
            </a:r>
          </a:p>
        </p:txBody>
      </p: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6135564" y="3204716"/>
            <a:ext cx="1483653" cy="494624"/>
          </a:xfrm>
          <a:prstGeom prst="rect">
            <a:avLst/>
          </a:prstGeom>
          <a:noFill/>
          <a:ln w="9360" cap="sq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l-GR" altLang="el-GR" sz="2600">
                <a:solidFill>
                  <a:srgbClr val="000000"/>
                </a:solidFill>
                <a:latin typeface="+mn-lt"/>
              </a:rPr>
              <a:t>Λεξιλόγιο</a:t>
            </a:r>
          </a:p>
        </p:txBody>
      </p:sp>
      <p:sp>
        <p:nvSpPr>
          <p:cNvPr id="6152" name="Rectangle 7"/>
          <p:cNvSpPr>
            <a:spLocks noChangeArrowheads="1"/>
          </p:cNvSpPr>
          <p:nvPr/>
        </p:nvSpPr>
        <p:spPr bwMode="auto">
          <a:xfrm>
            <a:off x="6135564" y="3787329"/>
            <a:ext cx="1955385" cy="494624"/>
          </a:xfrm>
          <a:prstGeom prst="rect">
            <a:avLst/>
          </a:prstGeom>
          <a:noFill/>
          <a:ln w="9360" cap="sq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l-GR" altLang="el-GR" sz="2600">
                <a:solidFill>
                  <a:srgbClr val="000000"/>
                </a:solidFill>
                <a:latin typeface="+mn-lt"/>
              </a:rPr>
              <a:t>Ημερομηνίες</a:t>
            </a:r>
          </a:p>
        </p:txBody>
      </p:sp>
      <p:sp>
        <p:nvSpPr>
          <p:cNvPr id="6153" name="Rectangle 8"/>
          <p:cNvSpPr>
            <a:spLocks noChangeArrowheads="1"/>
          </p:cNvSpPr>
          <p:nvPr/>
        </p:nvSpPr>
        <p:spPr bwMode="auto">
          <a:xfrm>
            <a:off x="6128399" y="5052565"/>
            <a:ext cx="2809015" cy="494624"/>
          </a:xfrm>
          <a:prstGeom prst="rect">
            <a:avLst/>
          </a:prstGeom>
          <a:noFill/>
          <a:ln w="9360" cap="sq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l-GR" altLang="el-GR" sz="2600">
                <a:solidFill>
                  <a:srgbClr val="000000"/>
                </a:solidFill>
                <a:latin typeface="+mn-lt"/>
              </a:rPr>
              <a:t>Πρόσωπα-ονόματα</a:t>
            </a:r>
          </a:p>
        </p:txBody>
      </p:sp>
      <p:sp>
        <p:nvSpPr>
          <p:cNvPr id="6154" name="Rectangle 9"/>
          <p:cNvSpPr>
            <a:spLocks noChangeArrowheads="1"/>
          </p:cNvSpPr>
          <p:nvPr/>
        </p:nvSpPr>
        <p:spPr bwMode="auto">
          <a:xfrm>
            <a:off x="6128400" y="5665771"/>
            <a:ext cx="1735196" cy="494624"/>
          </a:xfrm>
          <a:prstGeom prst="rect">
            <a:avLst/>
          </a:prstGeom>
          <a:noFill/>
          <a:ln w="9360" cap="sq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l-GR" altLang="el-GR" sz="2600">
                <a:solidFill>
                  <a:srgbClr val="000000"/>
                </a:solidFill>
                <a:latin typeface="+mn-lt"/>
              </a:rPr>
              <a:t>Τοποθεσίες</a:t>
            </a:r>
          </a:p>
        </p:txBody>
      </p:sp>
      <p:sp>
        <p:nvSpPr>
          <p:cNvPr id="6155" name="Rectangle 10"/>
          <p:cNvSpPr>
            <a:spLocks noChangeArrowheads="1"/>
          </p:cNvSpPr>
          <p:nvPr/>
        </p:nvSpPr>
        <p:spPr bwMode="auto">
          <a:xfrm>
            <a:off x="6119689" y="1917255"/>
            <a:ext cx="1290203" cy="494624"/>
          </a:xfrm>
          <a:prstGeom prst="rect">
            <a:avLst/>
          </a:prstGeom>
          <a:noFill/>
          <a:ln w="9360" cap="sq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l-GR" altLang="el-GR" sz="2600">
                <a:solidFill>
                  <a:srgbClr val="000000"/>
                </a:solidFill>
                <a:latin typeface="+mn-lt"/>
              </a:rPr>
              <a:t>Ορισμοί</a:t>
            </a:r>
          </a:p>
        </p:txBody>
      </p:sp>
      <p:sp>
        <p:nvSpPr>
          <p:cNvPr id="6156" name="Rectangle 18"/>
          <p:cNvSpPr>
            <a:spLocks noChangeArrowheads="1"/>
          </p:cNvSpPr>
          <p:nvPr/>
        </p:nvSpPr>
        <p:spPr bwMode="auto">
          <a:xfrm>
            <a:off x="215297" y="3588429"/>
            <a:ext cx="3603625" cy="1294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Συνήθως αφορούν πράγματα που θέλουμε να θυμούνται οι μαθητές</a:t>
            </a:r>
          </a:p>
        </p:txBody>
      </p:sp>
      <p:cxnSp>
        <p:nvCxnSpPr>
          <p:cNvPr id="6157" name="Elbow Connector 2"/>
          <p:cNvCxnSpPr>
            <a:cxnSpLocks noChangeShapeType="1"/>
            <a:stCxn id="7170" idx="3"/>
            <a:endCxn id="6155" idx="1"/>
          </p:cNvCxnSpPr>
          <p:nvPr/>
        </p:nvCxnSpPr>
        <p:spPr bwMode="auto">
          <a:xfrm flipV="1">
            <a:off x="3892426" y="2164567"/>
            <a:ext cx="2227263" cy="2033132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accent5">
                <a:lumMod val="50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8" name="Elbow Connector 4"/>
          <p:cNvCxnSpPr>
            <a:cxnSpLocks noChangeShapeType="1"/>
            <a:stCxn id="7170" idx="3"/>
            <a:endCxn id="6150" idx="1"/>
          </p:cNvCxnSpPr>
          <p:nvPr/>
        </p:nvCxnSpPr>
        <p:spPr bwMode="auto">
          <a:xfrm flipV="1">
            <a:off x="3892426" y="2758292"/>
            <a:ext cx="2227264" cy="1439407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accent5">
                <a:lumMod val="50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9" name="Elbow Connector 6"/>
          <p:cNvCxnSpPr>
            <a:cxnSpLocks noChangeShapeType="1"/>
            <a:stCxn id="7170" idx="3"/>
            <a:endCxn id="6151" idx="1"/>
          </p:cNvCxnSpPr>
          <p:nvPr/>
        </p:nvCxnSpPr>
        <p:spPr bwMode="auto">
          <a:xfrm flipV="1">
            <a:off x="3892426" y="3452028"/>
            <a:ext cx="2243138" cy="745671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accent5">
                <a:lumMod val="50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0" name="Elbow Connector 8"/>
          <p:cNvCxnSpPr>
            <a:cxnSpLocks noChangeShapeType="1"/>
            <a:stCxn id="7170" idx="3"/>
            <a:endCxn id="6152" idx="1"/>
          </p:cNvCxnSpPr>
          <p:nvPr/>
        </p:nvCxnSpPr>
        <p:spPr bwMode="auto">
          <a:xfrm flipV="1">
            <a:off x="3892426" y="4034641"/>
            <a:ext cx="2243138" cy="163058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accent5">
                <a:lumMod val="50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1" name="Elbow Connector 10"/>
          <p:cNvCxnSpPr>
            <a:cxnSpLocks noChangeShapeType="1"/>
            <a:stCxn id="7170" idx="3"/>
            <a:endCxn id="6149" idx="1"/>
          </p:cNvCxnSpPr>
          <p:nvPr/>
        </p:nvCxnSpPr>
        <p:spPr bwMode="auto">
          <a:xfrm>
            <a:off x="3892426" y="4197699"/>
            <a:ext cx="2248894" cy="46956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accent5">
                <a:lumMod val="50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2" name="Elbow Connector 12"/>
          <p:cNvCxnSpPr>
            <a:cxnSpLocks noChangeShapeType="1"/>
            <a:stCxn id="7170" idx="3"/>
            <a:endCxn id="6153" idx="1"/>
          </p:cNvCxnSpPr>
          <p:nvPr/>
        </p:nvCxnSpPr>
        <p:spPr bwMode="auto">
          <a:xfrm>
            <a:off x="3892426" y="4197699"/>
            <a:ext cx="2235973" cy="1102178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accent5">
                <a:lumMod val="50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3" name="Elbow Connector 14"/>
          <p:cNvCxnSpPr>
            <a:cxnSpLocks noChangeShapeType="1"/>
            <a:stCxn id="7170" idx="3"/>
            <a:endCxn id="6154" idx="1"/>
          </p:cNvCxnSpPr>
          <p:nvPr/>
        </p:nvCxnSpPr>
        <p:spPr bwMode="auto">
          <a:xfrm>
            <a:off x="3892426" y="4197699"/>
            <a:ext cx="2235974" cy="1715384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accent5">
                <a:lumMod val="50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5" name="Εικόνα 24">
            <a:extLst>
              <a:ext uri="{FF2B5EF4-FFF2-40B4-BE49-F238E27FC236}">
                <a16:creationId xmlns:a16="http://schemas.microsoft.com/office/drawing/2014/main" id="{55FF7C7A-9559-4BD2-B3F2-CCC99234626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7" y="6275254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3623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187624" y="263063"/>
            <a:ext cx="7010400" cy="864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</a:rPr>
              <a:t>Κατανοώ</a:t>
            </a: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 : τι περιλαμβάνει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603154" y="1772816"/>
            <a:ext cx="8513435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342898" indent="-342898" eaLnBrk="1" hangingPunct="1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r>
              <a:rPr lang="el-GR" altLang="el-GR" sz="2600" dirty="0">
                <a:solidFill>
                  <a:schemeClr val="tx1"/>
                </a:solidFill>
                <a:latin typeface="+mn-lt"/>
              </a:rPr>
              <a:t>Συνήθως ορίζονται με μια πρόταση «πρέπει να κατανοήσουν ότι…»</a:t>
            </a:r>
            <a:r>
              <a:rPr lang="en-US" altLang="el-GR" sz="2600" dirty="0">
                <a:solidFill>
                  <a:schemeClr val="tx1"/>
                </a:solidFill>
                <a:latin typeface="+mn-lt"/>
              </a:rPr>
              <a:t> </a:t>
            </a:r>
            <a:endParaRPr lang="el-GR" altLang="el-GR" sz="2600" dirty="0">
              <a:solidFill>
                <a:schemeClr val="tx1"/>
              </a:solidFill>
              <a:latin typeface="+mn-lt"/>
            </a:endParaRPr>
          </a:p>
          <a:p>
            <a:pPr marL="342898" indent="-342898" eaLnBrk="1" hangingPunct="1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endParaRPr lang="el-GR" altLang="el-GR" sz="2600" dirty="0">
              <a:solidFill>
                <a:schemeClr val="tx1"/>
              </a:solidFill>
              <a:latin typeface="+mn-lt"/>
            </a:endParaRPr>
          </a:p>
          <a:p>
            <a:pPr marL="342898" indent="-342898" eaLnBrk="1" hangingPunct="1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r>
              <a:rPr lang="el-GR" altLang="el-GR" sz="2600" dirty="0">
                <a:solidFill>
                  <a:schemeClr val="tx1"/>
                </a:solidFill>
                <a:latin typeface="+mn-lt"/>
              </a:rPr>
              <a:t>Έννοιες - Γενικεύσιμες αρχές (</a:t>
            </a:r>
            <a:r>
              <a:rPr lang="en-US" altLang="el-GR" sz="2600" dirty="0">
                <a:solidFill>
                  <a:schemeClr val="tx1"/>
                </a:solidFill>
                <a:latin typeface="+mn-lt"/>
              </a:rPr>
              <a:t>Big ideas)</a:t>
            </a:r>
            <a:r>
              <a:rPr lang="el-GR" altLang="el-GR" sz="26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</a:p>
          <a:p>
            <a:pPr marL="342898" indent="-342898" eaLnBrk="1" hangingPunct="1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endParaRPr lang="el-GR" altLang="el-GR" sz="260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342898" indent="-342898" eaLnBrk="1" hangingPunct="1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r>
              <a:rPr lang="el-GR" altLang="el-GR" sz="2600" dirty="0">
                <a:solidFill>
                  <a:schemeClr val="tx1"/>
                </a:solidFill>
                <a:latin typeface="+mn-lt"/>
              </a:rPr>
              <a:t>Υποστηρίζονται με Βασικές Ερωτήσεις </a:t>
            </a:r>
            <a:endParaRPr lang="el-GR" altLang="el-GR" sz="26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80F1445-9278-4337-BE3A-6424E8A32B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7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850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40"/>
            <a:ext cx="9141732" cy="706089"/>
          </a:xfrm>
        </p:spPr>
        <p:txBody>
          <a:bodyPr anchor="b">
            <a:normAutofit/>
          </a:bodyPr>
          <a:lstStyle/>
          <a:p>
            <a:pPr>
              <a:defRPr/>
            </a:pPr>
            <a:r>
              <a:rPr lang="el-GR" sz="3600" b="1" dirty="0"/>
              <a:t>Βασικές- Ουσιώδεις ερωτήσεις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264" y="1772816"/>
            <a:ext cx="8424936" cy="3489251"/>
          </a:xfrm>
        </p:spPr>
        <p:txBody>
          <a:bodyPr>
            <a:no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l-GR" altLang="el-GR" sz="2400" dirty="0">
                <a:latin typeface="+mj-lt"/>
              </a:rPr>
              <a:t>Οι βασικές ερωτήσεις είναι ερωτήσεις οι οποίες διαπερνούν πολλά θέματα, είναι συνήθως ενδιαφέρουσες και έχουν περισσότερες από μία απαντήσεις. Συνήθως υπάρχουν μία έως πέντε βασικές ερωτήσεις ανά ενότητα διδασκαλίας. 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485B7AFA-FF21-4E06-BCF3-597FE89B6EE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9493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A6775319-471A-45B6-A52A-428CAA2C00F7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ED3DF61-6599-4484-B312-0C2421388897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4640"/>
            <a:ext cx="9141732" cy="7060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39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l-GR" sz="3600" b="1"/>
              <a:t>Βασικές- Ουσιώδεις ερωτήσεις</a:t>
            </a:r>
            <a:endParaRPr lang="el-GR" sz="3600" b="1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C62EFFAA-F709-4651-B6C6-68A8FD371369}"/>
              </a:ext>
            </a:extLst>
          </p:cNvPr>
          <p:cNvSpPr/>
          <p:nvPr/>
        </p:nvSpPr>
        <p:spPr>
          <a:xfrm>
            <a:off x="755576" y="2132856"/>
            <a:ext cx="7848872" cy="2380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l-GR" sz="2600" dirty="0"/>
              <a:t>Τι είναι πραγματικά ουσιώδες;</a:t>
            </a:r>
          </a:p>
          <a:p>
            <a:pPr>
              <a:lnSpc>
                <a:spcPct val="200000"/>
              </a:lnSpc>
            </a:pPr>
            <a:r>
              <a:rPr lang="el-GR" sz="2600" dirty="0"/>
              <a:t>Ποιες ιδέες θα ξανασυναντήσουν; </a:t>
            </a:r>
          </a:p>
          <a:p>
            <a:pPr>
              <a:lnSpc>
                <a:spcPct val="200000"/>
              </a:lnSpc>
            </a:pPr>
            <a:r>
              <a:rPr lang="el-GR" sz="2600" dirty="0"/>
              <a:t>Τι δεν θα μπορούσαν να κάνουν εάν δεν κατανοήσουν..; 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44B3CC5C-FC03-4A19-8339-AFCC4B27FF0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6917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539552" y="263063"/>
            <a:ext cx="8229600" cy="864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l-GR" altLang="el-GR" sz="3600" b="1" dirty="0">
                <a:solidFill>
                  <a:srgbClr val="000000"/>
                </a:solidFill>
                <a:latin typeface="+mn-lt"/>
              </a:rPr>
              <a:t>Κάνω</a:t>
            </a: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: Τι περιλαμβάνει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61865" y="1412777"/>
            <a:ext cx="8784975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1800"/>
              </a:spcBef>
              <a:buSzPct val="7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Γράφονται συνήθως με βάση μια ταξινομία </a:t>
            </a:r>
          </a:p>
          <a:p>
            <a:pPr eaLnBrk="1" hangingPunct="1">
              <a:lnSpc>
                <a:spcPct val="120000"/>
              </a:lnSpc>
              <a:spcBef>
                <a:spcPts val="1800"/>
              </a:spcBef>
              <a:buSzPct val="7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Εκφράζονται αρχίζοντας με ένα ρήμα: περιγράψτε, αναλύστε, συγκρίνετε </a:t>
            </a:r>
            <a:r>
              <a:rPr lang="el-GR" altLang="el-GR" sz="2600" dirty="0" err="1">
                <a:solidFill>
                  <a:srgbClr val="000000"/>
                </a:solidFill>
                <a:latin typeface="+mn-lt"/>
              </a:rPr>
              <a:t>κλπ</a:t>
            </a: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) </a:t>
            </a:r>
          </a:p>
          <a:p>
            <a:pPr eaLnBrk="1" hangingPunct="1">
              <a:lnSpc>
                <a:spcPct val="120000"/>
              </a:lnSpc>
              <a:spcBef>
                <a:spcPts val="1800"/>
              </a:spcBef>
              <a:buSzPct val="7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Δίνεται έμφαση σε εκείνες τις δεξιότητες που μπορούν να εφαρμοστούν και πέρα από το συγκεκριμένο μάθημα</a:t>
            </a:r>
          </a:p>
          <a:p>
            <a:pPr eaLnBrk="1" hangingPunct="1">
              <a:lnSpc>
                <a:spcPct val="120000"/>
              </a:lnSpc>
              <a:spcBef>
                <a:spcPts val="1800"/>
              </a:spcBef>
              <a:buSzPct val="7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chemeClr val="tx1"/>
                </a:solidFill>
                <a:latin typeface="+mn-lt"/>
              </a:rPr>
              <a:t>Περιλαμβάνουν και κριτική σκέψη (π.χ. περίληψη, πρόβλεψη, ταξινόμηση)</a:t>
            </a:r>
          </a:p>
          <a:p>
            <a:pPr eaLnBrk="1" hangingPunct="1">
              <a:lnSpc>
                <a:spcPct val="120000"/>
              </a:lnSpc>
              <a:spcBef>
                <a:spcPts val="1800"/>
              </a:spcBef>
              <a:buSzPct val="7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chemeClr val="tx1"/>
                </a:solidFill>
                <a:latin typeface="+mn-lt"/>
              </a:rPr>
              <a:t>Βασικές Δεξιότητες </a:t>
            </a:r>
          </a:p>
          <a:p>
            <a:pPr eaLnBrk="1" hangingPunct="1">
              <a:spcBef>
                <a:spcPts val="600"/>
              </a:spcBef>
              <a:buSzPct val="70000"/>
            </a:pPr>
            <a:endParaRPr lang="el-GR" altLang="el-GR" sz="2600" dirty="0">
              <a:solidFill>
                <a:srgbClr val="000000"/>
              </a:solidFill>
              <a:latin typeface="+mn-lt"/>
            </a:endParaRPr>
          </a:p>
          <a:p>
            <a:pPr eaLnBrk="1" hangingPunct="1">
              <a:spcBef>
                <a:spcPts val="600"/>
              </a:spcBef>
              <a:buSzPct val="70000"/>
            </a:pPr>
            <a:endParaRPr lang="el-GR" altLang="el-GR" sz="2600" dirty="0">
              <a:solidFill>
                <a:srgbClr val="000000"/>
              </a:solidFill>
              <a:latin typeface="+mn-lt"/>
            </a:endParaRPr>
          </a:p>
          <a:p>
            <a:pPr eaLnBrk="1" hangingPunct="1">
              <a:spcBef>
                <a:spcPts val="600"/>
              </a:spcBef>
              <a:buSzPct val="70000"/>
            </a:pPr>
            <a:endParaRPr lang="el-GR" altLang="el-GR" sz="26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615673D7-17DE-460F-9D92-255775F9F92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05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1196615" y="298544"/>
            <a:ext cx="6913563" cy="602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ts val="2000"/>
              </a:spcBef>
              <a:spcAft>
                <a:spcPct val="0"/>
              </a:spcAft>
              <a:buSzPct val="100000"/>
            </a:pPr>
            <a:r>
              <a:rPr lang="el-GR" altLang="el-GR" sz="33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Ταξινομία </a:t>
            </a:r>
            <a:r>
              <a:rPr lang="en-US" altLang="el-GR" sz="33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Bloom</a:t>
            </a:r>
          </a:p>
        </p:txBody>
      </p:sp>
      <p:pic>
        <p:nvPicPr>
          <p:cNvPr id="1026" name="Picture 2" descr="Image result for ταξινομια bloom">
            <a:extLst>
              <a:ext uri="{FF2B5EF4-FFF2-40B4-BE49-F238E27FC236}">
                <a16:creationId xmlns:a16="http://schemas.microsoft.com/office/drawing/2014/main" id="{0CA7E052-EF56-4DC4-AFF6-305C76629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7"/>
            <a:ext cx="6048672" cy="407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AB74E5FC-C1E8-48DF-996E-E63C3E65C6B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254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9700CC2F-C1EC-4FD9-B4EC-9E58B624181E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1691680" y="263063"/>
            <a:ext cx="5496272" cy="78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Ευέλικτη ομαδοποίηση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363180" y="1909861"/>
            <a:ext cx="841310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just" defTabSz="457198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Επιτρέπει στους μαθητές να εργασθούν κατάλληλα ενώ αποφεύγεται η «</a:t>
            </a:r>
            <a:r>
              <a:rPr lang="el-GR" altLang="el-GR" sz="2600" dirty="0" err="1">
                <a:solidFill>
                  <a:srgbClr val="000000"/>
                </a:solidFill>
                <a:latin typeface="+mn-lt"/>
                <a:cs typeface="Times New Roman" pitchFamily="18" charset="0"/>
              </a:rPr>
              <a:t>ετικετοποίηση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» της ικανότητας του μαθητή ως μια στατική κατάσταση. </a:t>
            </a:r>
          </a:p>
          <a:p>
            <a:pPr marL="0" indent="0" algn="just" defTabSz="457198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algn="just" defTabSz="457198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Η άμπωτη και η παλίρροια εμπειριών </a:t>
            </a:r>
          </a:p>
          <a:p>
            <a:pPr algn="just" defTabSz="457198" fontAlgn="base">
              <a:spcBef>
                <a:spcPts val="600"/>
              </a:spcBef>
              <a:spcAft>
                <a:spcPct val="0"/>
              </a:spcAft>
              <a:buSzPct val="10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                  </a:t>
            </a:r>
          </a:p>
          <a:p>
            <a:pPr defTabSz="457198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Άτομο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-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Μικρή Ομάδα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-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Ολόκληρη Ομάδα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-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Μικρή Ομάδα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-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Άτομο 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E0A70E8D-529F-492A-8B20-44D08F4639B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524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899592" y="399044"/>
            <a:ext cx="737044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Υλοποίηση ευέλικτης ομαδοποίησης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1521" y="1371600"/>
            <a:ext cx="849694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defTabSz="457198" fontAlgn="base"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Ολόκληρη η τάξη ή η μισή τάξη</a:t>
            </a:r>
          </a:p>
          <a:p>
            <a:pPr defTabSz="457198" fontAlgn="base"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Μικρές ομάδες</a:t>
            </a:r>
          </a:p>
          <a:p>
            <a:pPr defTabSz="457198" fontAlgn="base"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Ζευγάρια και τριάδες</a:t>
            </a:r>
          </a:p>
          <a:p>
            <a:pPr defTabSz="457198" fontAlgn="base"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Ατομική μελέτη</a:t>
            </a:r>
          </a:p>
          <a:p>
            <a:pPr defTabSz="457198" fontAlgn="base"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Καθοδήγηση έναν προς έναν μαζί με έναν ενήλικα</a:t>
            </a:r>
          </a:p>
          <a:p>
            <a:pPr defTabSz="457198" fontAlgn="base"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Δραστηριότητες στις οποίες οι μαθητές επιστρέφουν μετά από εργασία σε μικρές ομάδες</a:t>
            </a:r>
          </a:p>
          <a:p>
            <a:pPr defTabSz="457198" fontAlgn="base"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Βασικές θεματικές μάθησης ή σταθμούς μάθησης, μέσω των οποίων οι μαθητές εναλλάσσονται σε μικρές ομάδες ή ατομικά.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B985DC12-BEAA-4872-90FF-697121F617B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842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DCF982CF-FC1F-4560-B26F-937C5B25A37E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altLang="el-GR" sz="3600" b="1" dirty="0"/>
              <a:t>Διαφοροποιημένη Διδασκαλία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84784"/>
            <a:ext cx="8640960" cy="4392066"/>
          </a:xfrm>
        </p:spPr>
        <p:txBody>
          <a:bodyPr>
            <a:no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l-GR" altLang="el-GR" sz="2600" dirty="0"/>
              <a:t>Η Διαφοροποιημένη Διδασκαλία </a:t>
            </a:r>
            <a:r>
              <a:rPr lang="el-GR" altLang="el-GR" sz="2600" b="1" dirty="0"/>
              <a:t>αναφέρεται</a:t>
            </a:r>
            <a:r>
              <a:rPr lang="el-GR" altLang="el-GR" sz="2600" dirty="0"/>
              <a:t> στη δημιουργία διαφορετικών δρόμων μέσα από τους οποίους μαθητές με διαφορετικές ικανότητες, ενδιαφέροντα και μαθησιακές ανάγκες κατακτούν τη γνώση νέων εννοιών ως μέρος της καθημερινής μαθησιακής διαδικασίας.  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0B2D2E2F-9051-422D-85E7-66D7916E723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1273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>
            <a:extLst>
              <a:ext uri="{FF2B5EF4-FFF2-40B4-BE49-F238E27FC236}">
                <a16:creationId xmlns:a16="http://schemas.microsoft.com/office/drawing/2014/main" id="{E87FC128-5DFF-4AD5-90AC-D96578C37801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sz="3600" b="1" dirty="0"/>
              <a:t>Οργάνωση ομαδοποίησης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0960" y="2371268"/>
            <a:ext cx="3777569" cy="3319462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l-GR" sz="2600" dirty="0">
                <a:latin typeface="Arial Unicode MS" pitchFamily="34" charset="-128"/>
              </a:rPr>
              <a:t>Α	είναι οι αρχάριοι μαθητές</a:t>
            </a:r>
          </a:p>
          <a:p>
            <a:pPr>
              <a:buFontTx/>
              <a:buNone/>
            </a:pPr>
            <a:endParaRPr lang="el-GR" sz="2600" dirty="0">
              <a:latin typeface="Arial Unicode MS" pitchFamily="34" charset="-128"/>
            </a:endParaRPr>
          </a:p>
          <a:p>
            <a:pPr>
              <a:buFontTx/>
              <a:buNone/>
            </a:pPr>
            <a:r>
              <a:rPr lang="el-GR" sz="2600" dirty="0">
                <a:latin typeface="Arial Unicode MS" pitchFamily="34" charset="-128"/>
              </a:rPr>
              <a:t>Μ	είναι οι μαθητές μέσου επιπέδου</a:t>
            </a:r>
          </a:p>
          <a:p>
            <a:pPr>
              <a:buFontTx/>
              <a:buNone/>
            </a:pPr>
            <a:endParaRPr lang="el-GR" sz="2600" dirty="0">
              <a:latin typeface="Arial Unicode MS" pitchFamily="34" charset="-128"/>
            </a:endParaRPr>
          </a:p>
          <a:p>
            <a:pPr>
              <a:buFontTx/>
              <a:buNone/>
            </a:pPr>
            <a:r>
              <a:rPr lang="el-GR" sz="2600" dirty="0">
                <a:latin typeface="Arial Unicode MS" pitchFamily="34" charset="-128"/>
              </a:rPr>
              <a:t>Ε	είναι οι μαθητές με επιδόσεις</a:t>
            </a:r>
            <a:r>
              <a:rPr lang="el-GR" sz="2600" dirty="0"/>
              <a:t> </a:t>
            </a:r>
            <a:r>
              <a:rPr lang="en-US" sz="2600" dirty="0"/>
              <a:t> </a:t>
            </a:r>
            <a:endParaRPr lang="el-GR" sz="2600" dirty="0"/>
          </a:p>
        </p:txBody>
      </p:sp>
      <p:grpSp>
        <p:nvGrpSpPr>
          <p:cNvPr id="84996" name="Group 4"/>
          <p:cNvGrpSpPr>
            <a:grpSpLocks/>
          </p:cNvGrpSpPr>
          <p:nvPr/>
        </p:nvGrpSpPr>
        <p:grpSpPr bwMode="auto">
          <a:xfrm>
            <a:off x="755577" y="1647866"/>
            <a:ext cx="4464124" cy="4517439"/>
            <a:chOff x="567" y="1208"/>
            <a:chExt cx="2721" cy="2766"/>
          </a:xfrm>
        </p:grpSpPr>
        <p:sp>
          <p:nvSpPr>
            <p:cNvPr id="84997" name="Oval 5"/>
            <p:cNvSpPr>
              <a:spLocks noChangeArrowheads="1"/>
            </p:cNvSpPr>
            <p:nvPr/>
          </p:nvSpPr>
          <p:spPr bwMode="auto">
            <a:xfrm>
              <a:off x="567" y="1253"/>
              <a:ext cx="2720" cy="272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l-GR">
                <a:ea typeface="ＭＳ Ｐゴシック" pitchFamily="34" charset="-128"/>
              </a:endParaRPr>
            </a:p>
          </p:txBody>
        </p:sp>
        <p:sp>
          <p:nvSpPr>
            <p:cNvPr id="84998" name="Oval 6"/>
            <p:cNvSpPr>
              <a:spLocks noChangeArrowheads="1"/>
            </p:cNvSpPr>
            <p:nvPr/>
          </p:nvSpPr>
          <p:spPr bwMode="auto">
            <a:xfrm>
              <a:off x="794" y="1480"/>
              <a:ext cx="2267" cy="22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l-GR">
                <a:ea typeface="ＭＳ Ｐゴシック" pitchFamily="34" charset="-128"/>
              </a:endParaRPr>
            </a:p>
          </p:txBody>
        </p:sp>
        <p:sp>
          <p:nvSpPr>
            <p:cNvPr id="84999" name="Oval 7"/>
            <p:cNvSpPr>
              <a:spLocks noChangeArrowheads="1"/>
            </p:cNvSpPr>
            <p:nvPr/>
          </p:nvSpPr>
          <p:spPr bwMode="auto">
            <a:xfrm>
              <a:off x="1021" y="1707"/>
              <a:ext cx="1814" cy="181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5000" name="Oval 8"/>
            <p:cNvSpPr>
              <a:spLocks noChangeArrowheads="1"/>
            </p:cNvSpPr>
            <p:nvPr/>
          </p:nvSpPr>
          <p:spPr bwMode="auto">
            <a:xfrm>
              <a:off x="1256" y="1940"/>
              <a:ext cx="1360" cy="13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5001" name="Line 9"/>
            <p:cNvSpPr>
              <a:spLocks noChangeShapeType="1"/>
            </p:cNvSpPr>
            <p:nvPr/>
          </p:nvSpPr>
          <p:spPr bwMode="auto">
            <a:xfrm>
              <a:off x="1973" y="1253"/>
              <a:ext cx="0" cy="27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5002" name="Line 10"/>
            <p:cNvSpPr>
              <a:spLocks noChangeShapeType="1"/>
            </p:cNvSpPr>
            <p:nvPr/>
          </p:nvSpPr>
          <p:spPr bwMode="auto">
            <a:xfrm rot="-5400000">
              <a:off x="1928" y="1207"/>
              <a:ext cx="0" cy="27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5003" name="Line 11"/>
            <p:cNvSpPr>
              <a:spLocks noChangeShapeType="1"/>
            </p:cNvSpPr>
            <p:nvPr/>
          </p:nvSpPr>
          <p:spPr bwMode="auto">
            <a:xfrm rot="-8072284">
              <a:off x="1928" y="1249"/>
              <a:ext cx="0" cy="27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5004" name="Line 12"/>
            <p:cNvSpPr>
              <a:spLocks noChangeShapeType="1"/>
            </p:cNvSpPr>
            <p:nvPr/>
          </p:nvSpPr>
          <p:spPr bwMode="auto">
            <a:xfrm rot="-13492159">
              <a:off x="1973" y="1208"/>
              <a:ext cx="0" cy="27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5005" name="Text Box 13"/>
            <p:cNvSpPr txBox="1">
              <a:spLocks noChangeArrowheads="1"/>
            </p:cNvSpPr>
            <p:nvPr/>
          </p:nvSpPr>
          <p:spPr bwMode="auto">
            <a:xfrm>
              <a:off x="2381" y="2341"/>
              <a:ext cx="227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>
                  <a:ea typeface="ＭＳ Ｐゴシック" pitchFamily="34" charset="-128"/>
                </a:rPr>
                <a:t>Ε</a:t>
              </a:r>
            </a:p>
          </p:txBody>
        </p:sp>
        <p:sp>
          <p:nvSpPr>
            <p:cNvPr id="85006" name="Text Box 14"/>
            <p:cNvSpPr txBox="1">
              <a:spLocks noChangeArrowheads="1"/>
            </p:cNvSpPr>
            <p:nvPr/>
          </p:nvSpPr>
          <p:spPr bwMode="auto">
            <a:xfrm>
              <a:off x="2607" y="2341"/>
              <a:ext cx="182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ea typeface="ＭＳ Ｐゴシック" pitchFamily="34" charset="-128"/>
                </a:rPr>
                <a:t>M</a:t>
              </a:r>
              <a:endParaRPr lang="el-GR">
                <a:ea typeface="ＭＳ Ｐゴシック" pitchFamily="34" charset="-128"/>
              </a:endParaRPr>
            </a:p>
          </p:txBody>
        </p:sp>
        <p:sp>
          <p:nvSpPr>
            <p:cNvPr id="85007" name="Text Box 15"/>
            <p:cNvSpPr txBox="1">
              <a:spLocks noChangeArrowheads="1"/>
            </p:cNvSpPr>
            <p:nvPr/>
          </p:nvSpPr>
          <p:spPr bwMode="auto">
            <a:xfrm>
              <a:off x="2834" y="2341"/>
              <a:ext cx="182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ea typeface="ＭＳ Ｐゴシック" pitchFamily="34" charset="-128"/>
                </a:rPr>
                <a:t>M</a:t>
              </a:r>
              <a:endParaRPr lang="el-GR">
                <a:ea typeface="ＭＳ Ｐゴシック" pitchFamily="34" charset="-128"/>
              </a:endParaRPr>
            </a:p>
          </p:txBody>
        </p:sp>
        <p:sp>
          <p:nvSpPr>
            <p:cNvPr id="85008" name="Text Box 16"/>
            <p:cNvSpPr txBox="1">
              <a:spLocks noChangeArrowheads="1"/>
            </p:cNvSpPr>
            <p:nvPr/>
          </p:nvSpPr>
          <p:spPr bwMode="auto">
            <a:xfrm>
              <a:off x="3061" y="2341"/>
              <a:ext cx="182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ea typeface="ＭＳ Ｐゴシック" pitchFamily="34" charset="-128"/>
                </a:rPr>
                <a:t>A</a:t>
              </a:r>
              <a:endParaRPr lang="el-GR">
                <a:ea typeface="ＭＳ Ｐゴシック" pitchFamily="34" charset="-128"/>
              </a:endParaRPr>
            </a:p>
          </p:txBody>
        </p:sp>
      </p:grpSp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7A037446-333E-4C8F-B1A4-58D72F4AE33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74932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A0588B-93E8-4037-B7B8-460EFFCCBB8D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7" name="Ορθογώνιο: Στρογγύλεμα γωνιών 6">
            <a:extLst>
              <a:ext uri="{FF2B5EF4-FFF2-40B4-BE49-F238E27FC236}">
                <a16:creationId xmlns:a16="http://schemas.microsoft.com/office/drawing/2014/main" id="{103B210A-8765-40EB-A9CA-434ED6411C6A}"/>
              </a:ext>
            </a:extLst>
          </p:cNvPr>
          <p:cNvSpPr/>
          <p:nvPr/>
        </p:nvSpPr>
        <p:spPr>
          <a:xfrm>
            <a:off x="269940" y="5128361"/>
            <a:ext cx="8640960" cy="10657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26D495E2-291B-44F3-94DE-4AA3011A0BD8}"/>
              </a:ext>
            </a:extLst>
          </p:cNvPr>
          <p:cNvSpPr/>
          <p:nvPr/>
        </p:nvSpPr>
        <p:spPr>
          <a:xfrm>
            <a:off x="200200" y="1988841"/>
            <a:ext cx="8640960" cy="230425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sz="3200" b="1" dirty="0">
                <a:latin typeface="+mn-lt"/>
                <a:cs typeface="Times New Roman" panose="02020603050405020304" pitchFamily="18" charset="0"/>
              </a:rPr>
              <a:t>Δραστηριότητες διαχείρισης χρόνου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628801"/>
            <a:ext cx="8661648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sz="2400" dirty="0">
                <a:solidFill>
                  <a:srgbClr val="C00000"/>
                </a:solidFill>
                <a:cs typeface="Times New Roman" panose="02020603050405020304" pitchFamily="18" charset="0"/>
              </a:rPr>
              <a:t>«Αγκυροβόλι»</a:t>
            </a:r>
          </a:p>
          <a:p>
            <a:pPr marL="0" indent="0">
              <a:buNone/>
            </a:pPr>
            <a:endParaRPr lang="el-GR" sz="24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2400" dirty="0">
                <a:solidFill>
                  <a:schemeClr val="bg1"/>
                </a:solidFill>
                <a:cs typeface="Times New Roman" panose="02020603050405020304" pitchFamily="18" charset="0"/>
              </a:rPr>
              <a:t>Τα παιδιά τις αφήνουν και επανέρχονται σε αυτές, όταν χρειάζεται</a:t>
            </a:r>
          </a:p>
          <a:p>
            <a:pPr lvl="0"/>
            <a:endParaRPr lang="el-GR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lvl="0"/>
            <a:r>
              <a:rPr lang="el-GR" sz="2400" dirty="0">
                <a:solidFill>
                  <a:schemeClr val="bg1"/>
                </a:solidFill>
                <a:cs typeface="Times New Roman" panose="02020603050405020304" pitchFamily="18" charset="0"/>
              </a:rPr>
              <a:t>Φωτοτυπία εξάσκησης</a:t>
            </a:r>
          </a:p>
          <a:p>
            <a:pPr lvl="0"/>
            <a:r>
              <a:rPr lang="el-GR" sz="2400" dirty="0">
                <a:solidFill>
                  <a:schemeClr val="bg1"/>
                </a:solidFill>
                <a:cs typeface="Times New Roman" panose="02020603050405020304" pitchFamily="18" charset="0"/>
              </a:rPr>
              <a:t>Καρτέλες εργασίας</a:t>
            </a:r>
          </a:p>
          <a:p>
            <a:pPr lvl="0"/>
            <a:r>
              <a:rPr lang="el-GR" sz="2400" dirty="0">
                <a:solidFill>
                  <a:schemeClr val="bg1"/>
                </a:solidFill>
                <a:cs typeface="Times New Roman" panose="02020603050405020304" pitchFamily="18" charset="0"/>
              </a:rPr>
              <a:t>Εικονογράφηση εργασίας</a:t>
            </a:r>
          </a:p>
          <a:p>
            <a:pPr lvl="0"/>
            <a:r>
              <a:rPr lang="el-GR" sz="2400" dirty="0">
                <a:solidFill>
                  <a:schemeClr val="bg1"/>
                </a:solidFill>
                <a:cs typeface="Times New Roman" panose="02020603050405020304" pitchFamily="18" charset="0"/>
              </a:rPr>
              <a:t>Ανάγνωση βιβλίου</a:t>
            </a:r>
          </a:p>
          <a:p>
            <a:pPr marL="0" indent="0">
              <a:buNone/>
            </a:pPr>
            <a:endParaRPr lang="el-GR" sz="24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24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2400" dirty="0">
                <a:solidFill>
                  <a:srgbClr val="C00000"/>
                </a:solidFill>
                <a:cs typeface="Times New Roman" panose="02020603050405020304" pitchFamily="18" charset="0"/>
              </a:rPr>
              <a:t>«Σφουγγάρι»</a:t>
            </a:r>
          </a:p>
          <a:p>
            <a:pPr marL="0" indent="0">
              <a:buNone/>
            </a:pPr>
            <a:endParaRPr lang="el-GR" sz="24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r>
              <a:rPr lang="el-GR" sz="2400" dirty="0">
                <a:solidFill>
                  <a:schemeClr val="bg1"/>
                </a:solidFill>
                <a:cs typeface="Times New Roman" panose="02020603050405020304" pitchFamily="18" charset="0"/>
              </a:rPr>
              <a:t>Δραστηριότητες σύντομης διάρκειας</a:t>
            </a:r>
          </a:p>
          <a:p>
            <a:r>
              <a:rPr lang="el-GR" sz="2400" dirty="0">
                <a:solidFill>
                  <a:schemeClr val="bg1"/>
                </a:solidFill>
                <a:cs typeface="Times New Roman" panose="02020603050405020304" pitchFamily="18" charset="0"/>
              </a:rPr>
              <a:t>Χρησιμοποιούνται όταν κάποιοι μαθητές τελειώνουν νωρίτερα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60BF97A8-9B67-4651-9709-4C3D74A2BF2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991089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4B33C5D6-D925-40A3-BB37-C948092B916C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755576" y="450637"/>
            <a:ext cx="70104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Συνεχής Αξιολόγηση</a:t>
            </a: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179512" y="1700809"/>
            <a:ext cx="896222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269875" indent="-269875"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defTabSz="457198" fontAlgn="base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u="sng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στην αρχή 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της διδασκαλίας για να σχεδιάσει τη διδασκαλία του  (αρχική – διαγνωστική αξιολόγηση – 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pre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-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assessment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) </a:t>
            </a:r>
          </a:p>
          <a:p>
            <a:pPr defTabSz="457198" fontAlgn="base">
              <a:spcBef>
                <a:spcPts val="200"/>
              </a:spcBef>
              <a:spcAft>
                <a:spcPct val="0"/>
              </a:spcAft>
              <a:buSzPct val="100000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u="sng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κατά τη διάρκεια 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της διδασκαλίας για να προσαρμόσει τη διδασκαλία του (διαμορφωτική αξιολόγηση – 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formative assessment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) και </a:t>
            </a:r>
          </a:p>
          <a:p>
            <a:pPr defTabSz="457198" fontAlgn="base">
              <a:spcBef>
                <a:spcPts val="200"/>
              </a:spcBef>
              <a:spcAft>
                <a:spcPct val="0"/>
              </a:spcAft>
              <a:buSzPct val="100000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u="sng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στο τέλος 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για να εκτιμήσει την αποτελεσματικότητα της διδασκαλίας του (τελική-</a:t>
            </a:r>
            <a:r>
              <a:rPr lang="el-GR" altLang="el-GR" sz="2600" dirty="0" err="1">
                <a:solidFill>
                  <a:srgbClr val="000000"/>
                </a:solidFill>
                <a:latin typeface="+mn-lt"/>
                <a:cs typeface="Times New Roman" pitchFamily="18" charset="0"/>
              </a:rPr>
              <a:t>ανακεφαλαιωτικ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ή αξιολόγηση – 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summative assessment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) </a:t>
            </a:r>
          </a:p>
          <a:p>
            <a:pPr defTabSz="457198" fontAlgn="base">
              <a:spcBef>
                <a:spcPts val="550"/>
              </a:spcBef>
              <a:spcAft>
                <a:spcPct val="0"/>
              </a:spcAft>
              <a:buSzPct val="100000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algn="ctr" defTabSz="457198" fontAlgn="base">
              <a:spcBef>
                <a:spcPts val="550"/>
              </a:spcBef>
              <a:spcAft>
                <a:spcPct val="0"/>
              </a:spcAft>
              <a:buSzPct val="10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	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1E0CA9B4-EE03-4EF0-8E13-A6BED25C31C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0125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9"/>
          <p:cNvSpPr/>
          <p:nvPr/>
        </p:nvSpPr>
        <p:spPr>
          <a:xfrm rot="16200000">
            <a:off x="4139952" y="-2336456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grpSp>
        <p:nvGrpSpPr>
          <p:cNvPr id="6146" name="Organization Chart 6"/>
          <p:cNvGrpSpPr>
            <a:grpSpLocks noChangeAspect="1"/>
          </p:cNvGrpSpPr>
          <p:nvPr/>
        </p:nvGrpSpPr>
        <p:grpSpPr bwMode="auto">
          <a:xfrm>
            <a:off x="393020" y="1412776"/>
            <a:ext cx="8353425" cy="4090988"/>
            <a:chOff x="1134" y="1272"/>
            <a:chExt cx="1856" cy="716"/>
          </a:xfrm>
        </p:grpSpPr>
        <p:cxnSp>
          <p:nvCxnSpPr>
            <p:cNvPr id="6150" name="_s371724"/>
            <p:cNvCxnSpPr>
              <a:cxnSpLocks noChangeShapeType="1"/>
              <a:stCxn id="6154" idx="0"/>
              <a:endCxn id="6152" idx="2"/>
            </p:cNvCxnSpPr>
            <p:nvPr/>
          </p:nvCxnSpPr>
          <p:spPr bwMode="auto">
            <a:xfrm rot="16200000" flipV="1">
              <a:off x="2334" y="1296"/>
              <a:ext cx="140" cy="66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1" name="_s371723"/>
            <p:cNvCxnSpPr>
              <a:cxnSpLocks noChangeShapeType="1"/>
              <a:stCxn id="6153" idx="0"/>
              <a:endCxn id="6152" idx="2"/>
            </p:cNvCxnSpPr>
            <p:nvPr/>
          </p:nvCxnSpPr>
          <p:spPr bwMode="auto">
            <a:xfrm rot="5400000" flipH="1" flipV="1">
              <a:off x="1650" y="1280"/>
              <a:ext cx="140" cy="70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52" name="_s371719"/>
            <p:cNvSpPr>
              <a:spLocks noChangeArrowheads="1"/>
            </p:cNvSpPr>
            <p:nvPr/>
          </p:nvSpPr>
          <p:spPr bwMode="auto">
            <a:xfrm>
              <a:off x="1638" y="127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E4F3F4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 altLang="el-GR" sz="3000" b="1" dirty="0">
                  <a:solidFill>
                    <a:srgbClr val="000000"/>
                  </a:solidFill>
                  <a:cs typeface="Times New Roman" pitchFamily="18" charset="0"/>
                </a:rPr>
                <a:t> Αρχική/ Διαγνωστική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 altLang="el-GR" sz="3000" b="1" dirty="0">
                  <a:solidFill>
                    <a:srgbClr val="000000"/>
                  </a:solidFill>
                  <a:cs typeface="Times New Roman" pitchFamily="18" charset="0"/>
                </a:rPr>
                <a:t>Αξιολόγηση</a:t>
              </a:r>
            </a:p>
          </p:txBody>
        </p:sp>
        <p:sp>
          <p:nvSpPr>
            <p:cNvPr id="6153" name="AutoShape 16"/>
            <p:cNvSpPr>
              <a:spLocks noChangeArrowheads="1"/>
            </p:cNvSpPr>
            <p:nvPr/>
          </p:nvSpPr>
          <p:spPr bwMode="auto">
            <a:xfrm>
              <a:off x="1134" y="1700"/>
              <a:ext cx="472" cy="288"/>
            </a:xfrm>
            <a:prstGeom prst="roundRect">
              <a:avLst>
                <a:gd name="adj" fmla="val 16667"/>
              </a:avLst>
            </a:prstGeom>
            <a:solidFill>
              <a:srgbClr val="E4F3F4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 altLang="el-GR" sz="2200" dirty="0">
                  <a:solidFill>
                    <a:srgbClr val="000000"/>
                  </a:solidFill>
                  <a:cs typeface="Times New Roman" pitchFamily="18" charset="0"/>
                </a:rPr>
                <a:t> </a:t>
              </a:r>
              <a:r>
                <a:rPr lang="el-GR" altLang="el-GR" sz="2900" dirty="0">
                  <a:solidFill>
                    <a:srgbClr val="000000"/>
                  </a:solidFill>
                  <a:cs typeface="Times New Roman" pitchFamily="18" charset="0"/>
                </a:rPr>
                <a:t>Ετοιμότητας</a:t>
              </a:r>
              <a:endParaRPr lang="el-GR" altLang="el-GR" sz="2900" dirty="0">
                <a:solidFill>
                  <a:srgbClr val="000000"/>
                </a:solidFill>
                <a:cs typeface="Times New Roman" pitchFamily="18" charset="0"/>
                <a:hlinkClick r:id="rId2" action="ppaction://hlinksldjump"/>
              </a:endParaRPr>
            </a:p>
          </p:txBody>
        </p:sp>
        <p:sp>
          <p:nvSpPr>
            <p:cNvPr id="6154" name="AutoShape 17"/>
            <p:cNvSpPr>
              <a:spLocks noChangeArrowheads="1"/>
            </p:cNvSpPr>
            <p:nvPr/>
          </p:nvSpPr>
          <p:spPr bwMode="auto">
            <a:xfrm>
              <a:off x="2486" y="1700"/>
              <a:ext cx="504" cy="288"/>
            </a:xfrm>
            <a:prstGeom prst="roundRect">
              <a:avLst>
                <a:gd name="adj" fmla="val 16667"/>
              </a:avLst>
            </a:prstGeom>
            <a:solidFill>
              <a:srgbClr val="E4F3F4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 altLang="el-GR" sz="2900" dirty="0">
                  <a:solidFill>
                    <a:srgbClr val="000000"/>
                  </a:solidFill>
                  <a:cs typeface="Times New Roman" pitchFamily="18" charset="0"/>
                </a:rPr>
                <a:t>Μαθησιακό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 altLang="el-GR" sz="2900" dirty="0">
                  <a:solidFill>
                    <a:srgbClr val="000000"/>
                  </a:solidFill>
                  <a:cs typeface="Times New Roman" pitchFamily="18" charset="0"/>
                </a:rPr>
                <a:t>Προφίλ</a:t>
              </a:r>
            </a:p>
          </p:txBody>
        </p:sp>
      </p:grpSp>
      <p:sp>
        <p:nvSpPr>
          <p:cNvPr id="6147" name="AutoShape 16"/>
          <p:cNvSpPr>
            <a:spLocks noChangeArrowheads="1"/>
          </p:cNvSpPr>
          <p:nvPr/>
        </p:nvSpPr>
        <p:spPr bwMode="auto">
          <a:xfrm>
            <a:off x="3453212" y="3857528"/>
            <a:ext cx="2305050" cy="1646237"/>
          </a:xfrm>
          <a:prstGeom prst="roundRect">
            <a:avLst>
              <a:gd name="adj" fmla="val 16667"/>
            </a:avLst>
          </a:prstGeom>
          <a:solidFill>
            <a:srgbClr val="E4F3F4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altLang="el-GR" sz="2200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2900" dirty="0">
                <a:solidFill>
                  <a:srgbClr val="000000"/>
                </a:solidFill>
                <a:cs typeface="Times New Roman" pitchFamily="18" charset="0"/>
              </a:rPr>
              <a:t> Ενδιαφέροντα </a:t>
            </a:r>
            <a:endParaRPr lang="el-GR" altLang="el-GR" sz="2900" dirty="0">
              <a:solidFill>
                <a:srgbClr val="000000"/>
              </a:solidFill>
              <a:cs typeface="Times New Roman" pitchFamily="18" charset="0"/>
              <a:hlinkClick r:id="rId3" action="ppaction://hlinksldjump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altLang="el-GR" sz="2200" dirty="0">
              <a:solidFill>
                <a:srgbClr val="000000"/>
              </a:solidFill>
              <a:cs typeface="Times New Roman" pitchFamily="18" charset="0"/>
              <a:hlinkClick r:id="rId2" action="ppaction://hlinksldjump"/>
            </a:endParaRPr>
          </a:p>
        </p:txBody>
      </p:sp>
      <p:cxnSp>
        <p:nvCxnSpPr>
          <p:cNvPr id="16" name="15 - Ευθεία γραμμή σύνδεσης"/>
          <p:cNvCxnSpPr>
            <a:stCxn id="6152" idx="2"/>
            <a:endCxn id="6147" idx="0"/>
          </p:cNvCxnSpPr>
          <p:nvPr/>
        </p:nvCxnSpPr>
        <p:spPr>
          <a:xfrm flipH="1">
            <a:off x="4605738" y="3058314"/>
            <a:ext cx="1" cy="799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8C322AA4-3CF9-4939-9A04-E7E1B05FD6C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66719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971600" y="430000"/>
            <a:ext cx="70104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Τρόποι αξιολόγησης</a:t>
            </a:r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642194" y="1484784"/>
            <a:ext cx="76692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269875" indent="-269875"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Η ποιοτική ανάλυση λαθών, η παρατήρηση</a:t>
            </a:r>
          </a:p>
          <a:p>
            <a:pPr marL="0" indent="0"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Κάρτες εισόδου/εξόδου </a:t>
            </a: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SzPct val="100000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Πρωτόκολλα αξιολόγησης</a:t>
            </a: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SzPct val="100000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Λίστα ελέγχου</a:t>
            </a: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SzPct val="100000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Ρουμπρίκες</a:t>
            </a:r>
            <a:endParaRPr lang="en-US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SzPct val="100000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Ατομικοί φάκελοι (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portfolios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)</a:t>
            </a: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KWL</a:t>
            </a: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8C9D389C-8000-4183-ABAF-B9709EE71C8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345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E0371129-2085-4257-BAE5-0D3601F6C90E}"/>
              </a:ext>
            </a:extLst>
          </p:cNvPr>
          <p:cNvSpPr/>
          <p:nvPr/>
        </p:nvSpPr>
        <p:spPr>
          <a:xfrm>
            <a:off x="251520" y="1844824"/>
            <a:ext cx="878497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600" dirty="0"/>
              <a:t>Τι γνωρίζουν αλλά και πώς σκέφτονται οι μαθητές μας;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600" dirty="0"/>
              <a:t>Υπάρχουν κάποιοι προνομιακοί τρόποι μάθησης για αυτούς;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600" dirty="0"/>
              <a:t>Τι μπορεί να τους εμποδίζει στη μάθηση;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600" dirty="0"/>
              <a:t>Πώς έχουν μάθει να εργάζονται;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600" dirty="0"/>
              <a:t>Ποια είναι τα ενδιαφέροντά τους;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600" dirty="0"/>
              <a:t>Πώς θα μπορούσαν να εργαστούν σε ομάδες; 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9A4A1D96-5000-4BE2-9E92-73575948B85F}"/>
              </a:ext>
            </a:extLst>
          </p:cNvPr>
          <p:cNvSpPr/>
          <p:nvPr/>
        </p:nvSpPr>
        <p:spPr>
          <a:xfrm rot="16200000">
            <a:off x="3994876" y="-3734080"/>
            <a:ext cx="1149712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367D2E9E-FB04-4123-833A-8CD33B868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488" y="837920"/>
            <a:ext cx="780248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Τι γνωρίζουμε για τους μαθητές και τις μαθήτριες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9572C575-5602-42F6-8A54-E77BD9EF16F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55430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B13C7A8D-40AE-4311-8580-C30D210C46E3}"/>
              </a:ext>
            </a:extLst>
          </p:cNvPr>
          <p:cNvSpPr/>
          <p:nvPr/>
        </p:nvSpPr>
        <p:spPr>
          <a:xfrm rot="16200000">
            <a:off x="4144659" y="-4055592"/>
            <a:ext cx="864096" cy="91534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48B929B3-21B0-48BE-9301-EBBA54E31D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876966"/>
              </p:ext>
            </p:extLst>
          </p:nvPr>
        </p:nvGraphicFramePr>
        <p:xfrm>
          <a:off x="537284" y="2348881"/>
          <a:ext cx="8064897" cy="36836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1282456095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72636988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501300378"/>
                    </a:ext>
                  </a:extLst>
                </a:gridCol>
                <a:gridCol w="1584177">
                  <a:extLst>
                    <a:ext uri="{9D8B030D-6E8A-4147-A177-3AD203B41FA5}">
                      <a16:colId xmlns:a16="http://schemas.microsoft.com/office/drawing/2014/main" val="4105739483"/>
                    </a:ext>
                  </a:extLst>
                </a:gridCol>
              </a:tblGrid>
              <a:tr h="8805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Γνωρίζω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Θέλω να μάθω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Έμαθα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extLst>
                  <a:ext uri="{0D108BD9-81ED-4DB2-BD59-A6C34878D82A}">
                    <a16:rowId xmlns:a16="http://schemas.microsoft.com/office/drawing/2014/main" val="3415532438"/>
                  </a:ext>
                </a:extLst>
              </a:tr>
              <a:tr h="57293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Κοινωνικές ομάδες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extLst>
                  <a:ext uri="{0D108BD9-81ED-4DB2-BD59-A6C34878D82A}">
                    <a16:rowId xmlns:a16="http://schemas.microsoft.com/office/drawing/2014/main" val="101380217"/>
                  </a:ext>
                </a:extLst>
              </a:tr>
              <a:tr h="57293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Ρόλος της γυναίκας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extLst>
                  <a:ext uri="{0D108BD9-81ED-4DB2-BD59-A6C34878D82A}">
                    <a16:rowId xmlns:a16="http://schemas.microsoft.com/office/drawing/2014/main" val="656864675"/>
                  </a:ext>
                </a:extLst>
              </a:tr>
              <a:tr h="88052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Ανατροφή των παιδιών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extLst>
                  <a:ext uri="{0D108BD9-81ED-4DB2-BD59-A6C34878D82A}">
                    <a16:rowId xmlns:a16="http://schemas.microsoft.com/office/drawing/2014/main" val="1352997071"/>
                  </a:ext>
                </a:extLst>
              </a:tr>
              <a:tr h="7767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Τροφή και ενδυμασία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extLst>
                  <a:ext uri="{0D108BD9-81ED-4DB2-BD59-A6C34878D82A}">
                    <a16:rowId xmlns:a16="http://schemas.microsoft.com/office/drawing/2014/main" val="346703674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A5427A2-9DDC-47FD-9219-727866CF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897" y="89067"/>
            <a:ext cx="777567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t"/>
            <a:r>
              <a:rPr lang="en-US" altLang="el-GR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KWL</a:t>
            </a:r>
            <a:r>
              <a:rPr lang="el-GR" altLang="el-GR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l-GR" sz="3600" b="1" dirty="0"/>
              <a:t> Γνωρίζω- Θέλω να μάθω-Έμαθα</a:t>
            </a:r>
            <a:endParaRPr lang="el-GR" sz="3600" dirty="0"/>
          </a:p>
          <a:p>
            <a:pPr indent="457198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altLang="el-GR" sz="2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198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600" dirty="0">
                <a:ea typeface="Calibri" panose="020F0502020204030204" pitchFamily="34" charset="0"/>
                <a:cs typeface="Times New Roman" panose="02020603050405020304" pitchFamily="18" charset="0"/>
              </a:rPr>
              <a:t>Ιστορία, Α΄ Γυμνασίου, </a:t>
            </a:r>
          </a:p>
          <a:p>
            <a:pPr indent="457198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600" dirty="0"/>
              <a:t>Η ΣYΓΚΡΟΤΗΣΗ ΤΗΣ ΑΘΗΝΑΪΚΗΣ ΚΟIΝΩΝIΑΣ - Η ΚΑΘΗΜΕΡIΝΗ ΖΩΗ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F6884A3D-E5A4-48E7-91E7-08BC555B096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63579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03E7CA52-701D-4B08-BCF6-3047B7B30D43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5357" y="371946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/>
              <a:t>Ερωτηματολόγιο ενδιαφερόντων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56624"/>
            <a:ext cx="4030019" cy="5264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38D3AE14-0C86-40E4-88C3-6F19D920D0C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723" y="639566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47727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C37C8A82-B819-4AAB-A4B7-86F835F4CA2E}"/>
              </a:ext>
            </a:extLst>
          </p:cNvPr>
          <p:cNvSpPr/>
          <p:nvPr/>
        </p:nvSpPr>
        <p:spPr>
          <a:xfrm rot="16200000">
            <a:off x="4139952" y="-3967242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pic>
        <p:nvPicPr>
          <p:cNvPr id="23554" name="3 - Θέση περιεχομένου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05948" y="1565515"/>
            <a:ext cx="6750429" cy="4656526"/>
          </a:xfrm>
        </p:spPr>
      </p:pic>
      <p:sp>
        <p:nvSpPr>
          <p:cNvPr id="23555" name="5 - Ορθογώνιο"/>
          <p:cNvSpPr>
            <a:spLocks noChangeArrowheads="1"/>
          </p:cNvSpPr>
          <p:nvPr/>
        </p:nvSpPr>
        <p:spPr bwMode="auto">
          <a:xfrm>
            <a:off x="2251082" y="248749"/>
            <a:ext cx="511063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l-GR" sz="3600" b="1" dirty="0">
                <a:latin typeface="+mj-lt"/>
              </a:rPr>
              <a:t>T</a:t>
            </a:r>
            <a:r>
              <a:rPr lang="el-GR" altLang="el-GR" sz="3600" b="1" dirty="0" err="1">
                <a:latin typeface="+mj-lt"/>
              </a:rPr>
              <a:t>εστ</a:t>
            </a:r>
            <a:r>
              <a:rPr lang="el-GR" altLang="el-GR" sz="3600" b="1" dirty="0">
                <a:latin typeface="+mj-lt"/>
              </a:rPr>
              <a:t> μαθησιακού προφίλ</a:t>
            </a:r>
            <a:endParaRPr lang="el-GR" altLang="el-GR" sz="3600" dirty="0">
              <a:latin typeface="+mj-lt"/>
            </a:endParaRPr>
          </a:p>
        </p:txBody>
      </p:sp>
      <p:sp>
        <p:nvSpPr>
          <p:cNvPr id="23556" name="3 - Ορθογώνιο"/>
          <p:cNvSpPr>
            <a:spLocks noChangeArrowheads="1"/>
          </p:cNvSpPr>
          <p:nvPr/>
        </p:nvSpPr>
        <p:spPr bwMode="auto">
          <a:xfrm>
            <a:off x="3131841" y="984494"/>
            <a:ext cx="30380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l-GR" dirty="0">
                <a:hlinkClick r:id="rId3"/>
              </a:rPr>
              <a:t>https://alfametono.jimdo.com/</a:t>
            </a:r>
            <a:r>
              <a:rPr lang="el-GR" altLang="el-GR" dirty="0"/>
              <a:t> 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4064C5D1-D864-4F84-B505-8FEC4E04C30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74921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16632"/>
            <a:ext cx="8064896" cy="41148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l-GR" altLang="el-GR" sz="1800" dirty="0">
                <a:cs typeface="Times New Roman" pitchFamily="18" charset="0"/>
              </a:rPr>
              <a:t>Τραγουδάω καλά ή παίζω μουσικό όργανο.</a:t>
            </a:r>
          </a:p>
          <a:p>
            <a:pPr>
              <a:buFont typeface="+mj-lt"/>
              <a:buAutoNum type="arabicPeriod"/>
            </a:pPr>
            <a:r>
              <a:rPr lang="el-GR" altLang="el-GR" sz="1800" dirty="0">
                <a:cs typeface="Times New Roman" pitchFamily="18" charset="0"/>
              </a:rPr>
              <a:t>Ξέρω τι θέλω να πετύχω κάθε φορά και κάνω σχέδιο για να το καταφέρω.</a:t>
            </a:r>
          </a:p>
          <a:p>
            <a:pPr>
              <a:buFont typeface="+mj-lt"/>
              <a:buAutoNum type="arabicPeriod"/>
            </a:pPr>
            <a:r>
              <a:rPr lang="el-GR" altLang="el-GR" sz="1800" dirty="0">
                <a:cs typeface="Times New Roman" pitchFamily="18" charset="0"/>
              </a:rPr>
              <a:t>Ενδιαφέρομαι για το τι σκέφτονται και νιώθουν οι άλλοι άνθρωποι.</a:t>
            </a:r>
          </a:p>
          <a:p>
            <a:pPr>
              <a:buFont typeface="+mj-lt"/>
              <a:buAutoNum type="arabicPeriod"/>
            </a:pPr>
            <a:r>
              <a:rPr lang="el-GR" altLang="el-GR" sz="1800" dirty="0">
                <a:cs typeface="Times New Roman" pitchFamily="18" charset="0"/>
              </a:rPr>
              <a:t>Ξέρω πολλές λέξεις και τις χρησιμοποιώ σωστά όταν μιλάω.</a:t>
            </a:r>
          </a:p>
          <a:p>
            <a:pPr>
              <a:buFont typeface="+mj-lt"/>
              <a:buAutoNum type="arabicPeriod"/>
            </a:pPr>
            <a:r>
              <a:rPr lang="el-GR" altLang="el-GR" sz="1800" dirty="0">
                <a:cs typeface="Times New Roman" pitchFamily="18" charset="0"/>
              </a:rPr>
              <a:t>Μου αρέσει να ανήκω σε ομάδες ή συλλόγους.</a:t>
            </a:r>
          </a:p>
          <a:p>
            <a:pPr>
              <a:buFont typeface="+mj-lt"/>
              <a:buAutoNum type="arabicPeriod"/>
            </a:pPr>
            <a:r>
              <a:rPr lang="el-GR" altLang="el-GR" sz="1800" dirty="0">
                <a:cs typeface="Times New Roman" pitchFamily="18" charset="0"/>
              </a:rPr>
              <a:t>Μου αρέσει να λύνω σπαζοκεφαλιές και προβλήματα.</a:t>
            </a:r>
          </a:p>
          <a:p>
            <a:pPr>
              <a:buFont typeface="+mj-lt"/>
              <a:buAutoNum type="arabicPeriod"/>
            </a:pPr>
            <a:r>
              <a:rPr lang="el-GR" altLang="el-GR" sz="1800" dirty="0">
                <a:cs typeface="Times New Roman" pitchFamily="18" charset="0"/>
              </a:rPr>
              <a:t>Θυμάμαι στιχάκια, ποιήματα και τραγούδια εύκολα.</a:t>
            </a:r>
          </a:p>
          <a:p>
            <a:pPr>
              <a:buFont typeface="Wingdings" pitchFamily="2" charset="2"/>
              <a:buNone/>
            </a:pPr>
            <a:endParaRPr lang="el-GR" altLang="el-GR" sz="1800" dirty="0"/>
          </a:p>
          <a:p>
            <a:pPr>
              <a:buFont typeface="Wingdings" pitchFamily="2" charset="2"/>
              <a:buNone/>
            </a:pPr>
            <a:endParaRPr lang="el-GR" altLang="el-GR" sz="1800" dirty="0"/>
          </a:p>
        </p:txBody>
      </p:sp>
      <p:pic>
        <p:nvPicPr>
          <p:cNvPr id="26627" name="3 - Εικόν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708920"/>
            <a:ext cx="3834310" cy="333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E5DB6AC3-754D-4D76-96FE-F80CFA92105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279030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0478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7B5AF4F4-A1AD-4B09-8D82-74735F63CAB1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849B365-50EC-4E1E-9E2A-3DAB6698B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594" y="1772817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l-GR" altLang="el-GR" sz="2600" dirty="0"/>
              <a:t>Η διαφοροποιημένη διδασκαλία </a:t>
            </a:r>
            <a:r>
              <a:rPr lang="el-GR" altLang="el-GR" sz="2600" b="1" dirty="0"/>
              <a:t>περιλαμβάνει</a:t>
            </a:r>
            <a:r>
              <a:rPr lang="el-GR" altLang="el-GR" sz="2600" dirty="0"/>
              <a:t> τις προσπάθειες των εκπαιδευτικών να ανταποκριθούν στις διαφορετικές ανάγκες των μαθητών τους στην τάξη με στόχο την επίτευξη της καλύτερης μαθησιακής εμπειρίας.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4332ED-6D2B-4698-9742-5C68069D211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9"/>
            <a:ext cx="8229600" cy="852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3600" b="1"/>
              <a:t>Διαφοροποιημένη Διδασκαλία</a:t>
            </a:r>
            <a:endParaRPr lang="el-GR" altLang="el-GR" sz="3600" b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E6D87FAF-C366-4070-9D80-179EB042DD5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18579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41160" y="-3980321"/>
            <a:ext cx="861680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l-GR" altLang="el-GR" sz="3300" b="1" dirty="0"/>
              <a:t>Ενδεικτικές στρατηγικές</a:t>
            </a:r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BF207FE6-3A29-4C5C-82EC-B839C82341E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95661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280E42ED-68F2-47AA-B9BE-07A4DC3A33CE}"/>
              </a:ext>
            </a:extLst>
          </p:cNvPr>
          <p:cNvSpPr/>
          <p:nvPr/>
        </p:nvSpPr>
        <p:spPr>
          <a:xfrm>
            <a:off x="442690" y="1322789"/>
            <a:ext cx="8521676" cy="472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510" lvl="0" algn="ctr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/>
              <a:t>ΑΠΛΗΣ ΠΡΟΕΤΟΙΜΑΣΙΑΣ</a:t>
            </a:r>
          </a:p>
          <a:p>
            <a:pPr marL="342900" marR="16510" lvl="0" indent="-342900">
              <a:spcAft>
                <a:spcPts val="1000"/>
              </a:spcAft>
              <a:buFont typeface="+mj-lt"/>
              <a:buAutoNum type="arabicPeriod"/>
            </a:pPr>
            <a:r>
              <a:rPr lang="el-GR" sz="2400" dirty="0"/>
              <a:t>Γνωρίζω, Κατανοώ, Κάνω</a:t>
            </a:r>
          </a:p>
          <a:p>
            <a:pPr marL="342900" marR="16510" lvl="0" indent="-342900">
              <a:spcAft>
                <a:spcPts val="1000"/>
              </a:spcAft>
              <a:buFont typeface="+mj-lt"/>
              <a:buAutoNum type="arabicPeriod"/>
            </a:pPr>
            <a:r>
              <a:rPr lang="el-GR" sz="2400" dirty="0"/>
              <a:t>Επικέντρωση σε βασικές έννοιες (</a:t>
            </a:r>
            <a:r>
              <a:rPr lang="en-US" sz="2400" dirty="0"/>
              <a:t>Big Ideas</a:t>
            </a:r>
            <a:r>
              <a:rPr lang="el-GR" sz="2400" dirty="0"/>
              <a:t>) </a:t>
            </a:r>
          </a:p>
          <a:p>
            <a:pPr marL="342900" marR="16510" lvl="0" indent="-342900">
              <a:buFont typeface="+mj-lt"/>
              <a:buAutoNum type="arabicPeriod"/>
              <a:tabLst>
                <a:tab pos="180340" algn="l"/>
              </a:tabLst>
            </a:pPr>
            <a:r>
              <a:rPr lang="el-GR" sz="2400" dirty="0"/>
              <a:t>Σχεδιασμός δραστηριοτήτων με βάση την ταξινομία </a:t>
            </a:r>
            <a:r>
              <a:rPr lang="el-GR" sz="2400" dirty="0" err="1"/>
              <a:t>Bloom</a:t>
            </a:r>
            <a:r>
              <a:rPr lang="el-GR" sz="2400" dirty="0"/>
              <a:t> </a:t>
            </a:r>
          </a:p>
          <a:p>
            <a:pPr marL="342900" marR="16510" lvl="0" indent="-342900">
              <a:lnSpc>
                <a:spcPct val="150000"/>
              </a:lnSpc>
              <a:buFont typeface="+mj-lt"/>
              <a:buAutoNum type="arabicPeriod"/>
              <a:tabLst>
                <a:tab pos="180340" algn="l"/>
              </a:tabLst>
            </a:pPr>
            <a:r>
              <a:rPr lang="el-GR" sz="2400" dirty="0"/>
              <a:t>Δυνατότητα επιλογής τελικού προϊόντος</a:t>
            </a:r>
          </a:p>
          <a:p>
            <a:pPr marL="342900" marR="16510" lvl="0" indent="-342900">
              <a:lnSpc>
                <a:spcPct val="150000"/>
              </a:lnSpc>
              <a:buFont typeface="+mj-lt"/>
              <a:buAutoNum type="arabicPeriod"/>
              <a:tabLst>
                <a:tab pos="180340" algn="l"/>
              </a:tabLst>
            </a:pPr>
            <a:r>
              <a:rPr lang="el-GR" sz="2400" dirty="0"/>
              <a:t>Χρήση διαβαθμισμένων δραστηριοτήτων</a:t>
            </a:r>
          </a:p>
          <a:p>
            <a:pPr marL="342900" marR="16510" lvl="0" indent="-342900">
              <a:lnSpc>
                <a:spcPct val="150000"/>
              </a:lnSpc>
              <a:buFont typeface="+mj-lt"/>
              <a:buAutoNum type="arabicPeriod"/>
              <a:tabLst>
                <a:tab pos="180340" algn="l"/>
              </a:tabLst>
            </a:pPr>
            <a:r>
              <a:rPr lang="el-GR" sz="2400" dirty="0" err="1"/>
              <a:t>Επαναδιδασκαλία</a:t>
            </a:r>
            <a:r>
              <a:rPr lang="el-GR" sz="2400" dirty="0"/>
              <a:t> δεξιοτήτων</a:t>
            </a:r>
          </a:p>
          <a:p>
            <a:pPr marL="342900" marR="16510" lvl="0" indent="-342900">
              <a:lnSpc>
                <a:spcPct val="150000"/>
              </a:lnSpc>
              <a:buFont typeface="+mj-lt"/>
              <a:buAutoNum type="arabicPeriod"/>
              <a:tabLst>
                <a:tab pos="180340" algn="l"/>
              </a:tabLst>
            </a:pPr>
            <a:r>
              <a:rPr lang="el-GR" sz="2400" dirty="0"/>
              <a:t>Χρήση ποικιλίας υλικών</a:t>
            </a:r>
          </a:p>
          <a:p>
            <a:pPr marL="342900" marR="16510" lvl="0" indent="-342900">
              <a:lnSpc>
                <a:spcPct val="150000"/>
              </a:lnSpc>
              <a:buFont typeface="+mj-lt"/>
              <a:buAutoNum type="arabicPeriod"/>
              <a:tabLst>
                <a:tab pos="180340" algn="l"/>
              </a:tabLst>
            </a:pPr>
            <a:r>
              <a:rPr lang="el-GR" sz="2400" dirty="0"/>
              <a:t>Αξιοποίηση διαφορετικών μαθησιακών προτιμήσεων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238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A8917104-201B-4163-ACC1-B77DB3354C55}"/>
              </a:ext>
            </a:extLst>
          </p:cNvPr>
          <p:cNvSpPr/>
          <p:nvPr/>
        </p:nvSpPr>
        <p:spPr>
          <a:xfrm rot="16200000">
            <a:off x="4122155" y="-3980321"/>
            <a:ext cx="861680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AE39E6B-493D-484F-9547-D0D1A90017A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9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3300" b="1"/>
              <a:t>Ενδεικτικές στρατηγικές</a:t>
            </a:r>
            <a:endParaRPr lang="el-GR" altLang="el-GR" sz="3300" b="1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EF20D56C-D153-49F0-9144-CFBAA68744F6}"/>
              </a:ext>
            </a:extLst>
          </p:cNvPr>
          <p:cNvSpPr/>
          <p:nvPr/>
        </p:nvSpPr>
        <p:spPr>
          <a:xfrm>
            <a:off x="143508" y="1136320"/>
            <a:ext cx="8856984" cy="5575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lvl="0" algn="ctr">
              <a:lnSpc>
                <a:spcPct val="150000"/>
              </a:lnSpc>
              <a:spcAft>
                <a:spcPts val="0"/>
              </a:spcAft>
              <a:tabLst>
                <a:tab pos="205105" algn="l"/>
              </a:tabLst>
            </a:pPr>
            <a:r>
              <a:rPr lang="el-GR" sz="2400" b="1" dirty="0">
                <a:ea typeface="Calibri" panose="020F0502020204030204" pitchFamily="34" charset="0"/>
                <a:cs typeface="Calibri" panose="020F0502020204030204" pitchFamily="34" charset="0"/>
              </a:rPr>
              <a:t>ΣΥΝΘΕΤΗΣ ΠΡΟΤΕΟΙΜΑΣΙΑΣ</a:t>
            </a: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r>
              <a:rPr lang="el-GR" sz="2400" dirty="0">
                <a:ea typeface="Calibri" panose="020F0502020204030204" pitchFamily="34" charset="0"/>
                <a:cs typeface="Calibri" panose="020F0502020204030204" pitchFamily="34" charset="0"/>
              </a:rPr>
              <a:t>Ξεκινώντας από το τέλος (</a:t>
            </a: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backward planning</a:t>
            </a:r>
            <a:r>
              <a:rPr lang="el-GR" sz="2400" dirty="0"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r>
              <a:rPr lang="el-GR" sz="2400" dirty="0">
                <a:ea typeface="Calibri" panose="020F0502020204030204" pitchFamily="34" charset="0"/>
                <a:cs typeface="Calibri" panose="020F0502020204030204" pitchFamily="34" charset="0"/>
              </a:rPr>
              <a:t>Σχεδιασμός με βάση τα ενδιαφέροντα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r>
              <a:rPr lang="el-GR" sz="2400" dirty="0">
                <a:ea typeface="Calibri" panose="020F0502020204030204" pitchFamily="34" charset="0"/>
                <a:cs typeface="Calibri" panose="020F0502020204030204" pitchFamily="34" charset="0"/>
              </a:rPr>
              <a:t>Κέντρα ενδιαφέροντος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r>
              <a:rPr lang="el-GR" sz="2400" dirty="0">
                <a:ea typeface="Calibri" panose="020F0502020204030204" pitchFamily="34" charset="0"/>
                <a:cs typeface="Calibri" panose="020F0502020204030204" pitchFamily="34" charset="0"/>
              </a:rPr>
              <a:t>Κέντρα μάθησης (</a:t>
            </a:r>
            <a:r>
              <a:rPr lang="el-GR" sz="2400" dirty="0" err="1">
                <a:ea typeface="Calibri" panose="020F0502020204030204" pitchFamily="34" charset="0"/>
                <a:cs typeface="Calibri" panose="020F0502020204030204" pitchFamily="34" charset="0"/>
              </a:rPr>
              <a:t>Learning</a:t>
            </a:r>
            <a:r>
              <a:rPr lang="el-GR" sz="2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err="1">
                <a:ea typeface="Calibri" panose="020F0502020204030204" pitchFamily="34" charset="0"/>
                <a:cs typeface="Calibri" panose="020F0502020204030204" pitchFamily="34" charset="0"/>
              </a:rPr>
              <a:t>Centers</a:t>
            </a:r>
            <a:r>
              <a:rPr lang="el-GR" sz="2400" dirty="0"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r>
              <a:rPr lang="el-GR" sz="2400" dirty="0">
                <a:ea typeface="Calibri" panose="020F0502020204030204" pitchFamily="34" charset="0"/>
                <a:cs typeface="Calibri" panose="020F0502020204030204" pitchFamily="34" charset="0"/>
              </a:rPr>
              <a:t>Σταθμοί μάθησης/εργασίας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Projects</a:t>
            </a:r>
            <a:endParaRPr lang="el-GR" sz="2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r>
              <a:rPr lang="el-GR" sz="2400" dirty="0">
                <a:ea typeface="Calibri" panose="020F0502020204030204" pitchFamily="34" charset="0"/>
                <a:cs typeface="Times New Roman" panose="02020603050405020304" pitchFamily="18" charset="0"/>
              </a:rPr>
              <a:t>Εμπλουτισμός περιεχομένου - </a:t>
            </a:r>
            <a:r>
              <a:rPr lang="el-GR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content</a:t>
            </a:r>
            <a:r>
              <a:rPr lang="el-GR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enhancement</a:t>
            </a:r>
            <a:r>
              <a:rPr lang="el-GR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r>
              <a:rPr lang="el-GR" sz="2400" dirty="0">
                <a:ea typeface="Calibri" panose="020F0502020204030204" pitchFamily="34" charset="0"/>
                <a:cs typeface="Times New Roman" panose="02020603050405020304" pitchFamily="18" charset="0"/>
              </a:rPr>
              <a:t>Σύμπτυξη του Αναλυτικού Προγράμματος - </a:t>
            </a:r>
            <a:r>
              <a:rPr lang="el-GR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Compacting</a:t>
            </a:r>
            <a:r>
              <a:rPr lang="el-GR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curriculum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624CA676-28EE-400B-921A-5DD8C3C756F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74864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F1BE7FFA-9106-4ACF-8112-DB72135FF23B}"/>
              </a:ext>
            </a:extLst>
          </p:cNvPr>
          <p:cNvSpPr/>
          <p:nvPr/>
        </p:nvSpPr>
        <p:spPr>
          <a:xfrm rot="16200000">
            <a:off x="4141160" y="-3980321"/>
            <a:ext cx="861680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07CF725-4EBE-4D56-B5A0-D7A5807D1DB2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9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3300" b="1" dirty="0"/>
              <a:t>Ενδεικτικά μέσα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5DB0B5B-83E2-4BE9-89B4-E05D68366A7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95661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EBDE7047-BEF2-48D4-9189-93E9B553EFD1}"/>
              </a:ext>
            </a:extLst>
          </p:cNvPr>
          <p:cNvSpPr/>
          <p:nvPr/>
        </p:nvSpPr>
        <p:spPr>
          <a:xfrm>
            <a:off x="395536" y="1146229"/>
            <a:ext cx="8521676" cy="5020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510" lvl="0" algn="ctr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/>
              <a:t>ΑΠΛΗΣ ΠΡΟΕΤΟΙΜΑΣΙΑΣ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Ημερολόγιο μάθησης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Καθοδηγούμενες σημειώσεις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Κάρτες απάντησης/ Κάρτες Ναι/όχι, </a:t>
            </a:r>
            <a:r>
              <a:rPr lang="el-GR" sz="2400" dirty="0" err="1"/>
              <a:t>thumb</a:t>
            </a:r>
            <a:r>
              <a:rPr lang="el-GR" sz="2400" dirty="0"/>
              <a:t> </a:t>
            </a:r>
            <a:r>
              <a:rPr lang="el-GR" sz="2400" dirty="0" err="1"/>
              <a:t>it</a:t>
            </a:r>
            <a:r>
              <a:rPr lang="el-GR" sz="2400" dirty="0"/>
              <a:t> 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Κάρτες εισόδου/ εξόδου 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Λίστα με λέξεις κλειδιά πριν τη διδασκαλία 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Λίστες ελέγχου 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 err="1"/>
              <a:t>Μνημονοκάρτες</a:t>
            </a:r>
            <a:endParaRPr lang="el-GR" sz="2400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Παιχνίδι ρόλων</a:t>
            </a:r>
          </a:p>
        </p:txBody>
      </p:sp>
    </p:spTree>
    <p:extLst>
      <p:ext uri="{BB962C8B-B14F-4D97-AF65-F5344CB8AC3E}">
        <p14:creationId xmlns:p14="http://schemas.microsoft.com/office/powerpoint/2010/main" val="20340056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3AE3DC90-3EC1-4450-96CB-2C9AA2E9A7B3}"/>
              </a:ext>
            </a:extLst>
          </p:cNvPr>
          <p:cNvSpPr/>
          <p:nvPr/>
        </p:nvSpPr>
        <p:spPr>
          <a:xfrm rot="16200000">
            <a:off x="4141160" y="-3980321"/>
            <a:ext cx="861680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4B55B39-2FB8-4501-BB4B-0538B905494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9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3300" b="1" dirty="0"/>
              <a:t>Ενδεικτικά μέσα</a:t>
            </a: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BC88D354-941D-477C-91CE-6BB6DA875224}"/>
              </a:ext>
            </a:extLst>
          </p:cNvPr>
          <p:cNvSpPr/>
          <p:nvPr/>
        </p:nvSpPr>
        <p:spPr>
          <a:xfrm>
            <a:off x="143508" y="1136320"/>
            <a:ext cx="8856984" cy="5021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lvl="0" algn="ctr">
              <a:lnSpc>
                <a:spcPct val="150000"/>
              </a:lnSpc>
              <a:spcAft>
                <a:spcPts val="0"/>
              </a:spcAft>
              <a:tabLst>
                <a:tab pos="205105" algn="l"/>
              </a:tabLst>
            </a:pPr>
            <a:r>
              <a:rPr lang="el-GR" sz="2400" b="1" dirty="0">
                <a:ea typeface="Calibri" panose="020F0502020204030204" pitchFamily="34" charset="0"/>
                <a:cs typeface="Calibri" panose="020F0502020204030204" pitchFamily="34" charset="0"/>
              </a:rPr>
              <a:t>ΣΥΝΘΕΤΗΣ ΠΡΟΕΤΟΙΜΑΣΙΑΣ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Σκαλωσιά/ </a:t>
            </a:r>
            <a:r>
              <a:rPr lang="el-GR" sz="2400" dirty="0" err="1"/>
              <a:t>Scaffolding</a:t>
            </a:r>
            <a:r>
              <a:rPr lang="el-GR" sz="2400" dirty="0"/>
              <a:t> 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Χρήση μίνι διδασκαλιών για συγκεκριμένες δεξιότητες</a:t>
            </a:r>
            <a:r>
              <a:rPr lang="en-US" sz="2400" dirty="0"/>
              <a:t> </a:t>
            </a:r>
            <a:endParaRPr lang="el-GR" sz="2400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RAFT</a:t>
            </a:r>
            <a:endParaRPr lang="el-GR" sz="2400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Think-Tac-Toe</a:t>
            </a:r>
            <a:endParaRPr lang="el-GR" sz="2400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Γραφικοί οργανωτές/ εννοιολογικοί χάρτες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Διαπραγμάτευση κριτηρίων/  Μαθησιακά συμβόλαια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Ρουμπρίκες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Κύβοι/ </a:t>
            </a:r>
            <a:r>
              <a:rPr lang="en-US" sz="2400" dirty="0"/>
              <a:t>Cubing</a:t>
            </a:r>
            <a:endParaRPr lang="el-GR" sz="2400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EE44C7B1-A230-41ED-817D-5B7DF3F84F0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95661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53107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5B8AEBEF-BAA4-4081-8163-8ABC3673C2CC}"/>
              </a:ext>
            </a:extLst>
          </p:cNvPr>
          <p:cNvSpPr/>
          <p:nvPr/>
        </p:nvSpPr>
        <p:spPr>
          <a:xfrm rot="16200000">
            <a:off x="3885927" y="-3725088"/>
            <a:ext cx="137214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625C7B6-E0F7-41D0-B464-0452DB218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3ABF094-786C-43D1-868D-A54543B6E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160" y="332656"/>
            <a:ext cx="772968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Ενδεικτική αντιστοίχιση στρατηγικών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με διαφορετικά μέσα διαφοροποίησης</a:t>
            </a:r>
            <a:endParaRPr kumimoji="0" lang="el-GR" altLang="el-GR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6DB280E6-DEC4-4CB9-A2B9-3DB56FB571B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95661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Πίνακας 9">
            <a:extLst>
              <a:ext uri="{FF2B5EF4-FFF2-40B4-BE49-F238E27FC236}">
                <a16:creationId xmlns:a16="http://schemas.microsoft.com/office/drawing/2014/main" id="{7295C123-8420-4F72-8C4D-C78809731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655168"/>
              </p:ext>
            </p:extLst>
          </p:nvPr>
        </p:nvGraphicFramePr>
        <p:xfrm>
          <a:off x="359532" y="2318819"/>
          <a:ext cx="8424936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4276">
                  <a:extLst>
                    <a:ext uri="{9D8B030D-6E8A-4147-A177-3AD203B41FA5}">
                      <a16:colId xmlns:a16="http://schemas.microsoft.com/office/drawing/2014/main" val="1517580123"/>
                    </a:ext>
                  </a:extLst>
                </a:gridCol>
                <a:gridCol w="5940660">
                  <a:extLst>
                    <a:ext uri="{9D8B030D-6E8A-4147-A177-3AD203B41FA5}">
                      <a16:colId xmlns:a16="http://schemas.microsoft.com/office/drawing/2014/main" val="1355791603"/>
                    </a:ext>
                  </a:extLst>
                </a:gridCol>
              </a:tblGrid>
              <a:tr h="2304256">
                <a:tc>
                  <a:txBody>
                    <a:bodyPr/>
                    <a:lstStyle/>
                    <a:p>
                      <a:pPr marR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6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Επικέντρωση σε βασικές έννοιες </a:t>
                      </a:r>
                    </a:p>
                    <a:p>
                      <a:pPr marR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 sz="26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6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l-GR" sz="26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Big</a:t>
                      </a:r>
                      <a:r>
                        <a:rPr lang="el-GR" sz="26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26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Ideas</a:t>
                      </a:r>
                      <a:r>
                        <a:rPr lang="el-GR" sz="26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3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Περίληψη  βασικών ιδεών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3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Λίστα με λέξεις κλειδιά πριν τη διδασκαλία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3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Λίστες ελέγχου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274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4406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5B8AEBEF-BAA4-4081-8163-8ABC3673C2CC}"/>
              </a:ext>
            </a:extLst>
          </p:cNvPr>
          <p:cNvSpPr/>
          <p:nvPr/>
        </p:nvSpPr>
        <p:spPr>
          <a:xfrm rot="16200000">
            <a:off x="3885927" y="-3725088"/>
            <a:ext cx="137214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625C7B6-E0F7-41D0-B464-0452DB218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3ABF094-786C-43D1-868D-A54543B6E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160" y="231550"/>
            <a:ext cx="772968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Ενδεικτική αντιστοίχιση στρατηγικών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με διαφορετικά μέσα διαφοροποίησης</a:t>
            </a:r>
            <a:endParaRPr kumimoji="0" lang="el-GR" altLang="el-GR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6DB280E6-DEC4-4CB9-A2B9-3DB56FB571B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95661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Πίνακας 9">
            <a:extLst>
              <a:ext uri="{FF2B5EF4-FFF2-40B4-BE49-F238E27FC236}">
                <a16:creationId xmlns:a16="http://schemas.microsoft.com/office/drawing/2014/main" id="{7295C123-8420-4F72-8C4D-C78809731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809195"/>
              </p:ext>
            </p:extLst>
          </p:nvPr>
        </p:nvGraphicFramePr>
        <p:xfrm>
          <a:off x="359532" y="1691480"/>
          <a:ext cx="8784468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4276">
                  <a:extLst>
                    <a:ext uri="{9D8B030D-6E8A-4147-A177-3AD203B41FA5}">
                      <a16:colId xmlns:a16="http://schemas.microsoft.com/office/drawing/2014/main" val="1517580123"/>
                    </a:ext>
                  </a:extLst>
                </a:gridCol>
                <a:gridCol w="6300192">
                  <a:extLst>
                    <a:ext uri="{9D8B030D-6E8A-4147-A177-3AD203B41FA5}">
                      <a16:colId xmlns:a16="http://schemas.microsoft.com/office/drawing/2014/main" val="13557916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R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Σχεδιασμός με βάση τα ενδιαφέροντα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Κύκλοι ενδιαφέροντος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Think-Tac-Toe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RAFT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Φυσική δραστηριότητα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Βιντεοσκοπημένο και μαγνητοφωνημένο υλικό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Think-Pair-Share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Games to practice 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533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2010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5B8AEBEF-BAA4-4081-8163-8ABC3673C2CC}"/>
              </a:ext>
            </a:extLst>
          </p:cNvPr>
          <p:cNvSpPr/>
          <p:nvPr/>
        </p:nvSpPr>
        <p:spPr>
          <a:xfrm rot="16200000">
            <a:off x="3885927" y="-3725088"/>
            <a:ext cx="137214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625C7B6-E0F7-41D0-B464-0452DB218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3ABF094-786C-43D1-868D-A54543B6E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160" y="332656"/>
            <a:ext cx="772968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Ενδεικτική αντιστοίχιση στρατηγικών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με διαφορετικά μέσα διαφοροποίησης</a:t>
            </a:r>
            <a:endParaRPr kumimoji="0" lang="el-GR" altLang="el-GR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6DB280E6-DEC4-4CB9-A2B9-3DB56FB571B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95661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Πίνακας 9">
            <a:extLst>
              <a:ext uri="{FF2B5EF4-FFF2-40B4-BE49-F238E27FC236}">
                <a16:creationId xmlns:a16="http://schemas.microsoft.com/office/drawing/2014/main" id="{7295C123-8420-4F72-8C4D-C78809731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425436"/>
              </p:ext>
            </p:extLst>
          </p:nvPr>
        </p:nvGraphicFramePr>
        <p:xfrm>
          <a:off x="359532" y="1785003"/>
          <a:ext cx="8424936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1517580123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13557916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R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Κέντρα ενδιαφέροντος</a:t>
                      </a:r>
                      <a:endParaRPr lang="el-G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Γραφικοί οργανωτές/ εννοιολογικοί χάρτες</a:t>
                      </a:r>
                      <a:endParaRPr lang="el-GR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Ρουμπρίκες</a:t>
                      </a:r>
                      <a:endParaRPr lang="el-GR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Γραφικοί οργανωτές/ εννοιολογικοί χάρτες</a:t>
                      </a:r>
                      <a:endParaRPr lang="el-GR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Βιντεοσκοπημένο και μαγνητοφωνημένο υλικό</a:t>
                      </a:r>
                      <a:endParaRPr lang="el-GR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RAFT</a:t>
                      </a:r>
                      <a:endParaRPr lang="el-GR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Σκαλωσιά/ </a:t>
                      </a:r>
                      <a:r>
                        <a:rPr lang="el-GR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Scaffolding</a:t>
                      </a:r>
                      <a:endParaRPr lang="el-GR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Οδηγοί μελέτης</a:t>
                      </a:r>
                      <a:endParaRPr lang="el-GR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Games to practice </a:t>
                      </a:r>
                      <a:endParaRPr lang="el-GR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842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4560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7A5FE3D4-6DC1-4C34-A519-0EEA6E6AC0A7}"/>
              </a:ext>
            </a:extLst>
          </p:cNvPr>
          <p:cNvSpPr/>
          <p:nvPr/>
        </p:nvSpPr>
        <p:spPr>
          <a:xfrm rot="16200000">
            <a:off x="3994876" y="-3734080"/>
            <a:ext cx="1149712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C3A603B-12CC-4A8B-94A5-C245D3B99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/>
              <a:t>Βήματα σχεδιασμού Δ.Δ.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96137B-9528-442D-90E9-A77FAF28F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52536" y="1424352"/>
            <a:ext cx="9394268" cy="4525963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l-GR" sz="2400" b="1" dirty="0">
                <a:cs typeface="Times New Roman" pitchFamily="18" charset="0"/>
              </a:rPr>
              <a:t>ΠΡΙΝ ΤΟ ΣΧΕΔΙΑΣΜΟ</a:t>
            </a:r>
          </a:p>
          <a:p>
            <a:pPr marL="0" lvl="0" indent="0">
              <a:buNone/>
            </a:pPr>
            <a:endParaRPr lang="el-GR" sz="800" b="1" dirty="0">
              <a:cs typeface="Times New Roman" pitchFamily="18" charset="0"/>
            </a:endParaRPr>
          </a:p>
          <a:p>
            <a:pPr marL="457198" lvl="1" indent="0">
              <a:buNone/>
            </a:pPr>
            <a:r>
              <a:rPr lang="el-GR" sz="2300" dirty="0">
                <a:cs typeface="Times New Roman" pitchFamily="18" charset="0"/>
              </a:rPr>
              <a:t>1. Προσδιορίστε βασικές αντιλήψεις, τις ερωτήσεις σας, κριτήρια αξιολόγησης, στόχους, δεξιότητες, πρότυπα, και / ή αποτελέσματα των μαθητών.</a:t>
            </a:r>
          </a:p>
          <a:p>
            <a:pPr marL="457198" lvl="1" indent="0">
              <a:buNone/>
            </a:pPr>
            <a:endParaRPr lang="el-GR" sz="1100" dirty="0">
              <a:cs typeface="Times New Roman" pitchFamily="18" charset="0"/>
            </a:endParaRPr>
          </a:p>
          <a:p>
            <a:pPr marL="457198" lvl="1" indent="0">
              <a:buNone/>
            </a:pPr>
            <a:r>
              <a:rPr lang="el-GR" sz="2300" dirty="0">
                <a:cs typeface="Times New Roman" pitchFamily="18" charset="0"/>
              </a:rPr>
              <a:t>2. Εντοπίστε τους μαθητές σας με τις ιδιαίτερες ανάγκες, και σε πρώτο στάδιο εξετάστε τι είναι αυτό που θα χρειαστούν προκειμένου να μάθουν και να επιτύχουν.</a:t>
            </a:r>
          </a:p>
          <a:p>
            <a:pPr marL="457198" lvl="1" indent="0">
              <a:buNone/>
            </a:pPr>
            <a:endParaRPr lang="el-GR" sz="1100" dirty="0">
              <a:cs typeface="Times New Roman" pitchFamily="18" charset="0"/>
            </a:endParaRPr>
          </a:p>
          <a:p>
            <a:pPr marL="457198" lvl="1" indent="0">
              <a:buNone/>
            </a:pPr>
            <a:r>
              <a:rPr lang="el-GR" sz="2300" dirty="0">
                <a:cs typeface="Times New Roman" pitchFamily="18" charset="0"/>
              </a:rPr>
              <a:t>3. Σχεδιάστε τη δική σας διαμορφωτική και ανακεφαλαιωτική αξιολόγηση.</a:t>
            </a:r>
          </a:p>
          <a:p>
            <a:pPr marL="457198" lvl="1" indent="0" algn="just">
              <a:buNone/>
            </a:pPr>
            <a:endParaRPr lang="el-GR" sz="1100" dirty="0">
              <a:cs typeface="Times New Roman" pitchFamily="18" charset="0"/>
            </a:endParaRPr>
          </a:p>
          <a:p>
            <a:pPr marL="457198" lvl="1" indent="0" algn="just">
              <a:buNone/>
            </a:pPr>
            <a:r>
              <a:rPr lang="en-US" sz="2300" dirty="0">
                <a:cs typeface="Times New Roman" pitchFamily="18" charset="0"/>
              </a:rPr>
              <a:t>4</a:t>
            </a:r>
            <a:r>
              <a:rPr lang="el-GR" sz="2300" dirty="0">
                <a:cs typeface="Times New Roman" pitchFamily="18" charset="0"/>
              </a:rPr>
              <a:t>. Προσαρμόστε τις αξιολογήσεις σας ανάλογα με τα ευρήματά σας. </a:t>
            </a:r>
          </a:p>
          <a:p>
            <a:pPr marL="457198" lvl="1" indent="0" algn="just">
              <a:buNone/>
            </a:pPr>
            <a:endParaRPr lang="el-GR" sz="2400" dirty="0">
              <a:cs typeface="Times New Roman" pitchFamily="18" charset="0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CBC490AB-4835-4B8D-883C-7A732B38942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7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13169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8371C700-4B4F-4CAC-B672-8777B9A53CCF}"/>
              </a:ext>
            </a:extLst>
          </p:cNvPr>
          <p:cNvSpPr/>
          <p:nvPr/>
        </p:nvSpPr>
        <p:spPr>
          <a:xfrm>
            <a:off x="-108520" y="1556792"/>
            <a:ext cx="90347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l-GR" sz="2400" b="1" dirty="0">
                <a:cs typeface="Times New Roman" pitchFamily="18" charset="0"/>
              </a:rPr>
              <a:t>ΚΑΤΑ ΤΗ ΔΙΑΡΚΕΙΑ</a:t>
            </a:r>
          </a:p>
          <a:p>
            <a:pPr lvl="0"/>
            <a:endParaRPr lang="el-GR" sz="2400" b="1" dirty="0">
              <a:cs typeface="Times New Roman" pitchFamily="18" charset="0"/>
            </a:endParaRPr>
          </a:p>
          <a:p>
            <a:pPr lvl="1"/>
            <a:r>
              <a:rPr lang="el-GR" sz="2400" dirty="0">
                <a:cs typeface="Times New Roman" pitchFamily="18" charset="0"/>
              </a:rPr>
              <a:t>1.   Σχεδιάστε τις μαθησιακές εμπειρίες με βάση τις αρχικές αξιολογήσεις, τις γνώσεις σας , το Αναλυτικό Πρόγραμμα και το γνωστικό αντικείμενο</a:t>
            </a:r>
          </a:p>
          <a:p>
            <a:pPr lvl="1"/>
            <a:endParaRPr lang="el-GR" sz="2400" dirty="0">
              <a:cs typeface="Times New Roman" pitchFamily="18" charset="0"/>
            </a:endParaRPr>
          </a:p>
          <a:p>
            <a:pPr lvl="1"/>
            <a:r>
              <a:rPr lang="el-GR" sz="2400" dirty="0">
                <a:cs typeface="Times New Roman" pitchFamily="18" charset="0"/>
              </a:rPr>
              <a:t>2.  Φανταστείτε κάθε βήμα στην ροή του μαθήματος για να βεβαιωθείτε ότι τα πράγματα έχουν νόημα για κάθε διαφορετική ομάδα των μαθητών σας και ότι το μάθημα θα λειτουργήσει ομαλά</a:t>
            </a:r>
          </a:p>
          <a:p>
            <a:pPr lvl="1"/>
            <a:endParaRPr lang="el-GR" sz="2400" dirty="0">
              <a:cs typeface="Times New Roman" pitchFamily="18" charset="0"/>
            </a:endParaRPr>
          </a:p>
          <a:p>
            <a:pPr lvl="1"/>
            <a:r>
              <a:rPr lang="el-GR" sz="2400" dirty="0">
                <a:cs typeface="Times New Roman" pitchFamily="18" charset="0"/>
              </a:rPr>
              <a:t>3.  Επανεξετάστε τα σχέδιά σας με ένα συνάδελφο</a:t>
            </a:r>
          </a:p>
          <a:p>
            <a:pPr lvl="1"/>
            <a:endParaRPr lang="el-GR" sz="2400" dirty="0">
              <a:cs typeface="Times New Roman" pitchFamily="18" charset="0"/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3C655161-29DD-4C3E-84AA-0899DFF185FD}"/>
              </a:ext>
            </a:extLst>
          </p:cNvPr>
          <p:cNvSpPr/>
          <p:nvPr/>
        </p:nvSpPr>
        <p:spPr>
          <a:xfrm rot="16200000">
            <a:off x="3994876" y="-3734080"/>
            <a:ext cx="1149712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93D140B4-0B3F-49DE-ABC4-1BC9B32D6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sz="3600" b="1" dirty="0"/>
              <a:t>Βήματα σχεδιασμού Δ.Δ.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9AECE76C-7C07-44F5-86C5-9375E706E03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7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80797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4FB899-2D7F-4412-A933-3A9FC48A7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525963"/>
          </a:xfrm>
        </p:spPr>
        <p:txBody>
          <a:bodyPr/>
          <a:lstStyle/>
          <a:p>
            <a:pPr marL="457198" lvl="1" indent="0">
              <a:buNone/>
            </a:pPr>
            <a:r>
              <a:rPr lang="el-GR" sz="2400" dirty="0">
                <a:cs typeface="Times New Roman" pitchFamily="18" charset="0"/>
              </a:rPr>
              <a:t>4.  Αποκτήστε / Δημιουργήστε υλικά που χρειάζονται για το μάθημα</a:t>
            </a:r>
          </a:p>
          <a:p>
            <a:pPr marL="457198" lvl="1" indent="0">
              <a:buNone/>
            </a:pPr>
            <a:endParaRPr lang="el-GR" sz="2400" dirty="0">
              <a:cs typeface="Times New Roman" pitchFamily="18" charset="0"/>
            </a:endParaRPr>
          </a:p>
          <a:p>
            <a:pPr marL="457198" lvl="1" indent="0">
              <a:buNone/>
            </a:pPr>
            <a:r>
              <a:rPr lang="el-GR" sz="2400" dirty="0">
                <a:cs typeface="Times New Roman" pitchFamily="18" charset="0"/>
              </a:rPr>
              <a:t>5.  Διεξάγετε το μάθημα</a:t>
            </a:r>
          </a:p>
          <a:p>
            <a:pPr marL="457198" lvl="1" indent="0">
              <a:buNone/>
            </a:pPr>
            <a:endParaRPr lang="el-GR" sz="2400" dirty="0">
              <a:cs typeface="Times New Roman" pitchFamily="18" charset="0"/>
            </a:endParaRPr>
          </a:p>
          <a:p>
            <a:pPr marL="457198" lvl="1" indent="0">
              <a:buNone/>
            </a:pPr>
            <a:r>
              <a:rPr lang="el-GR" sz="2400" dirty="0">
                <a:cs typeface="Times New Roman" pitchFamily="18" charset="0"/>
              </a:rPr>
              <a:t>6.  Προσαρμόστε την ανακεφαλαιωτική και διαμορφωτική αξιολόγηση και τους στόχους ανάλογα με τις ανάγκες που προέκυψαν από τις παρατηρήσεις και τα δεδομένα που συλλέχθηκαν κατά τη διδασκαλία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9A0E008C-3AAF-4EEF-B891-6AC8D4CA6095}"/>
              </a:ext>
            </a:extLst>
          </p:cNvPr>
          <p:cNvSpPr/>
          <p:nvPr/>
        </p:nvSpPr>
        <p:spPr>
          <a:xfrm rot="16200000">
            <a:off x="3997144" y="-3558780"/>
            <a:ext cx="1149712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Τίτλος 1">
            <a:extLst>
              <a:ext uri="{FF2B5EF4-FFF2-40B4-BE49-F238E27FC236}">
                <a16:creationId xmlns:a16="http://schemas.microsoft.com/office/drawing/2014/main" id="{917A1CB4-CBA7-4796-9155-F0C848D8D167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9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b="1"/>
              <a:t>Βήματα σχεδιασμού Δ.Δ.</a:t>
            </a:r>
            <a:endParaRPr lang="el-GR" sz="3600" b="1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B69AAD0A-2761-464D-9F4C-BB328C043E5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7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92797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A6224E08-B487-4F1C-9207-82606C16BE88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1F7A71E-8D59-4940-8E1C-8ADAF94BA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034" y="1916833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l-GR" altLang="el-GR" sz="2600" dirty="0"/>
              <a:t>Η διαφοροποιημένη διδασκαλία επιτρέπει στους μαθητές να οικειοποιηθούν την ευθύνη της μάθησής τους και προσφέρει ευκαιρίες για ενεργητική και συνεργατική μάθηση.</a:t>
            </a:r>
          </a:p>
          <a:p>
            <a:pPr>
              <a:lnSpc>
                <a:spcPct val="200000"/>
              </a:lnSpc>
            </a:pPr>
            <a:endParaRPr lang="el-GR" sz="26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470FA4C-AC5B-496E-9798-F287EE1B14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altLang="el-GR" sz="3600" b="1" dirty="0"/>
              <a:t>Διαφοροποιημένη Διδασκαλία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58FB9CEE-2C2C-45AF-ADE7-56BC82E95A3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014022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52B9ECE2-2867-47E5-91DA-864072EFCE9E}"/>
              </a:ext>
            </a:extLst>
          </p:cNvPr>
          <p:cNvSpPr/>
          <p:nvPr/>
        </p:nvSpPr>
        <p:spPr>
          <a:xfrm>
            <a:off x="0" y="1988840"/>
            <a:ext cx="889247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l-GR" sz="2400" b="1" dirty="0">
                <a:cs typeface="Times New Roman" pitchFamily="18" charset="0"/>
              </a:rPr>
              <a:t>ΜΕΤΑ ΤΗΝ ΟΛΟΚΛΗΡΩΣΗ</a:t>
            </a:r>
          </a:p>
          <a:p>
            <a:pPr lvl="0"/>
            <a:endParaRPr lang="el-GR" sz="2400" b="1" dirty="0">
              <a:cs typeface="Times New Roman" pitchFamily="18" charset="0"/>
            </a:endParaRPr>
          </a:p>
          <a:p>
            <a:pPr lvl="1" indent="-14288">
              <a:buAutoNum type="arabicPeriod"/>
            </a:pPr>
            <a:r>
              <a:rPr lang="el-GR" sz="2400" dirty="0">
                <a:cs typeface="Times New Roman" pitchFamily="18" charset="0"/>
              </a:rPr>
              <a:t>Αξιολογήστε την επιτυχία του μαθήματος με τους μαθητές. Τι λειτούργησε και τι όχι, και γιατί;</a:t>
            </a:r>
          </a:p>
          <a:p>
            <a:pPr lvl="1" indent="-14288">
              <a:buAutoNum type="arabicPeriod"/>
            </a:pPr>
            <a:endParaRPr lang="el-GR" sz="2400" dirty="0">
              <a:cs typeface="Times New Roman" pitchFamily="18" charset="0"/>
            </a:endParaRPr>
          </a:p>
          <a:p>
            <a:pPr lvl="1" indent="-14288"/>
            <a:endParaRPr lang="el-GR" sz="2400" dirty="0">
              <a:cs typeface="Times New Roman" pitchFamily="18" charset="0"/>
            </a:endParaRPr>
          </a:p>
          <a:p>
            <a:pPr lvl="1" indent="-14288"/>
            <a:r>
              <a:rPr lang="el-GR" sz="2400" dirty="0">
                <a:cs typeface="Times New Roman" pitchFamily="18" charset="0"/>
              </a:rPr>
              <a:t>2.  Καταγράψτε τις παρατηρήσεις σας σχετικά με τις αλλαγές που θα κάνετε στο μάθημα.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BFECAB8B-A783-4C68-965C-03F4D573F74E}"/>
              </a:ext>
            </a:extLst>
          </p:cNvPr>
          <p:cNvSpPr/>
          <p:nvPr/>
        </p:nvSpPr>
        <p:spPr>
          <a:xfrm rot="16200000">
            <a:off x="3994876" y="-3734080"/>
            <a:ext cx="1149712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C954E067-313D-4EB4-906C-CD3D2ABC9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sz="3600" b="1" dirty="0"/>
              <a:t>Βήματα σχεδιασμού Δ.Δ.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3176EAA3-3866-4DE6-8D07-B99054B565C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09430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19BE92-AA98-47DA-BF09-66494716A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912" y="2073846"/>
            <a:ext cx="8589640" cy="4525963"/>
          </a:xfrm>
        </p:spPr>
        <p:txBody>
          <a:bodyPr>
            <a:normAutofit/>
          </a:bodyPr>
          <a:lstStyle/>
          <a:p>
            <a:r>
              <a:rPr lang="el-GR" sz="2600" dirty="0">
                <a:solidFill>
                  <a:schemeClr val="accent1">
                    <a:lumMod val="75000"/>
                  </a:schemeClr>
                </a:solidFill>
              </a:rPr>
              <a:t>ΦΡΟΝΤΙΖΟΥΜΕ ΝΑ ΥΠΑΡΧΕΙ ΙΣΟΡΡΟΠΙΑ ΜΕΤΑΞΥ ΔΙΔΑΣΚΑΛΙΑΣ ΝΕΩΝ ΓΝΩΣΕΩΝ, ΕΝΝΟΙΩΝ ΚΑΙ ΔΕΞΙΟΤΗΤΩΝ </a:t>
            </a:r>
          </a:p>
          <a:p>
            <a:endParaRPr lang="el-GR" sz="2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sz="2600" dirty="0">
                <a:solidFill>
                  <a:schemeClr val="accent1">
                    <a:lumMod val="75000"/>
                  </a:schemeClr>
                </a:solidFill>
              </a:rPr>
              <a:t>ΕΠΙΛΕΓΟΥΜΕ ΕΜΠΕΙΡΙΚΑ ΤΕΚΜΗΡΙΩΜΕΝΕΣ ΠΡΟΣΕΓΓΙΣΕΙΣ</a:t>
            </a:r>
          </a:p>
          <a:p>
            <a:endParaRPr lang="el-GR" sz="2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sz="2600" dirty="0">
                <a:solidFill>
                  <a:schemeClr val="accent1">
                    <a:lumMod val="75000"/>
                  </a:schemeClr>
                </a:solidFill>
              </a:rPr>
              <a:t>ΣΥΝΔΥΑΖΟΥΜΕ ΤΗΝ ΑΜΕΣΗ ΔΙΔΑΣΚΑΛΙΑ ΜΕ ΤΗ ΔΙΔΑΣΚΑΛΙΑ ΣΤΡΑΤΗΓΙΚΩΝ ΜΑΘΗΣΗΣ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E20B7F2C-640F-49FD-9783-A7B2B458B0BF}"/>
              </a:ext>
            </a:extLst>
          </p:cNvPr>
          <p:cNvSpPr/>
          <p:nvPr/>
        </p:nvSpPr>
        <p:spPr>
          <a:xfrm rot="16200000">
            <a:off x="3994876" y="-3734080"/>
            <a:ext cx="1149712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Τίτλος 1">
            <a:extLst>
              <a:ext uri="{FF2B5EF4-FFF2-40B4-BE49-F238E27FC236}">
                <a16:creationId xmlns:a16="http://schemas.microsoft.com/office/drawing/2014/main" id="{F50261DD-B6D4-437B-A33D-6155608A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sz="3600" b="1" dirty="0"/>
              <a:t>Σε όλα τα βήματα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7D0EC661-15EF-48A2-9638-C4336BBD306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56911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altLang="el-GR" sz="3300" b="1" dirty="0"/>
              <a:t>Προκλήσεις της Δ.Δ.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861618"/>
            <a:ext cx="8229600" cy="4525963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l-GR" altLang="el-GR" sz="2600" dirty="0"/>
              <a:t>Η οργάνωση και η διαχείριση του χρόνου</a:t>
            </a:r>
          </a:p>
          <a:p>
            <a:pPr>
              <a:spcBef>
                <a:spcPts val="1800"/>
              </a:spcBef>
            </a:pPr>
            <a:r>
              <a:rPr lang="el-GR" altLang="el-GR" sz="2600" dirty="0"/>
              <a:t>Ο σχεδιασμός του περιβάλλοντος</a:t>
            </a:r>
          </a:p>
          <a:p>
            <a:pPr>
              <a:spcBef>
                <a:spcPts val="1800"/>
              </a:spcBef>
            </a:pPr>
            <a:r>
              <a:rPr lang="el-GR" altLang="el-GR" sz="2600" dirty="0"/>
              <a:t>Η προετοιμασία των μαθητών</a:t>
            </a:r>
          </a:p>
          <a:p>
            <a:pPr>
              <a:spcBef>
                <a:spcPts val="1800"/>
              </a:spcBef>
            </a:pPr>
            <a:r>
              <a:rPr lang="el-GR" altLang="el-GR" sz="2600" dirty="0"/>
              <a:t>Η συνδιαλλαγή με το εκπαιδευτικό σύστημα</a:t>
            </a:r>
          </a:p>
          <a:p>
            <a:pPr>
              <a:spcBef>
                <a:spcPts val="1800"/>
              </a:spcBef>
            </a:pPr>
            <a:r>
              <a:rPr lang="el-GR" altLang="el-GR" sz="2600" dirty="0"/>
              <a:t>Η βαθμολόγηση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9877E8E7-C311-45DE-822C-3025A2EEDCC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7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48126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altLang="el-GR" sz="3300" b="1" dirty="0"/>
              <a:t>Πλεονεκτήματα της Δ.Δ.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 sz="2600" dirty="0"/>
          </a:p>
          <a:p>
            <a:r>
              <a:rPr lang="el-GR" altLang="el-GR" sz="2600" dirty="0"/>
              <a:t>Αντιμετωπίζονται τα προβλήματα από την αρχή</a:t>
            </a:r>
          </a:p>
          <a:p>
            <a:endParaRPr lang="el-GR" altLang="el-GR" sz="2600" dirty="0"/>
          </a:p>
          <a:p>
            <a:r>
              <a:rPr lang="el-GR" altLang="el-GR" sz="2600" dirty="0"/>
              <a:t>Η τάξη παρέχει ασφάλεια σε όλους</a:t>
            </a:r>
          </a:p>
          <a:p>
            <a:endParaRPr lang="el-GR" altLang="el-GR" sz="2600" dirty="0"/>
          </a:p>
          <a:p>
            <a:r>
              <a:rPr lang="el-GR" altLang="el-GR" sz="2600" dirty="0"/>
              <a:t>Η τάξη παρέχει μάθηση για όλους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095A8FC7-E174-480B-9B3F-4BE0C98637D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7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901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Autofit/>
          </a:bodyPr>
          <a:lstStyle/>
          <a:p>
            <a:r>
              <a:rPr lang="en-US" altLang="el-GR" sz="3600" b="1" dirty="0"/>
              <a:t>T</a:t>
            </a:r>
            <a:r>
              <a:rPr lang="el-GR" altLang="el-GR" sz="3600" b="1" dirty="0"/>
              <a:t>ι δεν είναι η Δ.Δ.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604448" cy="4525963"/>
          </a:xfrm>
        </p:spPr>
        <p:txBody>
          <a:bodyPr>
            <a:normAutofit fontScale="92500"/>
          </a:bodyPr>
          <a:lstStyle/>
          <a:p>
            <a:r>
              <a:rPr lang="el-GR" altLang="el-GR" sz="2600" dirty="0"/>
              <a:t>Δεν ταυτίζεται με την ειδική αγωγή</a:t>
            </a:r>
          </a:p>
          <a:p>
            <a:endParaRPr lang="el-GR" altLang="el-GR" sz="2600" dirty="0"/>
          </a:p>
          <a:p>
            <a:r>
              <a:rPr lang="el-GR" altLang="el-GR" sz="2600" dirty="0"/>
              <a:t>Δεν ταυτίζεται με την ατομική ή την εξατομικευμένη διδασκαλία</a:t>
            </a:r>
            <a:endParaRPr lang="en-US" altLang="el-GR" sz="2600" dirty="0"/>
          </a:p>
          <a:p>
            <a:endParaRPr lang="el-GR" altLang="el-GR" sz="2600" dirty="0"/>
          </a:p>
          <a:p>
            <a:r>
              <a:rPr lang="el-GR" altLang="el-GR" sz="2600" dirty="0"/>
              <a:t>Δεν ταυτίζεται με τον καθολικό σχεδιασμό για τη μάθηση</a:t>
            </a:r>
            <a:endParaRPr lang="en-US" altLang="el-GR" sz="2600" dirty="0"/>
          </a:p>
          <a:p>
            <a:endParaRPr lang="el-GR" altLang="el-GR" sz="2600" dirty="0"/>
          </a:p>
          <a:p>
            <a:r>
              <a:rPr lang="el-GR" altLang="el-GR" sz="2600" dirty="0"/>
              <a:t>Δεν περιορίζεται σε προσαρμογές και τροποποιήσεις</a:t>
            </a:r>
          </a:p>
          <a:p>
            <a:pPr marL="0" indent="0">
              <a:buNone/>
            </a:pPr>
            <a:endParaRPr lang="el-GR" altLang="el-GR" sz="2600" dirty="0"/>
          </a:p>
          <a:p>
            <a:r>
              <a:rPr lang="el-GR" altLang="el-GR" sz="2600" dirty="0"/>
              <a:t>Δεν ταυτίζεται με ευκολότερες ερωτήσεις ή λιγότερες ασκήσεις</a:t>
            </a:r>
            <a:endParaRPr lang="en-US" altLang="el-GR" sz="2600" dirty="0"/>
          </a:p>
          <a:p>
            <a:pPr marL="0" indent="0">
              <a:buNone/>
            </a:pPr>
            <a:endParaRPr lang="el-GR" altLang="el-GR" sz="2600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9C746623-4FA3-46A9-9368-63B6A8D2212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201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0006" y="1484784"/>
            <a:ext cx="8229600" cy="4525963"/>
          </a:xfrm>
        </p:spPr>
        <p:txBody>
          <a:bodyPr>
            <a:noAutofit/>
          </a:bodyPr>
          <a:lstStyle/>
          <a:p>
            <a:endParaRPr lang="el-GR" altLang="el-GR" sz="2600" dirty="0"/>
          </a:p>
          <a:p>
            <a:r>
              <a:rPr lang="el-GR" altLang="el-GR" sz="2600" dirty="0"/>
              <a:t>Δεν είναι απλώς δημιουργική διδασκαλία</a:t>
            </a:r>
          </a:p>
          <a:p>
            <a:endParaRPr lang="el-GR" altLang="el-GR" sz="2600" dirty="0"/>
          </a:p>
          <a:p>
            <a:r>
              <a:rPr lang="el-GR" altLang="el-GR" sz="2600" dirty="0"/>
              <a:t>Δεν σημαίνει εργασία σε σταθερά 3-4 επίπεδα/ομάδες</a:t>
            </a:r>
            <a:endParaRPr lang="en-US" altLang="el-GR" sz="2600" dirty="0"/>
          </a:p>
          <a:p>
            <a:endParaRPr lang="el-GR" altLang="el-GR" sz="2600" dirty="0"/>
          </a:p>
          <a:p>
            <a:r>
              <a:rPr lang="el-GR" altLang="el-GR" sz="2600" dirty="0"/>
              <a:t>Δεν συνεπάγεται με χαοτικό/άναρχο περιβάλλον μάθησης</a:t>
            </a:r>
          </a:p>
          <a:p>
            <a:endParaRPr lang="el-GR" sz="26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Autofit/>
          </a:bodyPr>
          <a:lstStyle/>
          <a:p>
            <a:r>
              <a:rPr lang="en-US" altLang="el-GR" sz="3600" b="1" dirty="0"/>
              <a:t>T</a:t>
            </a:r>
            <a:r>
              <a:rPr lang="el-GR" altLang="el-GR" sz="3600" b="1" dirty="0"/>
              <a:t>ι δεν είναι η Δ.Δ.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1E884BF6-7282-41AD-B43C-27928ED9F3B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6678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n-US" altLang="el-GR" sz="3600" b="1"/>
              <a:t>T</a:t>
            </a:r>
            <a:r>
              <a:rPr lang="el-GR" altLang="el-GR" sz="3600" b="1"/>
              <a:t>ι είναι η Δ.Δ.</a:t>
            </a:r>
            <a:endParaRPr lang="el-GR" altLang="el-GR" sz="3600" b="1" dirty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222" y="2070250"/>
            <a:ext cx="8505020" cy="4525963"/>
          </a:xfrm>
        </p:spPr>
        <p:txBody>
          <a:bodyPr>
            <a:noAutofit/>
          </a:bodyPr>
          <a:lstStyle/>
          <a:p>
            <a:r>
              <a:rPr lang="el-GR" altLang="el-GR" sz="2600" dirty="0"/>
              <a:t>Προσαρμογή της διδασκαλίας πριν οι μαθητές αποτύχουν</a:t>
            </a:r>
            <a:endParaRPr lang="en-US" altLang="el-GR" sz="2600" dirty="0"/>
          </a:p>
          <a:p>
            <a:endParaRPr lang="el-GR" altLang="el-GR" sz="2600" dirty="0"/>
          </a:p>
          <a:p>
            <a:r>
              <a:rPr lang="el-GR" altLang="el-GR" sz="2600" dirty="0"/>
              <a:t>Η διαφοροποίηση είναι οργανικό και μόνιμο στοιχείο και όχι στάδιο της διδασκαλίας</a:t>
            </a:r>
            <a:endParaRPr lang="en-US" altLang="el-GR" sz="2600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C4FEFA77-A948-421D-A8D6-2396E17CE6D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1506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5F325A-E6A1-4621-9248-5A3E1B0D7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600" dirty="0"/>
              <a:t>Στηρίζεται στη λεπτομερή, συνολική και διαρκή αξιολόγηση</a:t>
            </a:r>
            <a:endParaRPr lang="en-US" altLang="el-GR" sz="2600" dirty="0"/>
          </a:p>
          <a:p>
            <a:endParaRPr lang="el-GR" altLang="el-GR" sz="2600" dirty="0"/>
          </a:p>
          <a:p>
            <a:r>
              <a:rPr lang="el-GR" altLang="el-GR" sz="2600" dirty="0"/>
              <a:t>Αξιοποιεί την ευέλικτη ομαδοποίηση</a:t>
            </a:r>
            <a:endParaRPr lang="en-US" altLang="el-GR" sz="2600" dirty="0"/>
          </a:p>
          <a:p>
            <a:endParaRPr lang="el-GR" altLang="el-GR" sz="2600" dirty="0"/>
          </a:p>
          <a:p>
            <a:r>
              <a:rPr lang="el-GR" altLang="el-GR" sz="2600" dirty="0"/>
              <a:t>Είναι συμμετοχική/ενεργητική</a:t>
            </a:r>
            <a:endParaRPr lang="en-US" altLang="el-GR" sz="2600" dirty="0"/>
          </a:p>
          <a:p>
            <a:endParaRPr lang="el-GR" altLang="el-GR" sz="2600" dirty="0"/>
          </a:p>
          <a:p>
            <a:r>
              <a:rPr lang="el-GR" altLang="el-GR" sz="2600" dirty="0"/>
              <a:t>Είναι </a:t>
            </a:r>
            <a:r>
              <a:rPr lang="el-GR" altLang="el-GR" sz="2600" dirty="0" err="1"/>
              <a:t>μαθητοκεντρική</a:t>
            </a:r>
            <a:endParaRPr lang="el-GR" altLang="el-GR" sz="2600" dirty="0"/>
          </a:p>
          <a:p>
            <a:endParaRPr lang="el-GR" sz="2600" dirty="0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6613CE7D-BDA9-4DE0-AD99-F94E1DD9508F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27E6C3C-DA19-46DA-9CF0-3E36AF73260B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9"/>
            <a:ext cx="8229600" cy="852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3600" b="1"/>
              <a:t>T</a:t>
            </a:r>
            <a:r>
              <a:rPr lang="el-GR" altLang="el-GR" sz="3600" b="1"/>
              <a:t>ι είναι η Δ.Δ.</a:t>
            </a:r>
            <a:endParaRPr lang="el-GR" altLang="el-GR" sz="3600" b="1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620DF30F-A689-4502-BC5D-294A749C9B0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512369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1881</Words>
  <Application>Microsoft Office PowerPoint</Application>
  <PresentationFormat>Προβολή στην οθόνη (4:3)</PresentationFormat>
  <Paragraphs>408</Paragraphs>
  <Slides>53</Slides>
  <Notes>11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53</vt:i4>
      </vt:variant>
    </vt:vector>
  </HeadingPairs>
  <TitlesOfParts>
    <vt:vector size="59" baseType="lpstr">
      <vt:lpstr>Arial</vt:lpstr>
      <vt:lpstr>Arial Unicode MS</vt:lpstr>
      <vt:lpstr>Calibri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Διαφοροποιημένη Διδασκαλία</vt:lpstr>
      <vt:lpstr>Παρουσίαση του PowerPoint</vt:lpstr>
      <vt:lpstr>Διαφοροποιημένη Διδασκαλία</vt:lpstr>
      <vt:lpstr>Tι δεν είναι η Δ.Δ.</vt:lpstr>
      <vt:lpstr>Tι δεν είναι η Δ.Δ.</vt:lpstr>
      <vt:lpstr>Tι είναι η Δ.Δ.</vt:lpstr>
      <vt:lpstr>Παρουσίαση του PowerPoint</vt:lpstr>
      <vt:lpstr>Γιατί είναι απαραίτητη η Δ.Δ.</vt:lpstr>
      <vt:lpstr>Παρουσίαση του PowerPoint</vt:lpstr>
      <vt:lpstr>Παρουσίαση του PowerPoint</vt:lpstr>
      <vt:lpstr>Μαθησιακή Ετοιμότητα</vt:lpstr>
      <vt:lpstr>Παρουσίαση του PowerPoint</vt:lpstr>
      <vt:lpstr>Μαθησιακό προφίλ</vt:lpstr>
      <vt:lpstr>Διαφοροποίηση περιεχόμενου</vt:lpstr>
      <vt:lpstr>Διαφοροποίηση διαδικασίας/επεξεργασίας</vt:lpstr>
      <vt:lpstr>Διαφοροποίηση τελικού προϊόντος</vt:lpstr>
      <vt:lpstr>Παρουσίαση του PowerPoint</vt:lpstr>
      <vt:lpstr>Οργάνωση μαθησιακών στόχων</vt:lpstr>
      <vt:lpstr>Παρουσίαση του PowerPoint</vt:lpstr>
      <vt:lpstr>Παρουσίαση του PowerPoint</vt:lpstr>
      <vt:lpstr>Παρουσίαση του PowerPoint</vt:lpstr>
      <vt:lpstr>Βασικές- Ουσιώδεις ερωτήσεις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Οργάνωση ομαδοποίησης</vt:lpstr>
      <vt:lpstr>Δραστηριότητες διαχείρισης χρόνου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Ενδεικτικές στρατηγικές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Βήματα σχεδιασμού Δ.Δ.</vt:lpstr>
      <vt:lpstr>Βήματα σχεδιασμού Δ.Δ.</vt:lpstr>
      <vt:lpstr>Παρουσίαση του PowerPoint</vt:lpstr>
      <vt:lpstr>Βήματα σχεδιασμού Δ.Δ.</vt:lpstr>
      <vt:lpstr>Σε όλα τα βήματα</vt:lpstr>
      <vt:lpstr>Προκλήσεις της Δ.Δ.</vt:lpstr>
      <vt:lpstr>Πλεονεκτήματα της Δ.Δ.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michaela</dc:creator>
  <cp:lastModifiedBy>ΠΑΤΡΙΤΣΙΑ</cp:lastModifiedBy>
  <cp:revision>166</cp:revision>
  <dcterms:created xsi:type="dcterms:W3CDTF">2020-01-14T13:27:27Z</dcterms:created>
  <dcterms:modified xsi:type="dcterms:W3CDTF">2021-12-01T13:26:03Z</dcterms:modified>
</cp:coreProperties>
</file>