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613CBC-67EC-49B4-8C4C-DE7E2BE5C307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E3998959-70C9-4474-B856-FD3752258106}">
      <dgm:prSet phldrT="[Κείμενο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dirty="0" smtClean="0"/>
            <a:t>Κατανοήσουν τις βασικές αρχές της Δ.Δ</a:t>
          </a:r>
        </a:p>
      </dgm:t>
    </dgm:pt>
    <dgm:pt modelId="{E76F806E-9FA2-488D-9074-1D81E3E634C9}" type="parTrans" cxnId="{F3EECD16-2FED-4D6A-8F9D-B1F6DA7B2DFC}">
      <dgm:prSet/>
      <dgm:spPr/>
      <dgm:t>
        <a:bodyPr/>
        <a:lstStyle/>
        <a:p>
          <a:endParaRPr lang="el-GR"/>
        </a:p>
      </dgm:t>
    </dgm:pt>
    <dgm:pt modelId="{75AD7011-030C-43C7-8486-33F3050A1D74}" type="sibTrans" cxnId="{F3EECD16-2FED-4D6A-8F9D-B1F6DA7B2DFC}">
      <dgm:prSet/>
      <dgm:spPr/>
      <dgm:t>
        <a:bodyPr/>
        <a:lstStyle/>
        <a:p>
          <a:endParaRPr lang="el-GR"/>
        </a:p>
      </dgm:t>
    </dgm:pt>
    <dgm:pt modelId="{8F568CD3-7F2D-43F5-B564-5A95D3239DF5}">
      <dgm:prSet phldrT="[Κείμενο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dirty="0" smtClean="0"/>
            <a:t>Εξοικειωθούν  με την τεχνική αυτή</a:t>
          </a:r>
        </a:p>
        <a:p>
          <a:endParaRPr lang="el-GR" dirty="0"/>
        </a:p>
      </dgm:t>
    </dgm:pt>
    <dgm:pt modelId="{370B294C-C43F-400C-9C61-E811C9E5094D}" type="parTrans" cxnId="{4C5F5AE1-70B4-457D-9868-6FE2E6638B04}">
      <dgm:prSet/>
      <dgm:spPr/>
      <dgm:t>
        <a:bodyPr/>
        <a:lstStyle/>
        <a:p>
          <a:endParaRPr lang="el-GR"/>
        </a:p>
      </dgm:t>
    </dgm:pt>
    <dgm:pt modelId="{261D4D3C-BF5B-43FF-A1B7-A15F5428D21D}" type="sibTrans" cxnId="{4C5F5AE1-70B4-457D-9868-6FE2E6638B04}">
      <dgm:prSet/>
      <dgm:spPr/>
      <dgm:t>
        <a:bodyPr/>
        <a:lstStyle/>
        <a:p>
          <a:endParaRPr lang="el-GR"/>
        </a:p>
      </dgm:t>
    </dgm:pt>
    <dgm:pt modelId="{66370181-51F3-45AC-AE0C-91727DF5B27B}">
      <dgm:prSet phldrT="[Κείμενο]"/>
      <dgm:spPr/>
      <dgm:t>
        <a:bodyPr/>
        <a:lstStyle/>
        <a:p>
          <a:r>
            <a:rPr lang="el-GR" dirty="0" smtClean="0"/>
            <a:t>Να μπορούν να εφαρμόσουν την τεχνική αυτή</a:t>
          </a:r>
          <a:endParaRPr lang="el-GR" dirty="0"/>
        </a:p>
      </dgm:t>
    </dgm:pt>
    <dgm:pt modelId="{29966E10-1F23-478A-8CF3-6ECE1892C25D}" type="parTrans" cxnId="{656C3509-065F-4DC4-ADDA-19A2893CA2FD}">
      <dgm:prSet/>
      <dgm:spPr/>
      <dgm:t>
        <a:bodyPr/>
        <a:lstStyle/>
        <a:p>
          <a:endParaRPr lang="el-GR"/>
        </a:p>
      </dgm:t>
    </dgm:pt>
    <dgm:pt modelId="{DCE3C429-EE2F-41C4-B43E-FE78505ED3D0}" type="sibTrans" cxnId="{656C3509-065F-4DC4-ADDA-19A2893CA2FD}">
      <dgm:prSet/>
      <dgm:spPr/>
      <dgm:t>
        <a:bodyPr/>
        <a:lstStyle/>
        <a:p>
          <a:endParaRPr lang="el-GR"/>
        </a:p>
      </dgm:t>
    </dgm:pt>
    <dgm:pt modelId="{04F03ED0-A141-48F4-B4D7-4D8D91980810}" type="pres">
      <dgm:prSet presAssocID="{32613CBC-67EC-49B4-8C4C-DE7E2BE5C307}" presName="CompostProcess" presStyleCnt="0">
        <dgm:presLayoutVars>
          <dgm:dir/>
          <dgm:resizeHandles val="exact"/>
        </dgm:presLayoutVars>
      </dgm:prSet>
      <dgm:spPr/>
    </dgm:pt>
    <dgm:pt modelId="{A9C8ABE4-3B96-4DA5-B848-7848FB5778E1}" type="pres">
      <dgm:prSet presAssocID="{32613CBC-67EC-49B4-8C4C-DE7E2BE5C307}" presName="arrow" presStyleLbl="bgShp" presStyleIdx="0" presStyleCnt="1" custLinFactNeighborX="3670" custLinFactNeighborY="-6154"/>
      <dgm:spPr/>
    </dgm:pt>
    <dgm:pt modelId="{A83B7BCD-048D-4CD1-AB6A-2BC6F9A7C703}" type="pres">
      <dgm:prSet presAssocID="{32613CBC-67EC-49B4-8C4C-DE7E2BE5C307}" presName="linearProcess" presStyleCnt="0"/>
      <dgm:spPr/>
    </dgm:pt>
    <dgm:pt modelId="{C60CA297-46F2-4D99-A342-D005A4A2C590}" type="pres">
      <dgm:prSet presAssocID="{E3998959-70C9-4474-B856-FD375225810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E970E92-7A7F-420A-B057-62461B956DFA}" type="pres">
      <dgm:prSet presAssocID="{75AD7011-030C-43C7-8486-33F3050A1D74}" presName="sibTrans" presStyleCnt="0"/>
      <dgm:spPr/>
    </dgm:pt>
    <dgm:pt modelId="{BE5691C9-5731-423A-8583-DB4C2D1EF89B}" type="pres">
      <dgm:prSet presAssocID="{8F568CD3-7F2D-43F5-B564-5A95D3239DF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1FCE4B5-0CBC-4630-9B55-23B9EA799D69}" type="pres">
      <dgm:prSet presAssocID="{261D4D3C-BF5B-43FF-A1B7-A15F5428D21D}" presName="sibTrans" presStyleCnt="0"/>
      <dgm:spPr/>
    </dgm:pt>
    <dgm:pt modelId="{89BE87D8-87CE-4B4E-91F1-1CF1639BD5D5}" type="pres">
      <dgm:prSet presAssocID="{66370181-51F3-45AC-AE0C-91727DF5B27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1D5677D-42D2-4145-9DAC-BDC746122735}" type="presOf" srcId="{E3998959-70C9-4474-B856-FD3752258106}" destId="{C60CA297-46F2-4D99-A342-D005A4A2C590}" srcOrd="0" destOrd="0" presId="urn:microsoft.com/office/officeart/2005/8/layout/hProcess9"/>
    <dgm:cxn modelId="{F3EECD16-2FED-4D6A-8F9D-B1F6DA7B2DFC}" srcId="{32613CBC-67EC-49B4-8C4C-DE7E2BE5C307}" destId="{E3998959-70C9-4474-B856-FD3752258106}" srcOrd="0" destOrd="0" parTransId="{E76F806E-9FA2-488D-9074-1D81E3E634C9}" sibTransId="{75AD7011-030C-43C7-8486-33F3050A1D74}"/>
    <dgm:cxn modelId="{656C3509-065F-4DC4-ADDA-19A2893CA2FD}" srcId="{32613CBC-67EC-49B4-8C4C-DE7E2BE5C307}" destId="{66370181-51F3-45AC-AE0C-91727DF5B27B}" srcOrd="2" destOrd="0" parTransId="{29966E10-1F23-478A-8CF3-6ECE1892C25D}" sibTransId="{DCE3C429-EE2F-41C4-B43E-FE78505ED3D0}"/>
    <dgm:cxn modelId="{22DABAF6-B8B3-4316-B9F0-56962B6D3B73}" type="presOf" srcId="{66370181-51F3-45AC-AE0C-91727DF5B27B}" destId="{89BE87D8-87CE-4B4E-91F1-1CF1639BD5D5}" srcOrd="0" destOrd="0" presId="urn:microsoft.com/office/officeart/2005/8/layout/hProcess9"/>
    <dgm:cxn modelId="{479C49F3-19F0-44DA-8251-43801E0C4579}" type="presOf" srcId="{8F568CD3-7F2D-43F5-B564-5A95D3239DF5}" destId="{BE5691C9-5731-423A-8583-DB4C2D1EF89B}" srcOrd="0" destOrd="0" presId="urn:microsoft.com/office/officeart/2005/8/layout/hProcess9"/>
    <dgm:cxn modelId="{5671EE7C-6B90-4990-B9D3-77025D0ACCC0}" type="presOf" srcId="{32613CBC-67EC-49B4-8C4C-DE7E2BE5C307}" destId="{04F03ED0-A141-48F4-B4D7-4D8D91980810}" srcOrd="0" destOrd="0" presId="urn:microsoft.com/office/officeart/2005/8/layout/hProcess9"/>
    <dgm:cxn modelId="{4C5F5AE1-70B4-457D-9868-6FE2E6638B04}" srcId="{32613CBC-67EC-49B4-8C4C-DE7E2BE5C307}" destId="{8F568CD3-7F2D-43F5-B564-5A95D3239DF5}" srcOrd="1" destOrd="0" parTransId="{370B294C-C43F-400C-9C61-E811C9E5094D}" sibTransId="{261D4D3C-BF5B-43FF-A1B7-A15F5428D21D}"/>
    <dgm:cxn modelId="{68E44701-CDB1-4495-A596-4F91F2EEF7B0}" type="presParOf" srcId="{04F03ED0-A141-48F4-B4D7-4D8D91980810}" destId="{A9C8ABE4-3B96-4DA5-B848-7848FB5778E1}" srcOrd="0" destOrd="0" presId="urn:microsoft.com/office/officeart/2005/8/layout/hProcess9"/>
    <dgm:cxn modelId="{85A134C6-5739-489C-9461-8E5A8958CA77}" type="presParOf" srcId="{04F03ED0-A141-48F4-B4D7-4D8D91980810}" destId="{A83B7BCD-048D-4CD1-AB6A-2BC6F9A7C703}" srcOrd="1" destOrd="0" presId="urn:microsoft.com/office/officeart/2005/8/layout/hProcess9"/>
    <dgm:cxn modelId="{5114186C-D542-4BF8-A29C-BC5AFA14287D}" type="presParOf" srcId="{A83B7BCD-048D-4CD1-AB6A-2BC6F9A7C703}" destId="{C60CA297-46F2-4D99-A342-D005A4A2C590}" srcOrd="0" destOrd="0" presId="urn:microsoft.com/office/officeart/2005/8/layout/hProcess9"/>
    <dgm:cxn modelId="{E26ABFC0-1CF8-42CC-A59F-D66BB9B6E2AE}" type="presParOf" srcId="{A83B7BCD-048D-4CD1-AB6A-2BC6F9A7C703}" destId="{6E970E92-7A7F-420A-B057-62461B956DFA}" srcOrd="1" destOrd="0" presId="urn:microsoft.com/office/officeart/2005/8/layout/hProcess9"/>
    <dgm:cxn modelId="{D9F4AE8C-E9EE-4F33-9563-668CD52FF33A}" type="presParOf" srcId="{A83B7BCD-048D-4CD1-AB6A-2BC6F9A7C703}" destId="{BE5691C9-5731-423A-8583-DB4C2D1EF89B}" srcOrd="2" destOrd="0" presId="urn:microsoft.com/office/officeart/2005/8/layout/hProcess9"/>
    <dgm:cxn modelId="{37387E1A-E7A4-431F-81FF-CAFE4DE8B442}" type="presParOf" srcId="{A83B7BCD-048D-4CD1-AB6A-2BC6F9A7C703}" destId="{71FCE4B5-0CBC-4630-9B55-23B9EA799D69}" srcOrd="3" destOrd="0" presId="urn:microsoft.com/office/officeart/2005/8/layout/hProcess9"/>
    <dgm:cxn modelId="{8FC91245-E2B6-4A55-9EBD-02F250541CDA}" type="presParOf" srcId="{A83B7BCD-048D-4CD1-AB6A-2BC6F9A7C703}" destId="{89BE87D8-87CE-4B4E-91F1-1CF1639BD5D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C8ABE4-3B96-4DA5-B848-7848FB5778E1}">
      <dsp:nvSpPr>
        <dsp:cNvPr id="0" name=""/>
        <dsp:cNvSpPr/>
      </dsp:nvSpPr>
      <dsp:spPr>
        <a:xfrm>
          <a:off x="864098" y="0"/>
          <a:ext cx="6916368" cy="468052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0CA297-46F2-4D99-A342-D005A4A2C590}">
      <dsp:nvSpPr>
        <dsp:cNvPr id="0" name=""/>
        <dsp:cNvSpPr/>
      </dsp:nvSpPr>
      <dsp:spPr>
        <a:xfrm>
          <a:off x="8740" y="1404156"/>
          <a:ext cx="2619065" cy="187220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500" kern="1200" dirty="0" smtClean="0"/>
            <a:t>Κατανοήσουν τις βασικές αρχές της Δ.Δ</a:t>
          </a:r>
        </a:p>
      </dsp:txBody>
      <dsp:txXfrm>
        <a:off x="8740" y="1404156"/>
        <a:ext cx="2619065" cy="1872208"/>
      </dsp:txXfrm>
    </dsp:sp>
    <dsp:sp modelId="{BE5691C9-5731-423A-8583-DB4C2D1EF89B}">
      <dsp:nvSpPr>
        <dsp:cNvPr id="0" name=""/>
        <dsp:cNvSpPr/>
      </dsp:nvSpPr>
      <dsp:spPr>
        <a:xfrm>
          <a:off x="2758919" y="1404156"/>
          <a:ext cx="2619065" cy="187220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500" kern="1200" dirty="0" smtClean="0"/>
            <a:t>Εξοικειωθούν  με την τεχνική αυτή</a:t>
          </a:r>
        </a:p>
        <a:p>
          <a:pPr lvl="0" algn="ctr">
            <a:spcBef>
              <a:spcPct val="0"/>
            </a:spcBef>
          </a:pPr>
          <a:endParaRPr lang="el-GR" sz="2500" kern="1200" dirty="0"/>
        </a:p>
      </dsp:txBody>
      <dsp:txXfrm>
        <a:off x="2758919" y="1404156"/>
        <a:ext cx="2619065" cy="1872208"/>
      </dsp:txXfrm>
    </dsp:sp>
    <dsp:sp modelId="{89BE87D8-87CE-4B4E-91F1-1CF1639BD5D5}">
      <dsp:nvSpPr>
        <dsp:cNvPr id="0" name=""/>
        <dsp:cNvSpPr/>
      </dsp:nvSpPr>
      <dsp:spPr>
        <a:xfrm>
          <a:off x="5509097" y="1404156"/>
          <a:ext cx="2619065" cy="187220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Να μπορούν να εφαρμόσουν την τεχνική αυτή</a:t>
          </a:r>
          <a:endParaRPr lang="el-GR" sz="2500" kern="1200" dirty="0"/>
        </a:p>
      </dsp:txBody>
      <dsp:txXfrm>
        <a:off x="5509097" y="1404156"/>
        <a:ext cx="2619065" cy="1872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C32-54DE-4441-9A50-DD976D25DA0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8CD0-1748-4DE7-84B1-5E70E7F6CED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C32-54DE-4441-9A50-DD976D25DA0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8CD0-1748-4DE7-84B1-5E70E7F6CED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C32-54DE-4441-9A50-DD976D25DA0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8CD0-1748-4DE7-84B1-5E70E7F6CED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C32-54DE-4441-9A50-DD976D25DA0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8CD0-1748-4DE7-84B1-5E70E7F6CED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C32-54DE-4441-9A50-DD976D25DA0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8CD0-1748-4DE7-84B1-5E70E7F6CED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C32-54DE-4441-9A50-DD976D25DA0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8CD0-1748-4DE7-84B1-5E70E7F6CED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C32-54DE-4441-9A50-DD976D25DA0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8CD0-1748-4DE7-84B1-5E70E7F6CED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C32-54DE-4441-9A50-DD976D25DA0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8CD0-1748-4DE7-84B1-5E70E7F6CED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C32-54DE-4441-9A50-DD976D25DA0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8CD0-1748-4DE7-84B1-5E70E7F6CED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C32-54DE-4441-9A50-DD976D25DA0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8CD0-1748-4DE7-84B1-5E70E7F6CED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C32-54DE-4441-9A50-DD976D25DA0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8CD0-1748-4DE7-84B1-5E70E7F6CED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26C32-54DE-4441-9A50-DD976D25DA0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38CD0-1748-4DE7-84B1-5E70E7F6CED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159294"/>
            <a:ext cx="8712968" cy="442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el-GR" sz="2000" b="1" dirty="0">
                <a:solidFill>
                  <a:srgbClr val="365F91"/>
                </a:solidFill>
                <a:ea typeface="Calibri"/>
              </a:rPr>
              <a:t>Επιχειρησιακό Πρόγραμμα</a:t>
            </a:r>
            <a:endParaRPr lang="el-GR" sz="2000" dirty="0">
              <a:solidFill>
                <a:srgbClr val="000000"/>
              </a:solidFill>
              <a:ea typeface="Calibri"/>
            </a:endParaRPr>
          </a:p>
          <a:p>
            <a:pPr algn="ctr">
              <a:spcAft>
                <a:spcPts val="0"/>
              </a:spcAft>
            </a:pPr>
            <a:r>
              <a:rPr lang="el-GR" sz="2000" b="1" dirty="0">
                <a:solidFill>
                  <a:srgbClr val="FF0000"/>
                </a:solidFill>
                <a:ea typeface="Calibri"/>
              </a:rPr>
              <a:t>Ανάπτυξη Ανθρώπινου Δυναμικού, Εκπαίδευση</a:t>
            </a:r>
            <a:endParaRPr lang="el-GR" sz="2000" dirty="0">
              <a:solidFill>
                <a:srgbClr val="000000"/>
              </a:solidFill>
              <a:ea typeface="Calibri"/>
            </a:endParaRPr>
          </a:p>
          <a:p>
            <a:pPr algn="ctr">
              <a:spcAft>
                <a:spcPts val="0"/>
              </a:spcAft>
            </a:pPr>
            <a:r>
              <a:rPr lang="el-GR" sz="2000" b="1" dirty="0">
                <a:solidFill>
                  <a:srgbClr val="FF0000"/>
                </a:solidFill>
                <a:ea typeface="Calibri"/>
              </a:rPr>
              <a:t>και Δια Βίου Μάθηση</a:t>
            </a:r>
            <a:endParaRPr lang="el-GR" sz="2000" dirty="0">
              <a:solidFill>
                <a:srgbClr val="000000"/>
              </a:solidFill>
              <a:ea typeface="Calibri"/>
            </a:endParaRPr>
          </a:p>
          <a:p>
            <a:pPr algn="ctr">
              <a:spcAft>
                <a:spcPts val="0"/>
              </a:spcAft>
            </a:pPr>
            <a:r>
              <a:rPr lang="el-GR" sz="2400" b="1" dirty="0">
                <a:solidFill>
                  <a:srgbClr val="0070C0"/>
                </a:solidFill>
                <a:ea typeface="Calibri"/>
              </a:rPr>
              <a:t>ΙΝΣΤΙΤΟΥΤΟ ΕΚΠΑΙΔΕΥΤΙΚΗΣ ΠΟΛΙΤΙΚΗΣ (Ι.Ε.Π</a:t>
            </a:r>
            <a:r>
              <a:rPr lang="el-GR" sz="2400" b="1" dirty="0" smtClean="0">
                <a:solidFill>
                  <a:srgbClr val="0070C0"/>
                </a:solidFill>
                <a:ea typeface="Calibri"/>
              </a:rPr>
              <a:t>.)</a:t>
            </a:r>
          </a:p>
          <a:p>
            <a:pPr algn="ctr">
              <a:spcAft>
                <a:spcPts val="0"/>
              </a:spcAft>
            </a:pPr>
            <a:endParaRPr lang="el-GR" sz="2000" dirty="0">
              <a:solidFill>
                <a:srgbClr val="000000"/>
              </a:solidFill>
              <a:ea typeface="Calibri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2000" b="1" dirty="0">
                <a:ea typeface="Calibri"/>
                <a:cs typeface="Times New Roman"/>
              </a:rPr>
              <a:t> </a:t>
            </a:r>
            <a:r>
              <a:rPr lang="el-GR" sz="2000" b="1" dirty="0" smtClean="0">
                <a:ea typeface="Calibri"/>
                <a:cs typeface="Times New Roman"/>
              </a:rPr>
              <a:t>Πράξη</a:t>
            </a:r>
            <a:r>
              <a:rPr lang="el-GR" sz="2000" b="1" dirty="0">
                <a:ea typeface="Calibri"/>
                <a:cs typeface="Times New Roman"/>
              </a:rPr>
              <a:t>: «Επιμόρφωση σε πρακτικές υποστήριξης των μαθητών και των μαθητριών στο πλαίσιο της Διαφοροποιημένης Διδασκαλίας (ΔΔ)» με κωδικό ΟΠΣ (MIS) 5032906</a:t>
            </a:r>
            <a:endParaRPr lang="el-GR" sz="1600" dirty="0">
              <a:ea typeface="Calibri"/>
              <a:cs typeface="Times New Roman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Υποέργο 2: </a:t>
            </a:r>
            <a:r>
              <a:rPr lang="el-GR" sz="2000" b="1" dirty="0" smtClean="0">
                <a:ea typeface="Times New Roman" pitchFamily="18" charset="0"/>
                <a:cs typeface="Times New Roman" pitchFamily="18" charset="0"/>
              </a:rPr>
              <a:t>«Παραγωγή </a:t>
            </a:r>
            <a:r>
              <a:rPr lang="el-GR" sz="2000" b="1" dirty="0">
                <a:ea typeface="Times New Roman" pitchFamily="18" charset="0"/>
                <a:cs typeface="Times New Roman" pitchFamily="18" charset="0"/>
              </a:rPr>
              <a:t>και Τελική Διαμόρφωση Επιμορφωτικού – Υποστηρικτικού </a:t>
            </a:r>
            <a:r>
              <a:rPr lang="el-GR" sz="2000" b="1" dirty="0" smtClean="0">
                <a:ea typeface="Times New Roman" pitchFamily="18" charset="0"/>
                <a:cs typeface="Times New Roman" pitchFamily="18" charset="0"/>
              </a:rPr>
              <a:t>Υλικού»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b="1" dirty="0" smtClean="0">
                <a:ea typeface="Times New Roman" pitchFamily="18" charset="0"/>
                <a:cs typeface="Times New Roman" pitchFamily="18" charset="0"/>
              </a:rPr>
              <a:t>ΕΠΙΜΟΡΦΩΤΙΚΟ </a:t>
            </a:r>
            <a:r>
              <a:rPr lang="el-GR" sz="2000" b="1" dirty="0">
                <a:ea typeface="Times New Roman" pitchFamily="18" charset="0"/>
                <a:cs typeface="Times New Roman" pitchFamily="18" charset="0"/>
              </a:rPr>
              <a:t>ΥΛΙΚΟ </a:t>
            </a:r>
            <a:r>
              <a:rPr lang="el-GR" sz="2000" b="1" dirty="0" smtClean="0">
                <a:ea typeface="Times New Roman" pitchFamily="18" charset="0"/>
                <a:cs typeface="Times New Roman" pitchFamily="18" charset="0"/>
              </a:rPr>
              <a:t>ΕΝΟΤΗΤΑΣ Προσχολικής Αγωγής </a:t>
            </a:r>
            <a:r>
              <a:rPr lang="el-GR" sz="2000" b="1" dirty="0">
                <a:ea typeface="Times New Roman" pitchFamily="18" charset="0"/>
                <a:cs typeface="Times New Roman" pitchFamily="18" charset="0"/>
              </a:rPr>
              <a:t>“ </a:t>
            </a:r>
            <a:endParaRPr lang="en-US" sz="2000" b="1" dirty="0" smtClean="0"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b="1" dirty="0" err="1" smtClean="0">
                <a:ea typeface="Times New Roman" pitchFamily="18" charset="0"/>
                <a:cs typeface="Times New Roman" pitchFamily="18" charset="0"/>
              </a:rPr>
              <a:t>Νάκου</a:t>
            </a:r>
            <a:r>
              <a:rPr lang="el-GR" sz="2000" b="1" dirty="0" smtClean="0">
                <a:ea typeface="Times New Roman" pitchFamily="18" charset="0"/>
                <a:cs typeface="Times New Roman" pitchFamily="18" charset="0"/>
              </a:rPr>
              <a:t> Αλεξάνδρα</a:t>
            </a:r>
          </a:p>
        </p:txBody>
      </p:sp>
      <p:pic>
        <p:nvPicPr>
          <p:cNvPr id="1026" name="Εικόνα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6963" y="5661248"/>
            <a:ext cx="44100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Εικόνα 1" descr="IEP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60648"/>
            <a:ext cx="41719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heavy" dirty="0" smtClean="0"/>
              <a:t>Find</a:t>
            </a:r>
            <a:r>
              <a:rPr lang="el-GR" b="1" u="heavy" dirty="0" smtClean="0"/>
              <a:t> - </a:t>
            </a:r>
            <a:r>
              <a:rPr lang="en-US" b="1" u="heavy" dirty="0" smtClean="0"/>
              <a:t>Someone</a:t>
            </a:r>
            <a:r>
              <a:rPr lang="el-GR" b="1" u="heavy" dirty="0" smtClean="0"/>
              <a:t> - </a:t>
            </a:r>
            <a:r>
              <a:rPr lang="en-US" b="1" u="heavy" dirty="0" smtClean="0"/>
              <a:t>Who</a:t>
            </a:r>
            <a:r>
              <a:rPr lang="el-GR" b="1" u="heavy" dirty="0" smtClean="0"/>
              <a:t> (Βρες Κάποιον Που…)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>
            <a:normAutofit/>
          </a:bodyPr>
          <a:lstStyle/>
          <a:p>
            <a:r>
              <a:rPr lang="el-GR" dirty="0" smtClean="0"/>
              <a:t>Μία τεχνική που βασίζεται στα ενδιαφέροντα των μαθητών/</a:t>
            </a:r>
            <a:r>
              <a:rPr lang="el-GR" dirty="0" err="1" smtClean="0"/>
              <a:t>τριων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Μπορεί να χρησιμοποιηθεί για τη δημιουργία ομάδων ή ζευγαριών.</a:t>
            </a:r>
          </a:p>
          <a:p>
            <a:r>
              <a:rPr lang="el-GR" dirty="0" smtClean="0"/>
              <a:t>Ευνοεί την καλλιέργεια προφορικού λόγου και την ανάπτυξη σχέσεων στην ομάδα</a:t>
            </a:r>
            <a:endParaRPr lang="el-GR" dirty="0"/>
          </a:p>
        </p:txBody>
      </p:sp>
      <p:pic>
        <p:nvPicPr>
          <p:cNvPr id="4" name="Εικόνα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6963" y="5661248"/>
            <a:ext cx="44100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u="heavy" dirty="0" smtClean="0"/>
              <a:t>Στόχος είναι οι εκπαιδευόμενοι να:</a:t>
            </a:r>
            <a:endParaRPr lang="el-GR" sz="3600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467544" y="1340768"/>
          <a:ext cx="813690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Εικόνα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66963" y="6021288"/>
            <a:ext cx="44100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3610744" cy="4525963"/>
          </a:xfrm>
        </p:spPr>
        <p:txBody>
          <a:bodyPr/>
          <a:lstStyle/>
          <a:p>
            <a:r>
              <a:rPr lang="el-GR" dirty="0" smtClean="0"/>
              <a:t>Ο στόχος είναι να γνωρίσουμε τα κοινά μας σημεία</a:t>
            </a:r>
          </a:p>
          <a:p>
            <a:r>
              <a:rPr lang="el-GR" dirty="0" smtClean="0"/>
              <a:t>μέσα από ερωτήσεις ή μίνι συνέντευξη θα παρουσιάσουμε ο ένας τον άλλον</a:t>
            </a:r>
            <a:endParaRPr lang="el-GR" dirty="0"/>
          </a:p>
        </p:txBody>
      </p:sp>
      <p:sp>
        <p:nvSpPr>
          <p:cNvPr id="4" name="3 - Διπλωμένη γωνία"/>
          <p:cNvSpPr/>
          <p:nvPr/>
        </p:nvSpPr>
        <p:spPr>
          <a:xfrm>
            <a:off x="4355976" y="1556792"/>
            <a:ext cx="1800200" cy="1512168"/>
          </a:xfrm>
          <a:prstGeom prst="folded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dk1"/>
                </a:solidFill>
              </a:rPr>
              <a:t>Ποιος/α έχει στο δωμάτιο του τηλεόραση;</a:t>
            </a:r>
            <a:endParaRPr lang="el-GR" dirty="0"/>
          </a:p>
        </p:txBody>
      </p:sp>
      <p:sp>
        <p:nvSpPr>
          <p:cNvPr id="5" name="4 - Διπλωμένη γωνία"/>
          <p:cNvSpPr/>
          <p:nvPr/>
        </p:nvSpPr>
        <p:spPr>
          <a:xfrm>
            <a:off x="4716016" y="4293096"/>
            <a:ext cx="1800200" cy="1512168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dirty="0">
                <a:solidFill>
                  <a:schemeClr val="tx1"/>
                </a:solidFill>
              </a:rPr>
              <a:t>Ποιος/α έχει κατοικίδιο στο δωμάτιο του;</a:t>
            </a:r>
          </a:p>
          <a:p>
            <a:pPr algn="ctr"/>
            <a:endParaRPr lang="el-GR" dirty="0"/>
          </a:p>
        </p:txBody>
      </p:sp>
      <p:sp>
        <p:nvSpPr>
          <p:cNvPr id="6" name="5 - Διπλωμένη γωνία"/>
          <p:cNvSpPr/>
          <p:nvPr/>
        </p:nvSpPr>
        <p:spPr>
          <a:xfrm>
            <a:off x="6732240" y="836712"/>
            <a:ext cx="1800200" cy="1512168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dirty="0">
                <a:solidFill>
                  <a:schemeClr val="dk1"/>
                </a:solidFill>
              </a:rPr>
              <a:t>Ποια/α έχει στο δωμάτιο του μωβ κουρτίνες;</a:t>
            </a:r>
          </a:p>
          <a:p>
            <a:pPr algn="ctr"/>
            <a:endParaRPr lang="el-GR" dirty="0"/>
          </a:p>
        </p:txBody>
      </p:sp>
      <p:sp>
        <p:nvSpPr>
          <p:cNvPr id="7" name="6 - Διπλωμένη γωνία"/>
          <p:cNvSpPr/>
          <p:nvPr/>
        </p:nvSpPr>
        <p:spPr>
          <a:xfrm>
            <a:off x="6876256" y="3284984"/>
            <a:ext cx="1800200" cy="1512168"/>
          </a:xfrm>
          <a:prstGeom prst="foldedCorne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dirty="0">
                <a:solidFill>
                  <a:schemeClr val="dk1"/>
                </a:solidFill>
              </a:rPr>
              <a:t>Ποιος/α έχει στο δωμάτιο του βιβλιοθήκη;</a:t>
            </a:r>
          </a:p>
          <a:p>
            <a:pPr algn="ctr"/>
            <a:endParaRPr lang="el-GR" dirty="0"/>
          </a:p>
        </p:txBody>
      </p:sp>
      <p:pic>
        <p:nvPicPr>
          <p:cNvPr id="8" name="Εικόνα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6963" y="6093296"/>
            <a:ext cx="44100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l-GR" dirty="0" smtClean="0"/>
              <a:t>Τα βήματα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611560" y="1340768"/>
          <a:ext cx="8229600" cy="4693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600" b="1" u="non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l-GR" sz="2600" b="1" u="none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η</a:t>
                      </a:r>
                      <a:r>
                        <a:rPr lang="el-GR" sz="2600" b="1" u="non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Φάση – Προετοιμασία</a:t>
                      </a:r>
                    </a:p>
                    <a:p>
                      <a:pPr algn="ctr"/>
                      <a:endParaRPr lang="el-GR" sz="2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600" b="1" u="non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2η Φάση – Υλοποίηση</a:t>
                      </a:r>
                    </a:p>
                    <a:p>
                      <a:pPr algn="ctr"/>
                      <a:endParaRPr lang="el-GR" sz="2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600" b="1" u="non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3η Φάση – Ολοκλήρωση της διαδικασίας</a:t>
                      </a:r>
                      <a:endParaRPr lang="el-GR" sz="260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dirty="0" smtClean="0"/>
                    </a:p>
                    <a:p>
                      <a:pPr algn="ctr"/>
                      <a:r>
                        <a:rPr lang="el-GR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Στόχος οι εκπαιδευόμενοι να γνωρίσουν ο ένας τον άλλο</a:t>
                      </a:r>
                    </a:p>
                    <a:p>
                      <a:pPr algn="ctr"/>
                      <a:endParaRPr lang="el-GR" sz="2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l-GR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Θέμα:</a:t>
                      </a:r>
                      <a:r>
                        <a:rPr lang="el-GR" sz="2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«Το δωμάτιο μου»</a:t>
                      </a:r>
                    </a:p>
                    <a:p>
                      <a:pPr algn="ctr"/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endParaRPr lang="el-G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/>
                      <a:r>
                        <a:rPr lang="el-GR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Ο Πίνακας των ερωτήσεων </a:t>
                      </a:r>
                    </a:p>
                    <a:p>
                      <a:pPr lvl="0" algn="ctr"/>
                      <a:endParaRPr lang="el-G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 smtClean="0"/>
                    </a:p>
                    <a:p>
                      <a:pPr algn="ctr"/>
                      <a:r>
                        <a:rPr lang="el-GR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Αναζήτηση</a:t>
                      </a:r>
                    </a:p>
                    <a:p>
                      <a:pPr algn="ctr"/>
                      <a:r>
                        <a:rPr lang="el-GR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με</a:t>
                      </a:r>
                      <a:r>
                        <a:rPr lang="el-GR" sz="2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τη λίστα </a:t>
                      </a:r>
                    </a:p>
                    <a:p>
                      <a:pPr algn="ctr"/>
                      <a:endParaRPr lang="el-GR" sz="2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l-GR" sz="2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l-GR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και παρουσίαση</a:t>
                      </a:r>
                    </a:p>
                    <a:p>
                      <a:pPr algn="ctr"/>
                      <a:r>
                        <a:rPr lang="el-GR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Εικόνα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6963" y="6267450"/>
            <a:ext cx="44100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 ήμουν στην τάξη……..</a:t>
            </a:r>
            <a:endParaRPr lang="el-GR" dirty="0"/>
          </a:p>
        </p:txBody>
      </p:sp>
      <p:sp>
        <p:nvSpPr>
          <p:cNvPr id="4100" name="AutoShape 4" descr="4570book | HD |ULTRA | Buy A Book Clipart Pack #466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grpSp>
        <p:nvGrpSpPr>
          <p:cNvPr id="16" name="15 - Ομάδα"/>
          <p:cNvGrpSpPr/>
          <p:nvPr/>
        </p:nvGrpSpPr>
        <p:grpSpPr>
          <a:xfrm>
            <a:off x="899592" y="836712"/>
            <a:ext cx="7200800" cy="5410623"/>
            <a:chOff x="899592" y="1124744"/>
            <a:chExt cx="7200800" cy="5410623"/>
          </a:xfrm>
        </p:grpSpPr>
        <p:grpSp>
          <p:nvGrpSpPr>
            <p:cNvPr id="14" name="13 - Ομάδα"/>
            <p:cNvGrpSpPr/>
            <p:nvPr/>
          </p:nvGrpSpPr>
          <p:grpSpPr>
            <a:xfrm>
              <a:off x="899592" y="1124744"/>
              <a:ext cx="7200800" cy="5410623"/>
              <a:chOff x="899592" y="1124744"/>
              <a:chExt cx="7200800" cy="5410623"/>
            </a:xfrm>
          </p:grpSpPr>
          <p:pic>
            <p:nvPicPr>
              <p:cNvPr id="4098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6322" t="30141" r="36082" b="6250"/>
              <a:stretch>
                <a:fillRect/>
              </a:stretch>
            </p:blipFill>
            <p:spPr bwMode="auto">
              <a:xfrm>
                <a:off x="899592" y="1124744"/>
                <a:ext cx="7200800" cy="54106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" name="3 - TextBox"/>
              <p:cNvSpPr txBox="1"/>
              <p:nvPr/>
            </p:nvSpPr>
            <p:spPr>
              <a:xfrm>
                <a:off x="1187624" y="1772816"/>
                <a:ext cx="1296144" cy="6463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Διάβασε ένα βιβλίο </a:t>
                </a:r>
                <a:endParaRPr lang="el-GR" dirty="0"/>
              </a:p>
            </p:txBody>
          </p:sp>
          <p:sp>
            <p:nvSpPr>
              <p:cNvPr id="5" name="4 - TextBox"/>
              <p:cNvSpPr txBox="1"/>
              <p:nvPr/>
            </p:nvSpPr>
            <p:spPr>
              <a:xfrm>
                <a:off x="3419872" y="1772816"/>
                <a:ext cx="1296144" cy="6463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Είδε μία ταινία</a:t>
                </a:r>
                <a:endParaRPr lang="el-GR" dirty="0"/>
              </a:p>
            </p:txBody>
          </p:sp>
          <p:sp>
            <p:nvSpPr>
              <p:cNvPr id="6" name="5 - TextBox"/>
              <p:cNvSpPr txBox="1"/>
              <p:nvPr/>
            </p:nvSpPr>
            <p:spPr>
              <a:xfrm>
                <a:off x="5724128" y="1844824"/>
                <a:ext cx="1296144" cy="6463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Αγόρασε ένα βιβλίο </a:t>
                </a:r>
                <a:endParaRPr lang="el-GR" dirty="0"/>
              </a:p>
            </p:txBody>
          </p:sp>
          <p:sp>
            <p:nvSpPr>
              <p:cNvPr id="8" name="7 - TextBox"/>
              <p:cNvSpPr txBox="1"/>
              <p:nvPr/>
            </p:nvSpPr>
            <p:spPr>
              <a:xfrm>
                <a:off x="1187624" y="3284984"/>
                <a:ext cx="1296144" cy="6463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Έπαιξε μέσα</a:t>
                </a:r>
                <a:endParaRPr lang="el-GR" dirty="0"/>
              </a:p>
            </p:txBody>
          </p:sp>
          <p:sp>
            <p:nvSpPr>
              <p:cNvPr id="9" name="8 - TextBox"/>
              <p:cNvSpPr txBox="1"/>
              <p:nvPr/>
            </p:nvSpPr>
            <p:spPr>
              <a:xfrm>
                <a:off x="3419872" y="3356992"/>
                <a:ext cx="936104" cy="6463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Έπαιξε </a:t>
                </a:r>
              </a:p>
              <a:p>
                <a:r>
                  <a:rPr lang="el-GR" dirty="0" smtClean="0"/>
                  <a:t>έξω</a:t>
                </a:r>
                <a:endParaRPr lang="el-GR" dirty="0"/>
              </a:p>
            </p:txBody>
          </p:sp>
          <p:sp>
            <p:nvSpPr>
              <p:cNvPr id="10" name="9 - TextBox"/>
              <p:cNvSpPr txBox="1"/>
              <p:nvPr/>
            </p:nvSpPr>
            <p:spPr>
              <a:xfrm>
                <a:off x="1187624" y="4869161"/>
                <a:ext cx="1152128" cy="8771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sz="1700" dirty="0" smtClean="0"/>
                  <a:t>Κοιμήθηκε</a:t>
                </a:r>
              </a:p>
              <a:p>
                <a:r>
                  <a:rPr lang="el-GR" sz="1700" dirty="0" smtClean="0"/>
                  <a:t>μέχρι αργά</a:t>
                </a:r>
                <a:endParaRPr lang="el-GR" sz="1700" dirty="0"/>
              </a:p>
            </p:txBody>
          </p:sp>
          <p:sp>
            <p:nvSpPr>
              <p:cNvPr id="11" name="10 - TextBox"/>
              <p:cNvSpPr txBox="1"/>
              <p:nvPr/>
            </p:nvSpPr>
            <p:spPr>
              <a:xfrm>
                <a:off x="3419872" y="4941168"/>
                <a:ext cx="1152128" cy="8771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sz="1700" dirty="0" smtClean="0"/>
                  <a:t>Που έπαιξε με</a:t>
                </a:r>
                <a:r>
                  <a:rPr lang="el-GR" sz="1700" dirty="0"/>
                  <a:t> </a:t>
                </a:r>
                <a:r>
                  <a:rPr lang="el-GR" sz="1700" dirty="0" smtClean="0"/>
                  <a:t>φίλο/η</a:t>
                </a:r>
                <a:endParaRPr lang="el-GR" sz="1700" dirty="0"/>
              </a:p>
            </p:txBody>
          </p:sp>
          <p:sp>
            <p:nvSpPr>
              <p:cNvPr id="12" name="11 - TextBox"/>
              <p:cNvSpPr txBox="1"/>
              <p:nvPr/>
            </p:nvSpPr>
            <p:spPr>
              <a:xfrm>
                <a:off x="5724128" y="3356992"/>
                <a:ext cx="1152128" cy="11387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sz="1700" dirty="0" smtClean="0"/>
                  <a:t>Που έπαιξε</a:t>
                </a:r>
              </a:p>
              <a:p>
                <a:r>
                  <a:rPr lang="el-GR" sz="1700" dirty="0" smtClean="0"/>
                  <a:t>στο </a:t>
                </a:r>
              </a:p>
              <a:p>
                <a:r>
                  <a:rPr lang="el-GR" sz="1700" dirty="0" smtClean="0"/>
                  <a:t>Η/Υ </a:t>
                </a:r>
                <a:endParaRPr lang="el-GR" sz="1700" dirty="0"/>
              </a:p>
            </p:txBody>
          </p:sp>
          <p:sp>
            <p:nvSpPr>
              <p:cNvPr id="13" name="12 - TextBox"/>
              <p:cNvSpPr txBox="1"/>
              <p:nvPr/>
            </p:nvSpPr>
            <p:spPr>
              <a:xfrm>
                <a:off x="5724128" y="4869160"/>
                <a:ext cx="1008112" cy="8771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sz="1700" dirty="0" smtClean="0"/>
                  <a:t>Που είδε τηλεόραση</a:t>
                </a:r>
                <a:endParaRPr lang="el-GR" sz="1700" dirty="0"/>
              </a:p>
            </p:txBody>
          </p:sp>
        </p:grpSp>
        <p:pic>
          <p:nvPicPr>
            <p:cNvPr id="15" name="14 - Εικόνα" descr="buy-clipart-19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804248" y="1772816"/>
              <a:ext cx="1031261" cy="1154832"/>
            </a:xfrm>
            <a:prstGeom prst="rect">
              <a:avLst/>
            </a:prstGeom>
          </p:spPr>
        </p:pic>
      </p:grpSp>
      <p:pic>
        <p:nvPicPr>
          <p:cNvPr id="17" name="Εικόνα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6963" y="6267450"/>
            <a:ext cx="44100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l-GR" dirty="0" smtClean="0"/>
              <a:t>Γρήγορη μέθοδος γνωριμίας ομάδας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l-GR" dirty="0" smtClean="0"/>
              <a:t>Διασκεδαστικός τρόπος χωρισμός σε ζευγάρια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l-GR" dirty="0" smtClean="0"/>
              <a:t>Ομαδοποίηση με βάση τα ενδιαφέροντα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l-GR" dirty="0" smtClean="0"/>
              <a:t>Έναυσμα- </a:t>
            </a:r>
            <a:r>
              <a:rPr lang="el-GR" dirty="0" err="1" smtClean="0"/>
              <a:t>Αφόρμηση</a:t>
            </a:r>
            <a:r>
              <a:rPr lang="el-GR" dirty="0" smtClean="0"/>
              <a:t> για δραστηριότητες προφορικού λόγου</a:t>
            </a:r>
            <a:endParaRPr lang="el-GR" dirty="0"/>
          </a:p>
        </p:txBody>
      </p:sp>
      <p:pic>
        <p:nvPicPr>
          <p:cNvPr id="4" name="Εικόνα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6963" y="6267450"/>
            <a:ext cx="44100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Μονάδες μέτρησης πληροφορίας και χώρου στους Η/Υ - ppt κατέβασμ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3" name="2 - Εικόνα" descr="Ευχαριστώ+για+την+προσοχή+σας.jpg"/>
          <p:cNvPicPr>
            <a:picLocks noChangeAspect="1"/>
          </p:cNvPicPr>
          <p:nvPr/>
        </p:nvPicPr>
        <p:blipFill>
          <a:blip r:embed="rId2" cstate="print"/>
          <a:srcRect r="12201"/>
          <a:stretch>
            <a:fillRect/>
          </a:stretch>
        </p:blipFill>
        <p:spPr>
          <a:xfrm>
            <a:off x="971600" y="0"/>
            <a:ext cx="6984776" cy="5966530"/>
          </a:xfrm>
          <a:prstGeom prst="rect">
            <a:avLst/>
          </a:prstGeom>
        </p:spPr>
      </p:pic>
      <p:pic>
        <p:nvPicPr>
          <p:cNvPr id="4" name="Εικόνα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6963" y="6267450"/>
            <a:ext cx="44100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221</Words>
  <Application>Microsoft Office PowerPoint</Application>
  <PresentationFormat>Προβολή στην οθόνη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Find - Someone - Who (Βρες Κάποιον Που…)</vt:lpstr>
      <vt:lpstr>Στόχος είναι οι εκπαιδευόμενοι να:</vt:lpstr>
      <vt:lpstr>Περιγραφή</vt:lpstr>
      <vt:lpstr>Τα βήματα</vt:lpstr>
      <vt:lpstr>Αν ήμουν στην τάξη……..</vt:lpstr>
      <vt:lpstr>Συμπεράσματα</vt:lpstr>
      <vt:lpstr>Διαφάνεια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rodopo</dc:creator>
  <cp:lastModifiedBy>rodopo</cp:lastModifiedBy>
  <cp:revision>9</cp:revision>
  <dcterms:created xsi:type="dcterms:W3CDTF">2020-04-07T01:22:16Z</dcterms:created>
  <dcterms:modified xsi:type="dcterms:W3CDTF">2020-04-07T09:15:21Z</dcterms:modified>
</cp:coreProperties>
</file>