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70" r:id="rId4"/>
    <p:sldId id="260" r:id="rId5"/>
    <p:sldId id="261" r:id="rId6"/>
    <p:sldId id="293" r:id="rId7"/>
    <p:sldId id="267" r:id="rId8"/>
    <p:sldId id="268" r:id="rId9"/>
    <p:sldId id="287"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5" d="100"/>
          <a:sy n="75" d="100"/>
        </p:scale>
        <p:origin x="54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97DEE31D-363E-41D0-8503-460696DB3478}" type="datetimeFigureOut">
              <a:rPr lang="el-GR" smtClean="0"/>
              <a:t>26/3/2024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25AEC86-050C-4C73-B75A-CE07DEE8418D}" type="slidenum">
              <a:rPr lang="el-GR" smtClean="0"/>
              <a:t>‹#›</a:t>
            </a:fld>
            <a:endParaRPr lang="el-GR"/>
          </a:p>
        </p:txBody>
      </p:sp>
    </p:spTree>
    <p:extLst>
      <p:ext uri="{BB962C8B-B14F-4D97-AF65-F5344CB8AC3E}">
        <p14:creationId xmlns:p14="http://schemas.microsoft.com/office/powerpoint/2010/main" val="282558908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97DEE31D-363E-41D0-8503-460696DB3478}" type="datetimeFigureOut">
              <a:rPr lang="el-GR" smtClean="0"/>
              <a:t>26/3/2024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25AEC86-050C-4C73-B75A-CE07DEE8418D}" type="slidenum">
              <a:rPr lang="el-GR" smtClean="0"/>
              <a:t>‹#›</a:t>
            </a:fld>
            <a:endParaRPr lang="el-GR"/>
          </a:p>
        </p:txBody>
      </p:sp>
    </p:spTree>
    <p:extLst>
      <p:ext uri="{BB962C8B-B14F-4D97-AF65-F5344CB8AC3E}">
        <p14:creationId xmlns:p14="http://schemas.microsoft.com/office/powerpoint/2010/main" val="3959307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97DEE31D-363E-41D0-8503-460696DB3478}" type="datetimeFigureOut">
              <a:rPr lang="el-GR" smtClean="0"/>
              <a:t>26/3/2024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25AEC86-050C-4C73-B75A-CE07DEE8418D}" type="slidenum">
              <a:rPr lang="el-GR" smtClean="0"/>
              <a:t>‹#›</a:t>
            </a:fld>
            <a:endParaRPr lang="el-GR"/>
          </a:p>
        </p:txBody>
      </p:sp>
    </p:spTree>
    <p:extLst>
      <p:ext uri="{BB962C8B-B14F-4D97-AF65-F5344CB8AC3E}">
        <p14:creationId xmlns:p14="http://schemas.microsoft.com/office/powerpoint/2010/main" val="4183512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97DEE31D-363E-41D0-8503-460696DB3478}" type="datetimeFigureOut">
              <a:rPr lang="el-GR" smtClean="0"/>
              <a:t>26/3/2024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25AEC86-050C-4C73-B75A-CE07DEE8418D}" type="slidenum">
              <a:rPr lang="el-GR" smtClean="0"/>
              <a:t>‹#›</a:t>
            </a:fld>
            <a:endParaRPr lang="el-GR"/>
          </a:p>
        </p:txBody>
      </p:sp>
    </p:spTree>
    <p:extLst>
      <p:ext uri="{BB962C8B-B14F-4D97-AF65-F5344CB8AC3E}">
        <p14:creationId xmlns:p14="http://schemas.microsoft.com/office/powerpoint/2010/main" val="2169856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DEE31D-363E-41D0-8503-460696DB3478}" type="datetimeFigureOut">
              <a:rPr lang="el-GR" smtClean="0"/>
              <a:t>26/3/2024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25AEC86-050C-4C73-B75A-CE07DEE8418D}" type="slidenum">
              <a:rPr lang="el-GR" smtClean="0"/>
              <a:t>‹#›</a:t>
            </a:fld>
            <a:endParaRPr lang="el-GR"/>
          </a:p>
        </p:txBody>
      </p:sp>
    </p:spTree>
    <p:extLst>
      <p:ext uri="{BB962C8B-B14F-4D97-AF65-F5344CB8AC3E}">
        <p14:creationId xmlns:p14="http://schemas.microsoft.com/office/powerpoint/2010/main" val="1387479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97DEE31D-363E-41D0-8503-460696DB3478}" type="datetimeFigureOut">
              <a:rPr lang="el-GR" smtClean="0"/>
              <a:t>26/3/2024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25AEC86-050C-4C73-B75A-CE07DEE8418D}" type="slidenum">
              <a:rPr lang="el-GR" smtClean="0"/>
              <a:t>‹#›</a:t>
            </a:fld>
            <a:endParaRPr lang="el-GR"/>
          </a:p>
        </p:txBody>
      </p:sp>
    </p:spTree>
    <p:extLst>
      <p:ext uri="{BB962C8B-B14F-4D97-AF65-F5344CB8AC3E}">
        <p14:creationId xmlns:p14="http://schemas.microsoft.com/office/powerpoint/2010/main" val="325017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97DEE31D-363E-41D0-8503-460696DB3478}" type="datetimeFigureOut">
              <a:rPr lang="el-GR" smtClean="0"/>
              <a:t>26/3/2024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25AEC86-050C-4C73-B75A-CE07DEE8418D}" type="slidenum">
              <a:rPr lang="el-GR" smtClean="0"/>
              <a:t>‹#›</a:t>
            </a:fld>
            <a:endParaRPr lang="el-GR"/>
          </a:p>
        </p:txBody>
      </p:sp>
    </p:spTree>
    <p:extLst>
      <p:ext uri="{BB962C8B-B14F-4D97-AF65-F5344CB8AC3E}">
        <p14:creationId xmlns:p14="http://schemas.microsoft.com/office/powerpoint/2010/main" val="22575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97DEE31D-363E-41D0-8503-460696DB3478}" type="datetimeFigureOut">
              <a:rPr lang="el-GR" smtClean="0"/>
              <a:t>26/3/2024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25AEC86-050C-4C73-B75A-CE07DEE8418D}" type="slidenum">
              <a:rPr lang="el-GR" smtClean="0"/>
              <a:t>‹#›</a:t>
            </a:fld>
            <a:endParaRPr lang="el-GR"/>
          </a:p>
        </p:txBody>
      </p:sp>
    </p:spTree>
    <p:extLst>
      <p:ext uri="{BB962C8B-B14F-4D97-AF65-F5344CB8AC3E}">
        <p14:creationId xmlns:p14="http://schemas.microsoft.com/office/powerpoint/2010/main" val="3754479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DEE31D-363E-41D0-8503-460696DB3478}" type="datetimeFigureOut">
              <a:rPr lang="el-GR" smtClean="0"/>
              <a:t>26/3/2024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25AEC86-050C-4C73-B75A-CE07DEE8418D}" type="slidenum">
              <a:rPr lang="el-GR" smtClean="0"/>
              <a:t>‹#›</a:t>
            </a:fld>
            <a:endParaRPr lang="el-GR"/>
          </a:p>
        </p:txBody>
      </p:sp>
    </p:spTree>
    <p:extLst>
      <p:ext uri="{BB962C8B-B14F-4D97-AF65-F5344CB8AC3E}">
        <p14:creationId xmlns:p14="http://schemas.microsoft.com/office/powerpoint/2010/main" val="3992495675"/>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DEE31D-363E-41D0-8503-460696DB3478}" type="datetimeFigureOut">
              <a:rPr lang="el-GR" smtClean="0"/>
              <a:t>26/3/2024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25AEC86-050C-4C73-B75A-CE07DEE8418D}" type="slidenum">
              <a:rPr lang="el-GR" smtClean="0"/>
              <a:t>‹#›</a:t>
            </a:fld>
            <a:endParaRPr lang="el-GR"/>
          </a:p>
        </p:txBody>
      </p:sp>
    </p:spTree>
    <p:extLst>
      <p:ext uri="{BB962C8B-B14F-4D97-AF65-F5344CB8AC3E}">
        <p14:creationId xmlns:p14="http://schemas.microsoft.com/office/powerpoint/2010/main" val="181295868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DEE31D-363E-41D0-8503-460696DB3478}" type="datetimeFigureOut">
              <a:rPr lang="el-GR" smtClean="0"/>
              <a:t>26/3/2024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25AEC86-050C-4C73-B75A-CE07DEE8418D}" type="slidenum">
              <a:rPr lang="el-GR" smtClean="0"/>
              <a:t>‹#›</a:t>
            </a:fld>
            <a:endParaRPr lang="el-GR"/>
          </a:p>
        </p:txBody>
      </p:sp>
    </p:spTree>
    <p:extLst>
      <p:ext uri="{BB962C8B-B14F-4D97-AF65-F5344CB8AC3E}">
        <p14:creationId xmlns:p14="http://schemas.microsoft.com/office/powerpoint/2010/main" val="2862804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DEE31D-363E-41D0-8503-460696DB3478}" type="datetimeFigureOut">
              <a:rPr lang="el-GR" smtClean="0"/>
              <a:t>26/3/2024</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5AEC86-050C-4C73-B75A-CE07DEE8418D}" type="slidenum">
              <a:rPr lang="el-GR" smtClean="0"/>
              <a:t>‹#›</a:t>
            </a:fld>
            <a:endParaRPr lang="el-GR"/>
          </a:p>
        </p:txBody>
      </p:sp>
    </p:spTree>
    <p:extLst>
      <p:ext uri="{BB962C8B-B14F-4D97-AF65-F5344CB8AC3E}">
        <p14:creationId xmlns:p14="http://schemas.microsoft.com/office/powerpoint/2010/main" val="265882416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49858"/>
            <a:ext cx="9144000" cy="1779373"/>
          </a:xfrm>
        </p:spPr>
        <p:txBody>
          <a:bodyPr>
            <a:normAutofit fontScale="90000"/>
          </a:bodyPr>
          <a:lstStyle/>
          <a:p>
            <a:br>
              <a:rPr lang="en-US" sz="3100" dirty="0"/>
            </a:br>
            <a:br>
              <a:rPr lang="en-US" sz="3100" dirty="0"/>
            </a:br>
            <a:br>
              <a:rPr lang="el-GR" sz="3100" dirty="0"/>
            </a:br>
            <a:br>
              <a:rPr lang="en-US" sz="3100" dirty="0"/>
            </a:br>
            <a:br>
              <a:rPr lang="en-US" sz="3100" dirty="0"/>
            </a:br>
            <a:br>
              <a:rPr lang="en-US" sz="3100" dirty="0"/>
            </a:br>
            <a:r>
              <a:rPr lang="el-GR" sz="3100" dirty="0"/>
              <a:t>«Επιμόρφωση σε πρακτικές υποστήριξης των μαθητών και των μαθητριών στο πλαίσιο της Διαφοροποιημένης Διδασκαλίας (ΔΔ)»</a:t>
            </a:r>
            <a:endParaRPr lang="el-GR" dirty="0"/>
          </a:p>
        </p:txBody>
      </p:sp>
      <p:sp>
        <p:nvSpPr>
          <p:cNvPr id="3" name="Subtitle 2"/>
          <p:cNvSpPr>
            <a:spLocks noGrp="1"/>
          </p:cNvSpPr>
          <p:nvPr>
            <p:ph type="subTitle" idx="1"/>
          </p:nvPr>
        </p:nvSpPr>
        <p:spPr>
          <a:xfrm>
            <a:off x="1524000" y="3602037"/>
            <a:ext cx="9144000" cy="2255065"/>
          </a:xfrm>
        </p:spPr>
        <p:txBody>
          <a:bodyPr>
            <a:normAutofit/>
          </a:bodyPr>
          <a:lstStyle/>
          <a:p>
            <a:r>
              <a:rPr lang="el-GR" dirty="0"/>
              <a:t>Στο πλαίσιο του ΕΠ «Ανάπτυξη Ανθρώπινου Δυναμικού, </a:t>
            </a:r>
            <a:br>
              <a:rPr lang="el-GR" dirty="0"/>
            </a:br>
            <a:r>
              <a:rPr lang="el-GR" dirty="0"/>
              <a:t>Εκπαίδευση και Διά Βίου Μάθηση» 2014-2020</a:t>
            </a:r>
            <a:br>
              <a:rPr lang="el-GR" dirty="0"/>
            </a:br>
            <a:endParaRPr lang="el-GR" dirty="0"/>
          </a:p>
          <a:p>
            <a:endParaRPr lang="el-GR" sz="1200" dirty="0"/>
          </a:p>
          <a:p>
            <a:r>
              <a:rPr lang="el-GR" sz="1200" dirty="0"/>
              <a:t>Αναστασία Βυθούλκα, αποσπασμένη εκπαιδευτικός ΠΕ70, μέλος Μονάδας Ειδικής και Συμπεριληπτικής Εκπαίδευσης, ΙΕΠ</a:t>
            </a:r>
          </a:p>
          <a:p>
            <a:r>
              <a:rPr lang="el-GR" sz="1200" dirty="0"/>
              <a:t>Αξιοποίηση του επιμορφωτικού υλικού για την Διαφοροποίηση σε μαθητές πρόσφυγες της κ. Δέσποινας Παπαδοπούλου, καθηγήτρια Γλωσσολογίας, ΑΠΘ, ειδική εμπειρογνώμονας του ΙΕΠ</a:t>
            </a:r>
          </a:p>
        </p:txBody>
      </p:sp>
      <p:pic>
        <p:nvPicPr>
          <p:cNvPr id="5" name="Εικόνα 4" descr="IEP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5281" y="468800"/>
            <a:ext cx="4116705" cy="608252"/>
          </a:xfrm>
          <a:prstGeom prst="rect">
            <a:avLst/>
          </a:prstGeom>
          <a:noFill/>
          <a:ln>
            <a:noFill/>
          </a:ln>
        </p:spPr>
      </p:pic>
    </p:spTree>
    <p:extLst>
      <p:ext uri="{BB962C8B-B14F-4D97-AF65-F5344CB8AC3E}">
        <p14:creationId xmlns:p14="http://schemas.microsoft.com/office/powerpoint/2010/main" val="3512887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8268" y="626533"/>
            <a:ext cx="10756004" cy="1058334"/>
          </a:xfrm>
        </p:spPr>
        <p:txBody>
          <a:bodyPr>
            <a:normAutofit fontScale="90000"/>
          </a:bodyPr>
          <a:lstStyle/>
          <a:p>
            <a:br>
              <a:rPr lang="el-GR" sz="3200" b="1" dirty="0"/>
            </a:br>
            <a:r>
              <a:rPr lang="el-GR" sz="3600" b="1" dirty="0"/>
              <a:t>1η ενότητα: Η διγλωσσία/πολυγλωσσία και η δίγλωσση/ πολύγλωσση ανάπτυξη </a:t>
            </a:r>
            <a:br>
              <a:rPr lang="el-GR" sz="3200" dirty="0"/>
            </a:br>
            <a:endParaRPr lang="el-GR" sz="3200" dirty="0"/>
          </a:p>
        </p:txBody>
      </p:sp>
      <p:sp>
        <p:nvSpPr>
          <p:cNvPr id="3" name="Content Placeholder 2"/>
          <p:cNvSpPr>
            <a:spLocks noGrp="1"/>
          </p:cNvSpPr>
          <p:nvPr>
            <p:ph idx="1"/>
          </p:nvPr>
        </p:nvSpPr>
        <p:spPr/>
        <p:txBody>
          <a:bodyPr>
            <a:normAutofit fontScale="92500" lnSpcReduction="20000"/>
          </a:bodyPr>
          <a:lstStyle/>
          <a:p>
            <a:pPr marL="0" indent="0">
              <a:lnSpc>
                <a:spcPct val="120000"/>
              </a:lnSpc>
              <a:buNone/>
            </a:pPr>
            <a:r>
              <a:rPr lang="el-GR" dirty="0">
                <a:latin typeface="Calibri Light" panose="020F0302020204030204" pitchFamily="34" charset="0"/>
                <a:cs typeface="Calibri Light" panose="020F0302020204030204" pitchFamily="34" charset="0"/>
              </a:rPr>
              <a:t>Η </a:t>
            </a:r>
            <a:r>
              <a:rPr lang="el-GR" b="1" dirty="0">
                <a:latin typeface="Calibri Light" panose="020F0302020204030204" pitchFamily="34" charset="0"/>
                <a:cs typeface="Calibri Light" panose="020F0302020204030204" pitchFamily="34" charset="0"/>
              </a:rPr>
              <a:t>διγλωσσία/πολυγλωσσία</a:t>
            </a:r>
            <a:r>
              <a:rPr lang="el-GR" dirty="0">
                <a:latin typeface="Calibri Light" panose="020F0302020204030204" pitchFamily="34" charset="0"/>
                <a:cs typeface="Calibri Light" panose="020F0302020204030204" pitchFamily="34" charset="0"/>
              </a:rPr>
              <a:t> είναι ένα σύνθετο φαινόμενο που διαμορφώνεται από μια σειρά παραμέτρων. Το δίγλωσσο/πολύγλωσσο άτομο έχει αναπτύξει ικανοποιητικά την επικοινωνιακή του ικανότητα σε δύο ή περισσότερες γλώσσες ώστε να μπορεί να  ανταπεξέλθει στην καθημερινή του ζωή και είναι ένας ικανός και ιδιαίτερος ομιλητής-ακροατής. </a:t>
            </a:r>
          </a:p>
          <a:p>
            <a:pPr marL="0" indent="0">
              <a:lnSpc>
                <a:spcPct val="120000"/>
              </a:lnSpc>
              <a:buNone/>
            </a:pPr>
            <a:r>
              <a:rPr lang="el-GR" dirty="0">
                <a:latin typeface="Calibri Light" panose="020F0302020204030204" pitchFamily="34" charset="0"/>
                <a:cs typeface="Calibri Light" panose="020F0302020204030204" pitchFamily="34" charset="0"/>
              </a:rPr>
              <a:t>Η διγλωσσία/πολυγλωσσία του δεν θεωρείται ως άθροισμα δύο διακριτών ικανοτήτων ούτε το άτομο ως ένας μη ολοκληρωμένος μονόγλωσσος. </a:t>
            </a:r>
          </a:p>
          <a:p>
            <a:pPr marL="0" indent="0">
              <a:lnSpc>
                <a:spcPct val="120000"/>
              </a:lnSpc>
              <a:buNone/>
            </a:pPr>
            <a:r>
              <a:rPr lang="el-GR" dirty="0">
                <a:latin typeface="Calibri Light" panose="020F0302020204030204" pitchFamily="34" charset="0"/>
                <a:cs typeface="Calibri Light" panose="020F0302020204030204" pitchFamily="34" charset="0"/>
              </a:rPr>
              <a:t>Οι δίγλωσσοι/ πολύγλωσσοι ομιλητές μπορούν να διαφοροποιηθούν ανάλογα με το αν κάνουν ή όχι καθημερινή χρήση και των δύο γλωσσών. Οι δεύτεροι συνήθως χαρακτηρίζονται ως </a:t>
            </a:r>
            <a:r>
              <a:rPr lang="el-GR" i="1" dirty="0">
                <a:latin typeface="Calibri Light" panose="020F0302020204030204" pitchFamily="34" charset="0"/>
                <a:cs typeface="Calibri Light" panose="020F0302020204030204" pitchFamily="34" charset="0"/>
              </a:rPr>
              <a:t>αδρανείς δίγλωσσοι (</a:t>
            </a:r>
            <a:r>
              <a:rPr lang="el-GR" i="1" dirty="0" err="1">
                <a:latin typeface="Calibri Light" panose="020F0302020204030204" pitchFamily="34" charset="0"/>
                <a:cs typeface="Calibri Light" panose="020F0302020204030204" pitchFamily="34" charset="0"/>
              </a:rPr>
              <a:t>dormant</a:t>
            </a:r>
            <a:r>
              <a:rPr lang="el-GR" dirty="0">
                <a:latin typeface="Calibri Light" panose="020F0302020204030204" pitchFamily="34" charset="0"/>
                <a:cs typeface="Calibri Light" panose="020F0302020204030204" pitchFamily="34" charset="0"/>
              </a:rPr>
              <a:t>)</a:t>
            </a:r>
          </a:p>
        </p:txBody>
      </p:sp>
    </p:spTree>
    <p:extLst>
      <p:ext uri="{BB962C8B-B14F-4D97-AF65-F5344CB8AC3E}">
        <p14:creationId xmlns:p14="http://schemas.microsoft.com/office/powerpoint/2010/main" val="2578352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57275"/>
          </a:xfrm>
        </p:spPr>
        <p:txBody>
          <a:bodyPr/>
          <a:lstStyle/>
          <a:p>
            <a:r>
              <a:rPr lang="el-GR" dirty="0"/>
              <a:t>Κύριοι τύποι διγλωσσίας</a:t>
            </a:r>
          </a:p>
        </p:txBody>
      </p:sp>
      <p:sp>
        <p:nvSpPr>
          <p:cNvPr id="3" name="Content Placeholder 2"/>
          <p:cNvSpPr>
            <a:spLocks noGrp="1"/>
          </p:cNvSpPr>
          <p:nvPr>
            <p:ph idx="1"/>
          </p:nvPr>
        </p:nvSpPr>
        <p:spPr>
          <a:xfrm>
            <a:off x="838200" y="1422400"/>
            <a:ext cx="10515600" cy="4754563"/>
          </a:xfrm>
        </p:spPr>
        <p:txBody>
          <a:bodyPr>
            <a:normAutofit fontScale="85000" lnSpcReduction="20000"/>
          </a:bodyPr>
          <a:lstStyle/>
          <a:p>
            <a:pPr marL="0" indent="0">
              <a:lnSpc>
                <a:spcPct val="110000"/>
              </a:lnSpc>
              <a:buNone/>
            </a:pPr>
            <a:r>
              <a:rPr lang="el-GR" dirty="0">
                <a:latin typeface="Calibri Light" panose="020F0302020204030204" pitchFamily="34" charset="0"/>
                <a:cs typeface="Calibri Light" panose="020F0302020204030204" pitchFamily="34" charset="0"/>
              </a:rPr>
              <a:t>Βάσει της ηλικίας πρώτης έκθεσης στη διγλωσσία μπορούμε να διακρίνουμε τέσσερις (4) τύπους διγλωσσίας: </a:t>
            </a:r>
          </a:p>
          <a:p>
            <a:pPr>
              <a:lnSpc>
                <a:spcPct val="110000"/>
              </a:lnSpc>
            </a:pPr>
            <a:r>
              <a:rPr lang="el-GR" b="1" i="1" dirty="0">
                <a:latin typeface="Calibri Light" panose="020F0302020204030204" pitchFamily="34" charset="0"/>
                <a:cs typeface="Calibri Light" panose="020F0302020204030204" pitchFamily="34" charset="0"/>
              </a:rPr>
              <a:t>την ταυτόχρονη διγλωσσία </a:t>
            </a:r>
            <a:r>
              <a:rPr lang="el-GR" dirty="0">
                <a:latin typeface="Calibri Light" panose="020F0302020204030204" pitchFamily="34" charset="0"/>
                <a:cs typeface="Calibri Light" panose="020F0302020204030204" pitchFamily="34" charset="0"/>
              </a:rPr>
              <a:t>(2Γ1) όπου το παιδί εκτίθεται σε δύο γλώσσες από τη γέννησή του και μαθαίνει να τις μιλά και τις δύο </a:t>
            </a:r>
          </a:p>
          <a:p>
            <a:pPr>
              <a:lnSpc>
                <a:spcPct val="110000"/>
              </a:lnSpc>
            </a:pPr>
            <a:r>
              <a:rPr lang="el-GR" b="1" i="1" dirty="0">
                <a:latin typeface="Calibri Light" panose="020F0302020204030204" pitchFamily="34" charset="0"/>
                <a:cs typeface="Calibri Light" panose="020F0302020204030204" pitchFamily="34" charset="0"/>
              </a:rPr>
              <a:t>την διαδοχική διγλωσσία</a:t>
            </a:r>
            <a:r>
              <a:rPr lang="el-GR" dirty="0">
                <a:latin typeface="Calibri Light" panose="020F0302020204030204" pitchFamily="34" charset="0"/>
                <a:cs typeface="Calibri Light" panose="020F0302020204030204" pitchFamily="34" charset="0"/>
              </a:rPr>
              <a:t> όπου ο ομιλητής έχει πρώτα σταθεροποιήσει τη μητρική του γλώσσα και στη συνέχεια μαθαίνει μια δεύτερη γλώσσα </a:t>
            </a:r>
          </a:p>
          <a:p>
            <a:pPr>
              <a:lnSpc>
                <a:spcPct val="110000"/>
              </a:lnSpc>
            </a:pPr>
            <a:r>
              <a:rPr lang="el-GR" b="1" i="1" dirty="0">
                <a:latin typeface="Calibri Light" panose="020F0302020204030204" pitchFamily="34" charset="0"/>
                <a:cs typeface="Calibri Light" panose="020F0302020204030204" pitchFamily="34" charset="0"/>
              </a:rPr>
              <a:t>την πρώιμη διαδοχική</a:t>
            </a:r>
            <a:r>
              <a:rPr lang="el-GR" dirty="0">
                <a:latin typeface="Calibri Light" panose="020F0302020204030204" pitchFamily="34" charset="0"/>
                <a:cs typeface="Calibri Light" panose="020F0302020204030204" pitchFamily="34" charset="0"/>
              </a:rPr>
              <a:t> όπου η επαφή με τη δεύτερη γλώσσα ξεκινά από την ηλικία του ενός έως τα τρία έτη (</a:t>
            </a:r>
            <a:r>
              <a:rPr lang="el-GR" dirty="0" err="1">
                <a:latin typeface="Calibri Light" panose="020F0302020204030204" pitchFamily="34" charset="0"/>
                <a:cs typeface="Calibri Light" panose="020F0302020204030204" pitchFamily="34" charset="0"/>
              </a:rPr>
              <a:t>Unsworth</a:t>
            </a:r>
            <a:r>
              <a:rPr lang="el-GR" dirty="0">
                <a:latin typeface="Calibri Light" panose="020F0302020204030204" pitchFamily="34" charset="0"/>
                <a:cs typeface="Calibri Light" panose="020F0302020204030204" pitchFamily="34" charset="0"/>
              </a:rPr>
              <a:t> &amp; </a:t>
            </a:r>
            <a:r>
              <a:rPr lang="el-GR" dirty="0" err="1">
                <a:latin typeface="Calibri Light" panose="020F0302020204030204" pitchFamily="34" charset="0"/>
                <a:cs typeface="Calibri Light" panose="020F0302020204030204" pitchFamily="34" charset="0"/>
              </a:rPr>
              <a:t>Hulk</a:t>
            </a:r>
            <a:r>
              <a:rPr lang="el-GR" dirty="0">
                <a:latin typeface="Calibri Light" panose="020F0302020204030204" pitchFamily="34" charset="0"/>
                <a:cs typeface="Calibri Light" panose="020F0302020204030204" pitchFamily="34" charset="0"/>
              </a:rPr>
              <a:t>, 2009) και</a:t>
            </a:r>
          </a:p>
          <a:p>
            <a:pPr>
              <a:lnSpc>
                <a:spcPct val="110000"/>
              </a:lnSpc>
            </a:pPr>
            <a:r>
              <a:rPr lang="el-GR" b="1" i="1" dirty="0">
                <a:latin typeface="Calibri Light" panose="020F0302020204030204" pitchFamily="34" charset="0"/>
                <a:cs typeface="Calibri Light" panose="020F0302020204030204" pitchFamily="34" charset="0"/>
              </a:rPr>
              <a:t>την ύστερη διαδοχική</a:t>
            </a:r>
            <a:r>
              <a:rPr lang="el-GR" dirty="0">
                <a:latin typeface="Calibri Light" panose="020F0302020204030204" pitchFamily="34" charset="0"/>
                <a:cs typeface="Calibri Light" panose="020F0302020204030204" pitchFamily="34" charset="0"/>
              </a:rPr>
              <a:t> όπου η επαφή με τη δεύτερη γλώσσα ξεκινά από την ηλικία των τεσσάρων έως τα επτά έτη (</a:t>
            </a:r>
            <a:r>
              <a:rPr lang="el-GR" dirty="0" err="1">
                <a:latin typeface="Calibri Light" panose="020F0302020204030204" pitchFamily="34" charset="0"/>
                <a:cs typeface="Calibri Light" panose="020F0302020204030204" pitchFamily="34" charset="0"/>
              </a:rPr>
              <a:t>Unsworth</a:t>
            </a:r>
            <a:r>
              <a:rPr lang="el-GR" dirty="0">
                <a:latin typeface="Calibri Light" panose="020F0302020204030204" pitchFamily="34" charset="0"/>
                <a:cs typeface="Calibri Light" panose="020F0302020204030204" pitchFamily="34" charset="0"/>
              </a:rPr>
              <a:t> &amp; </a:t>
            </a:r>
            <a:r>
              <a:rPr lang="el-GR" dirty="0" err="1">
                <a:latin typeface="Calibri Light" panose="020F0302020204030204" pitchFamily="34" charset="0"/>
                <a:cs typeface="Calibri Light" panose="020F0302020204030204" pitchFamily="34" charset="0"/>
              </a:rPr>
              <a:t>Hulk</a:t>
            </a:r>
            <a:r>
              <a:rPr lang="el-GR" dirty="0">
                <a:latin typeface="Calibri Light" panose="020F0302020204030204" pitchFamily="34" charset="0"/>
                <a:cs typeface="Calibri Light" panose="020F0302020204030204" pitchFamily="34" charset="0"/>
              </a:rPr>
              <a:t>, 2009)</a:t>
            </a:r>
          </a:p>
          <a:p>
            <a:pPr marL="0" indent="0">
              <a:lnSpc>
                <a:spcPct val="110000"/>
              </a:lnSpc>
              <a:buNone/>
            </a:pPr>
            <a:r>
              <a:rPr lang="el-GR" dirty="0">
                <a:latin typeface="Calibri Light" panose="020F0302020204030204" pitchFamily="34" charset="0"/>
                <a:cs typeface="Calibri Light" panose="020F0302020204030204" pitchFamily="34" charset="0"/>
              </a:rPr>
              <a:t> </a:t>
            </a:r>
            <a:r>
              <a:rPr lang="el-GR" b="1" dirty="0">
                <a:latin typeface="Calibri Light" panose="020F0302020204030204" pitchFamily="34" charset="0"/>
                <a:cs typeface="Calibri Light" panose="020F0302020204030204" pitchFamily="34" charset="0"/>
              </a:rPr>
              <a:t>Αξίζει να σημειωθεί ότι τα ηλικιακά όρια διαφοροποιούνται ελαφρώς ανάλογα με  τους ερευνητές. </a:t>
            </a:r>
          </a:p>
          <a:p>
            <a:endParaRPr lang="el-GR" dirty="0"/>
          </a:p>
        </p:txBody>
      </p:sp>
    </p:spTree>
    <p:extLst>
      <p:ext uri="{BB962C8B-B14F-4D97-AF65-F5344CB8AC3E}">
        <p14:creationId xmlns:p14="http://schemas.microsoft.com/office/powerpoint/2010/main" val="1017590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9868" y="499534"/>
            <a:ext cx="10654404" cy="677334"/>
          </a:xfrm>
        </p:spPr>
        <p:txBody>
          <a:bodyPr>
            <a:normAutofit fontScale="90000"/>
          </a:bodyPr>
          <a:lstStyle/>
          <a:p>
            <a:br>
              <a:rPr lang="el-GR" sz="3600" b="1" dirty="0"/>
            </a:br>
            <a:r>
              <a:rPr lang="el-GR" sz="3600" b="1" dirty="0"/>
              <a:t>Είδη διγλωσσίας</a:t>
            </a:r>
            <a:br>
              <a:rPr lang="el-GR" dirty="0"/>
            </a:br>
            <a:endParaRPr lang="el-GR" dirty="0"/>
          </a:p>
        </p:txBody>
      </p:sp>
      <p:sp>
        <p:nvSpPr>
          <p:cNvPr id="3" name="Content Placeholder 2"/>
          <p:cNvSpPr>
            <a:spLocks noGrp="1"/>
          </p:cNvSpPr>
          <p:nvPr>
            <p:ph idx="1"/>
          </p:nvPr>
        </p:nvSpPr>
        <p:spPr>
          <a:xfrm>
            <a:off x="838200" y="1176868"/>
            <a:ext cx="10515600" cy="5000095"/>
          </a:xfrm>
        </p:spPr>
        <p:txBody>
          <a:bodyPr>
            <a:normAutofit fontScale="92500" lnSpcReduction="10000"/>
          </a:bodyPr>
          <a:lstStyle/>
          <a:p>
            <a:pPr marL="0" indent="0">
              <a:lnSpc>
                <a:spcPct val="110000"/>
              </a:lnSpc>
              <a:buNone/>
            </a:pPr>
            <a:r>
              <a:rPr lang="el-GR" b="1" dirty="0">
                <a:latin typeface="Calibri Light" panose="020F0302020204030204" pitchFamily="34" charset="0"/>
                <a:cs typeface="Calibri Light" panose="020F0302020204030204" pitchFamily="34" charset="0"/>
              </a:rPr>
              <a:t>Βάσει της κυριαρχίας των γλωσσών ενός δίγλωσσου ομιλητή διακρίνουμε σε</a:t>
            </a:r>
          </a:p>
          <a:p>
            <a:pPr>
              <a:lnSpc>
                <a:spcPct val="110000"/>
              </a:lnSpc>
              <a:buFont typeface="Courier New" panose="02070309020205020404" pitchFamily="49" charset="0"/>
              <a:buChar char="o"/>
            </a:pPr>
            <a:r>
              <a:rPr lang="el-GR" b="1" i="1" dirty="0">
                <a:latin typeface="Calibri Light" panose="020F0302020204030204" pitchFamily="34" charset="0"/>
                <a:cs typeface="Calibri Light" panose="020F0302020204030204" pitchFamily="34" charset="0"/>
              </a:rPr>
              <a:t>Κυρίαρχη διγλωσσία</a:t>
            </a:r>
            <a:r>
              <a:rPr lang="el-GR" dirty="0">
                <a:latin typeface="Calibri Light" panose="020F0302020204030204" pitchFamily="34" charset="0"/>
                <a:cs typeface="Calibri Light" panose="020F0302020204030204" pitchFamily="34" charset="0"/>
              </a:rPr>
              <a:t>: διαφορετικές γλωσσικές ικανότητες στις δύο γλώσσες∙ η μία από τι δύο γλώσσες κυριαρχεί σε επίπεδο γλωσσικής ικανότητας ή γλωσσικών ικανοτήτων/δεξιοτήτων </a:t>
            </a:r>
          </a:p>
          <a:p>
            <a:pPr>
              <a:lnSpc>
                <a:spcPct val="110000"/>
              </a:lnSpc>
              <a:buFont typeface="Courier New" panose="02070309020205020404" pitchFamily="49" charset="0"/>
              <a:buChar char="o"/>
            </a:pPr>
            <a:r>
              <a:rPr lang="el-GR" b="1" i="1" dirty="0" err="1">
                <a:latin typeface="Calibri Light" panose="020F0302020204030204" pitchFamily="34" charset="0"/>
                <a:cs typeface="Calibri Light" panose="020F0302020204030204" pitchFamily="34" charset="0"/>
              </a:rPr>
              <a:t>Αμφιδύναμη</a:t>
            </a:r>
            <a:r>
              <a:rPr lang="el-GR" b="1" i="1" dirty="0">
                <a:latin typeface="Calibri Light" panose="020F0302020204030204" pitchFamily="34" charset="0"/>
                <a:cs typeface="Calibri Light" panose="020F0302020204030204" pitchFamily="34" charset="0"/>
              </a:rPr>
              <a:t> διγλωσσία</a:t>
            </a:r>
            <a:r>
              <a:rPr lang="el-GR" dirty="0">
                <a:latin typeface="Calibri Light" panose="020F0302020204030204" pitchFamily="34" charset="0"/>
                <a:cs typeface="Calibri Light" panose="020F0302020204030204" pitchFamily="34" charset="0"/>
              </a:rPr>
              <a:t>: παρόμοιες γλωσσικές ικανότητες και στις δύο γλώσσες </a:t>
            </a:r>
          </a:p>
          <a:p>
            <a:pPr marL="0" indent="0">
              <a:lnSpc>
                <a:spcPct val="110000"/>
              </a:lnSpc>
              <a:buNone/>
            </a:pPr>
            <a:r>
              <a:rPr lang="el-GR" dirty="0">
                <a:latin typeface="Calibri Light" panose="020F0302020204030204" pitchFamily="34" charset="0"/>
                <a:cs typeface="Calibri Light" panose="020F0302020204030204" pitchFamily="34" charset="0"/>
              </a:rPr>
              <a:t>Η </a:t>
            </a:r>
            <a:r>
              <a:rPr lang="el-GR" dirty="0" err="1">
                <a:latin typeface="Calibri Light" panose="020F0302020204030204" pitchFamily="34" charset="0"/>
                <a:cs typeface="Calibri Light" panose="020F0302020204030204" pitchFamily="34" charset="0"/>
              </a:rPr>
              <a:t>αμφιδύναμη</a:t>
            </a:r>
            <a:r>
              <a:rPr lang="el-GR" dirty="0">
                <a:latin typeface="Calibri Light" panose="020F0302020204030204" pitchFamily="34" charset="0"/>
                <a:cs typeface="Calibri Light" panose="020F0302020204030204" pitchFamily="34" charset="0"/>
              </a:rPr>
              <a:t> διγλωσσία είναι σπάνια, ενώ η σχέση των γλωσσών ενός δίγλωσσου/πολύγλωσσου ατόμου είναι δυναμική∙ δηλαδή, διαφορετικές γλώσσες μπορεί να γίνονται κυρίαρχες σε ένα ομιλητή ανάλογα με μια ποικιλία παραγόντων, όπως είναι η ποσότητα και η ποιότητα των γλωσσικών εισερχομένων κ.ά. </a:t>
            </a:r>
          </a:p>
        </p:txBody>
      </p:sp>
    </p:spTree>
    <p:extLst>
      <p:ext uri="{BB962C8B-B14F-4D97-AF65-F5344CB8AC3E}">
        <p14:creationId xmlns:p14="http://schemas.microsoft.com/office/powerpoint/2010/main" val="1747070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2868" y="304801"/>
            <a:ext cx="10781404" cy="863600"/>
          </a:xfrm>
        </p:spPr>
        <p:txBody>
          <a:bodyPr>
            <a:normAutofit fontScale="90000"/>
          </a:bodyPr>
          <a:lstStyle/>
          <a:p>
            <a:br>
              <a:rPr lang="el-GR" sz="4000" b="1" dirty="0"/>
            </a:br>
            <a:br>
              <a:rPr lang="el-GR" sz="4000" b="1" dirty="0"/>
            </a:br>
            <a:r>
              <a:rPr lang="el-GR" sz="4000" dirty="0">
                <a:latin typeface="Calibri Light" panose="020F0302020204030204" pitchFamily="34" charset="0"/>
                <a:cs typeface="Calibri Light" panose="020F0302020204030204" pitchFamily="34" charset="0"/>
              </a:rPr>
              <a:t>Κοινωνικές παράμετροι της διγλωσσίας </a:t>
            </a:r>
            <a:br>
              <a:rPr lang="el-GR" sz="4000" b="1" dirty="0"/>
            </a:br>
            <a:br>
              <a:rPr lang="el-GR" b="1" dirty="0"/>
            </a:br>
            <a:endParaRPr lang="el-GR" b="1" dirty="0"/>
          </a:p>
        </p:txBody>
      </p:sp>
      <p:sp>
        <p:nvSpPr>
          <p:cNvPr id="3" name="Content Placeholder 2"/>
          <p:cNvSpPr>
            <a:spLocks noGrp="1"/>
          </p:cNvSpPr>
          <p:nvPr>
            <p:ph idx="1"/>
          </p:nvPr>
        </p:nvSpPr>
        <p:spPr>
          <a:xfrm>
            <a:off x="795868" y="1168401"/>
            <a:ext cx="10908404" cy="5283199"/>
          </a:xfrm>
        </p:spPr>
        <p:txBody>
          <a:bodyPr>
            <a:normAutofit fontScale="62500" lnSpcReduction="20000"/>
          </a:bodyPr>
          <a:lstStyle/>
          <a:p>
            <a:pPr marL="0" indent="0">
              <a:lnSpc>
                <a:spcPct val="120000"/>
              </a:lnSpc>
              <a:buNone/>
            </a:pPr>
            <a:r>
              <a:rPr lang="el-GR" sz="3800" b="1" dirty="0">
                <a:latin typeface="Calibri Light" panose="020F0302020204030204" pitchFamily="34" charset="0"/>
                <a:cs typeface="Calibri Light" panose="020F0302020204030204" pitchFamily="34" charset="0"/>
              </a:rPr>
              <a:t>Οι κοινωνικές παράμετροι </a:t>
            </a:r>
            <a:r>
              <a:rPr lang="el-GR" sz="3800" dirty="0">
                <a:latin typeface="Calibri Light" panose="020F0302020204030204" pitchFamily="34" charset="0"/>
                <a:cs typeface="Calibri Light" panose="020F0302020204030204" pitchFamily="34" charset="0"/>
              </a:rPr>
              <a:t>είναι, επίσης, σημαντικές στη διγλωσσία και τη δίγλωσση ανάπτυξη. Έτσι, σε ένα </a:t>
            </a:r>
            <a:r>
              <a:rPr lang="el-GR" sz="3800" b="1" i="1" dirty="0">
                <a:latin typeface="Calibri Light" panose="020F0302020204030204" pitchFamily="34" charset="0"/>
                <a:cs typeface="Calibri Light" panose="020F0302020204030204" pitchFamily="34" charset="0"/>
              </a:rPr>
              <a:t>προσθετικό δίγλωσσο περιβάλλον </a:t>
            </a:r>
            <a:r>
              <a:rPr lang="el-GR" sz="3800" dirty="0">
                <a:latin typeface="Calibri Light" panose="020F0302020204030204" pitchFamily="34" charset="0"/>
                <a:cs typeface="Calibri Light" panose="020F0302020204030204" pitchFamily="34" charset="0"/>
              </a:rPr>
              <a:t>η διγλωσσία εκτιμάται ως κάτι το θετικό και οι δύο γλώσσες έχουν αξία και ενθαρρύνονται, με αποτέλεσμα να γίνεται πιο εφικτή η ισοδύναμη ανάπτυξη και των δυο γλωσσών. </a:t>
            </a:r>
          </a:p>
          <a:p>
            <a:pPr marL="0" indent="0">
              <a:lnSpc>
                <a:spcPct val="120000"/>
              </a:lnSpc>
              <a:buNone/>
            </a:pPr>
            <a:r>
              <a:rPr lang="el-GR" sz="3800" dirty="0">
                <a:latin typeface="Calibri Light" panose="020F0302020204030204" pitchFamily="34" charset="0"/>
                <a:cs typeface="Calibri Light" panose="020F0302020204030204" pitchFamily="34" charset="0"/>
              </a:rPr>
              <a:t> Αντίθετα, σε ένα </a:t>
            </a:r>
            <a:r>
              <a:rPr lang="el-GR" sz="3800" b="1" i="1" dirty="0">
                <a:latin typeface="Calibri Light" panose="020F0302020204030204" pitchFamily="34" charset="0"/>
                <a:cs typeface="Calibri Light" panose="020F0302020204030204" pitchFamily="34" charset="0"/>
              </a:rPr>
              <a:t>αφαιρετικό δίγλωσσο περιβάλλον</a:t>
            </a:r>
            <a:r>
              <a:rPr lang="el-GR" sz="3800" dirty="0">
                <a:latin typeface="Calibri Light" panose="020F0302020204030204" pitchFamily="34" charset="0"/>
                <a:cs typeface="Calibri Light" panose="020F0302020204030204" pitchFamily="34" charset="0"/>
              </a:rPr>
              <a:t>, το κοινωνικό περιβάλλον θεωρεί μόνο μία από τις δύο γλώσσες σημαντική και συνεπώς μία από τις γλώσσες του ομιλητή έχει κύρος και ενδέχεται να αναπτύσσεται σε υψηλότερο βαθμό. </a:t>
            </a:r>
          </a:p>
          <a:p>
            <a:pPr marL="0" indent="0">
              <a:lnSpc>
                <a:spcPct val="120000"/>
              </a:lnSpc>
              <a:buNone/>
            </a:pPr>
            <a:r>
              <a:rPr lang="el-GR" sz="3800" dirty="0">
                <a:latin typeface="Calibri Light" panose="020F0302020204030204" pitchFamily="34" charset="0"/>
                <a:cs typeface="Calibri Light" panose="020F0302020204030204" pitchFamily="34" charset="0"/>
              </a:rPr>
              <a:t>Επίσης, στην </a:t>
            </a:r>
            <a:r>
              <a:rPr lang="el-GR" sz="3800" b="1" dirty="0">
                <a:latin typeface="Calibri Light" panose="020F0302020204030204" pitchFamily="34" charset="0"/>
                <a:cs typeface="Calibri Light" panose="020F0302020204030204" pitchFamily="34" charset="0"/>
              </a:rPr>
              <a:t>διγλωσσία υψηλού κύρους </a:t>
            </a:r>
            <a:r>
              <a:rPr lang="el-GR" sz="3800" dirty="0">
                <a:latin typeface="Calibri Light" panose="020F0302020204030204" pitchFamily="34" charset="0"/>
                <a:cs typeface="Calibri Light" panose="020F0302020204030204" pitchFamily="34" charset="0"/>
              </a:rPr>
              <a:t>δύναται παιδιά από οικογένειες με </a:t>
            </a:r>
            <a:r>
              <a:rPr lang="el-GR" sz="3800" b="1" i="1" dirty="0">
                <a:latin typeface="Calibri Light" panose="020F0302020204030204" pitchFamily="34" charset="0"/>
                <a:cs typeface="Calibri Light" panose="020F0302020204030204" pitchFamily="34" charset="0"/>
              </a:rPr>
              <a:t>υψηλό κοινωνικοοικονομικό επίπεδο να </a:t>
            </a:r>
            <a:r>
              <a:rPr lang="el-GR" sz="3800" dirty="0">
                <a:latin typeface="Calibri Light" panose="020F0302020204030204" pitchFamily="34" charset="0"/>
                <a:cs typeface="Calibri Light" panose="020F0302020204030204" pitchFamily="34" charset="0"/>
              </a:rPr>
              <a:t>αναπτύσσουν απρόσκοπτα δύο ή περισσότερες γλώσσες. </a:t>
            </a:r>
          </a:p>
          <a:p>
            <a:pPr marL="0" indent="0">
              <a:lnSpc>
                <a:spcPct val="120000"/>
              </a:lnSpc>
              <a:buNone/>
            </a:pPr>
            <a:r>
              <a:rPr lang="el-GR" sz="3800" dirty="0">
                <a:latin typeface="Calibri Light" panose="020F0302020204030204" pitchFamily="34" charset="0"/>
                <a:cs typeface="Calibri Light" panose="020F0302020204030204" pitchFamily="34" charset="0"/>
              </a:rPr>
              <a:t>Ενώ, </a:t>
            </a:r>
            <a:r>
              <a:rPr lang="el-GR" sz="3800" b="1" i="1" dirty="0">
                <a:latin typeface="Calibri Light" panose="020F0302020204030204" pitchFamily="34" charset="0"/>
                <a:cs typeface="Calibri Light" panose="020F0302020204030204" pitchFamily="34" charset="0"/>
              </a:rPr>
              <a:t>στη λαϊκή διγλωσσία</a:t>
            </a:r>
            <a:r>
              <a:rPr lang="el-GR" sz="3800" dirty="0">
                <a:latin typeface="Calibri Light" panose="020F0302020204030204" pitchFamily="34" charset="0"/>
                <a:cs typeface="Calibri Light" panose="020F0302020204030204" pitchFamily="34" charset="0"/>
              </a:rPr>
              <a:t>, τα παιδιά από οικογένειες χαμηλού κοινωνικοοικονομικού επιπέδου (</a:t>
            </a:r>
            <a:r>
              <a:rPr lang="el-GR" sz="3800" dirty="0" err="1">
                <a:latin typeface="Calibri Light" panose="020F0302020204030204" pitchFamily="34" charset="0"/>
                <a:cs typeface="Calibri Light" panose="020F0302020204030204" pitchFamily="34" charset="0"/>
              </a:rPr>
              <a:t>πρβλ</a:t>
            </a:r>
            <a:r>
              <a:rPr lang="el-GR" sz="3800" dirty="0">
                <a:latin typeface="Calibri Light" panose="020F0302020204030204" pitchFamily="34" charset="0"/>
                <a:cs typeface="Calibri Light" panose="020F0302020204030204" pitchFamily="34" charset="0"/>
              </a:rPr>
              <a:t>. μετανάστες, πρόσφυγες) δεν έχουν τις ίδιες ευκαιρίες να αναπτύξουν και να καλλιεργήσουν τις γλώσσες τους</a:t>
            </a:r>
            <a:endParaRPr lang="el-GR" sz="3800" dirty="0"/>
          </a:p>
          <a:p>
            <a:pPr>
              <a:lnSpc>
                <a:spcPct val="120000"/>
              </a:lnSpc>
              <a:buFont typeface="Wingdings" panose="05000000000000000000" pitchFamily="2" charset="2"/>
              <a:buChar char="q"/>
            </a:pPr>
            <a:endParaRPr lang="el-GR"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547554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527381A-2F9F-4507-8C3C-87EF2E867D39}"/>
              </a:ext>
            </a:extLst>
          </p:cNvPr>
          <p:cNvSpPr>
            <a:spLocks noGrp="1"/>
          </p:cNvSpPr>
          <p:nvPr>
            <p:ph idx="1"/>
          </p:nvPr>
        </p:nvSpPr>
        <p:spPr>
          <a:xfrm>
            <a:off x="838200" y="538619"/>
            <a:ext cx="10515600" cy="5638344"/>
          </a:xfrm>
        </p:spPr>
        <p:txBody>
          <a:bodyPr/>
          <a:lstStyle/>
          <a:p>
            <a:endParaRPr lang="el-GR" dirty="0"/>
          </a:p>
          <a:p>
            <a:pPr algn="just"/>
            <a:r>
              <a:rPr lang="el-GR" b="1" dirty="0"/>
              <a:t>Προσθετική διγλωσσία</a:t>
            </a:r>
            <a:r>
              <a:rPr lang="el-GR" dirty="0"/>
              <a:t>: τα παιδιά που μαθαίνουν μία δεύτερη γλώσσα φτάνουν σε σημείο να ενδιαφέρονται εξίσου ή και περισσότερο για αυτή και να είναι πιο επιδέξια στο χειρισμό αυτής της γλώσσας. Επίσης, έχει παρατηρηθεί πως παιδιά που έχουν κατακτήσει αυτό το είδος διγλωσσίας, έχουν αναπτύξει υψηλότερο νοητικό επίπεδο από μονόγλωσσα παιδιά αντίστοιχης ηλικίας.</a:t>
            </a:r>
          </a:p>
          <a:p>
            <a:pPr algn="just"/>
            <a:r>
              <a:rPr lang="el-GR" dirty="0"/>
              <a:t>Αφαιρετική διγλωσσία: η εκμάθηση και κατάκτηση της δεύτερης γλώσσας έχει αρνητική επίδραση στην ολική ανάπτυξη του παιδιού. Στην περίπτωση αυτή παρατηρείται περιορισμένη γλωσσική ανάπτυξη αλλά και συναισθηματικά προβλήματα.</a:t>
            </a:r>
          </a:p>
        </p:txBody>
      </p:sp>
    </p:spTree>
    <p:extLst>
      <p:ext uri="{BB962C8B-B14F-4D97-AF65-F5344CB8AC3E}">
        <p14:creationId xmlns:p14="http://schemas.microsoft.com/office/powerpoint/2010/main" val="2504106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Προκλήσεις και οφέλη από το διγλωσσία</a:t>
            </a:r>
          </a:p>
        </p:txBody>
      </p:sp>
      <p:sp>
        <p:nvSpPr>
          <p:cNvPr id="3" name="Content Placeholder 2"/>
          <p:cNvSpPr>
            <a:spLocks noGrp="1"/>
          </p:cNvSpPr>
          <p:nvPr>
            <p:ph idx="1"/>
          </p:nvPr>
        </p:nvSpPr>
        <p:spPr/>
        <p:txBody>
          <a:bodyPr>
            <a:normAutofit fontScale="77500" lnSpcReduction="20000"/>
          </a:bodyPr>
          <a:lstStyle/>
          <a:p>
            <a:pPr marL="0" indent="0">
              <a:lnSpc>
                <a:spcPct val="120000"/>
              </a:lnSpc>
              <a:buNone/>
            </a:pPr>
            <a:r>
              <a:rPr lang="el-GR" dirty="0">
                <a:latin typeface="+mj-lt"/>
              </a:rPr>
              <a:t>Οι περισσότερες έρευνες που συγκρίνουν τις γνωστικές ικανότητες και δεξιότητες  μονόγλωσσων και δίγλωσσων ατόμων είτε </a:t>
            </a:r>
            <a:r>
              <a:rPr lang="el-GR" b="1" dirty="0">
                <a:latin typeface="+mj-lt"/>
              </a:rPr>
              <a:t>δεν</a:t>
            </a:r>
            <a:r>
              <a:rPr lang="el-GR" dirty="0">
                <a:latin typeface="+mj-lt"/>
              </a:rPr>
              <a:t> βρίσκουν σημαντικές διαφορές ανάμεσα  στις δύο ομάδες είτε παρατηρούν </a:t>
            </a:r>
            <a:r>
              <a:rPr lang="el-GR" b="1" dirty="0">
                <a:latin typeface="+mj-lt"/>
              </a:rPr>
              <a:t>γνωστική υπεροχή </a:t>
            </a:r>
            <a:r>
              <a:rPr lang="el-GR" dirty="0">
                <a:latin typeface="+mj-lt"/>
              </a:rPr>
              <a:t>των δίγλωσσων ομιλητών. </a:t>
            </a:r>
          </a:p>
          <a:p>
            <a:pPr>
              <a:lnSpc>
                <a:spcPct val="120000"/>
              </a:lnSpc>
              <a:buFont typeface="Wingdings" panose="05000000000000000000" pitchFamily="2" charset="2"/>
              <a:buChar char="q"/>
            </a:pPr>
            <a:r>
              <a:rPr lang="el-GR" dirty="0">
                <a:latin typeface="+mj-lt"/>
              </a:rPr>
              <a:t>Ένα σημαντικό πλεονέκτημα των δίγλωσσων ατόμων σε σύγκριση με τα μονόγλωσσα είναι η  ικανότητά τους να </a:t>
            </a:r>
            <a:r>
              <a:rPr lang="el-GR" b="1" dirty="0">
                <a:latin typeface="+mj-lt"/>
              </a:rPr>
              <a:t>αποδέχονται</a:t>
            </a:r>
            <a:r>
              <a:rPr lang="el-GR" dirty="0">
                <a:latin typeface="+mj-lt"/>
              </a:rPr>
              <a:t> τον «Άλλο» και τη «διαφορετικότητα», </a:t>
            </a:r>
          </a:p>
          <a:p>
            <a:pPr>
              <a:lnSpc>
                <a:spcPct val="120000"/>
              </a:lnSpc>
              <a:buFont typeface="Wingdings" panose="05000000000000000000" pitchFamily="2" charset="2"/>
              <a:buChar char="q"/>
            </a:pPr>
            <a:r>
              <a:rPr lang="el-GR" dirty="0">
                <a:latin typeface="+mj-lt"/>
              </a:rPr>
              <a:t>το </a:t>
            </a:r>
            <a:r>
              <a:rPr lang="el-GR" b="1" dirty="0">
                <a:latin typeface="+mj-lt"/>
              </a:rPr>
              <a:t>ενδιαφέρον</a:t>
            </a:r>
            <a:r>
              <a:rPr lang="el-GR" dirty="0">
                <a:latin typeface="+mj-lt"/>
              </a:rPr>
              <a:t> τους για διαφορετικές κουλτούρες και πολιτισμούς, καθώς και η δυνατότητα θεώρησης  της </a:t>
            </a:r>
            <a:r>
              <a:rPr lang="el-GR" b="1" dirty="0">
                <a:latin typeface="+mj-lt"/>
              </a:rPr>
              <a:t>οπτικής</a:t>
            </a:r>
            <a:r>
              <a:rPr lang="el-GR" dirty="0">
                <a:latin typeface="+mj-lt"/>
              </a:rPr>
              <a:t> του άλλου (βλ. ενδεικτικά </a:t>
            </a:r>
            <a:r>
              <a:rPr lang="el-GR" dirty="0" err="1">
                <a:latin typeface="+mj-lt"/>
              </a:rPr>
              <a:t>Bialystok</a:t>
            </a:r>
            <a:r>
              <a:rPr lang="el-GR" dirty="0">
                <a:latin typeface="+mj-lt"/>
              </a:rPr>
              <a:t> &amp; </a:t>
            </a:r>
            <a:r>
              <a:rPr lang="el-GR" dirty="0" err="1">
                <a:latin typeface="+mj-lt"/>
              </a:rPr>
              <a:t>Senman</a:t>
            </a:r>
            <a:r>
              <a:rPr lang="el-GR" dirty="0">
                <a:latin typeface="+mj-lt"/>
              </a:rPr>
              <a:t>, 2004; </a:t>
            </a:r>
            <a:r>
              <a:rPr lang="el-GR" dirty="0" err="1">
                <a:latin typeface="+mj-lt"/>
              </a:rPr>
              <a:t>Farhadian</a:t>
            </a:r>
            <a:r>
              <a:rPr lang="el-GR" dirty="0">
                <a:latin typeface="+mj-lt"/>
              </a:rPr>
              <a:t> </a:t>
            </a:r>
            <a:r>
              <a:rPr lang="el-GR" dirty="0" err="1">
                <a:latin typeface="+mj-lt"/>
              </a:rPr>
              <a:t>et</a:t>
            </a:r>
            <a:r>
              <a:rPr lang="el-GR" dirty="0">
                <a:latin typeface="+mj-lt"/>
              </a:rPr>
              <a:t> </a:t>
            </a:r>
            <a:r>
              <a:rPr lang="el-GR" dirty="0" err="1">
                <a:latin typeface="+mj-lt"/>
              </a:rPr>
              <a:t>al</a:t>
            </a:r>
            <a:r>
              <a:rPr lang="el-GR" dirty="0">
                <a:latin typeface="+mj-lt"/>
              </a:rPr>
              <a:t>., 2010; </a:t>
            </a:r>
            <a:r>
              <a:rPr lang="el-GR" dirty="0" err="1">
                <a:latin typeface="+mj-lt"/>
              </a:rPr>
              <a:t>Goetz</a:t>
            </a:r>
            <a:r>
              <a:rPr lang="el-GR" dirty="0">
                <a:latin typeface="+mj-lt"/>
              </a:rPr>
              <a:t>, 2003 σε Παπαδοπούλου, 2017). </a:t>
            </a:r>
          </a:p>
          <a:p>
            <a:pPr marL="0" indent="0">
              <a:lnSpc>
                <a:spcPct val="120000"/>
              </a:lnSpc>
              <a:buNone/>
            </a:pPr>
            <a:r>
              <a:rPr lang="el-GR" dirty="0">
                <a:latin typeface="+mj-lt"/>
              </a:rPr>
              <a:t>Τέλος, επειδή οι δίγλωσσοι/πολύγλωσσοι ομιλητές χειρίζονται τουλάχιστον δύο διαφορετικά γλωσσικά συστήματα, συνήθως εμφανίζουν καλύτερες γνωστικές δεξιότητες σε μια σειρά πειραματικών έργων (</a:t>
            </a:r>
            <a:r>
              <a:rPr lang="el-GR" dirty="0" err="1">
                <a:latin typeface="+mj-lt"/>
              </a:rPr>
              <a:t>Bialystok</a:t>
            </a:r>
            <a:r>
              <a:rPr lang="el-GR" dirty="0">
                <a:latin typeface="+mj-lt"/>
              </a:rPr>
              <a:t>, 2011).</a:t>
            </a:r>
          </a:p>
        </p:txBody>
      </p:sp>
    </p:spTree>
    <p:extLst>
      <p:ext uri="{BB962C8B-B14F-4D97-AF65-F5344CB8AC3E}">
        <p14:creationId xmlns:p14="http://schemas.microsoft.com/office/powerpoint/2010/main" val="2105312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3208"/>
          </a:xfrm>
        </p:spPr>
        <p:txBody>
          <a:bodyPr>
            <a:normAutofit fontScale="90000"/>
          </a:bodyPr>
          <a:lstStyle/>
          <a:p>
            <a:r>
              <a:rPr lang="el-GR" dirty="0"/>
              <a:t>Ωστόσο</a:t>
            </a:r>
          </a:p>
        </p:txBody>
      </p:sp>
      <p:sp>
        <p:nvSpPr>
          <p:cNvPr id="3" name="Content Placeholder 2"/>
          <p:cNvSpPr>
            <a:spLocks noGrp="1"/>
          </p:cNvSpPr>
          <p:nvPr>
            <p:ph idx="1"/>
          </p:nvPr>
        </p:nvSpPr>
        <p:spPr>
          <a:xfrm>
            <a:off x="838200" y="1337733"/>
            <a:ext cx="10515600" cy="4839230"/>
          </a:xfrm>
        </p:spPr>
        <p:txBody>
          <a:bodyPr>
            <a:normAutofit/>
          </a:bodyPr>
          <a:lstStyle/>
          <a:p>
            <a:pPr marL="0" indent="0">
              <a:lnSpc>
                <a:spcPct val="100000"/>
              </a:lnSpc>
              <a:buNone/>
            </a:pPr>
            <a:r>
              <a:rPr lang="el-GR" b="1" dirty="0">
                <a:latin typeface="+mj-lt"/>
                <a:cs typeface="Calibri Light" panose="020F0302020204030204" pitchFamily="34" charset="0"/>
              </a:rPr>
              <a:t>η στέρηση </a:t>
            </a:r>
            <a:r>
              <a:rPr lang="el-GR" dirty="0">
                <a:latin typeface="+mj-lt"/>
              </a:rPr>
              <a:t>του ενός γλωσσικού συστήματος αλλά και ο </a:t>
            </a:r>
            <a:r>
              <a:rPr lang="el-GR" dirty="0" err="1">
                <a:latin typeface="+mj-lt"/>
              </a:rPr>
              <a:t>γραμματισμός</a:t>
            </a:r>
            <a:r>
              <a:rPr lang="el-GR" dirty="0">
                <a:latin typeface="+mj-lt"/>
              </a:rPr>
              <a:t> στη μία μόνο γλώσσα, μπορεί να στερήσει αυτά τα γνωστικά πλεονεκτήματα από τον δίγλωσσο/πολύγλωσσο ομιλητή και συχνά να έχει αρνητικές επιδράσεις στις σχολικές επιδόσεις των παιδιών.</a:t>
            </a:r>
          </a:p>
          <a:p>
            <a:pPr marL="0" indent="0">
              <a:lnSpc>
                <a:spcPct val="100000"/>
              </a:lnSpc>
              <a:buNone/>
            </a:pPr>
            <a:r>
              <a:rPr lang="el-GR" b="1" dirty="0">
                <a:latin typeface="+mj-lt"/>
              </a:rPr>
              <a:t>Όλα τα παραπάνω ερευνητικά ευρήματα υποδηλώνουν ότι ισχυρά δίγλωσσα εκπαιδευτικά προγράμματα, που ενστερνίζονται τον σεβασμό και την αποδοχή προς τις δύο γλώσσες και δύο κουλτούρες των παιδιών, μπορούν να είναι ιδιαίτερα ωφέλιμα για τη γνωστική και γλωσσική ανάπτυξη.</a:t>
            </a:r>
          </a:p>
        </p:txBody>
      </p:sp>
    </p:spTree>
    <p:extLst>
      <p:ext uri="{BB962C8B-B14F-4D97-AF65-F5344CB8AC3E}">
        <p14:creationId xmlns:p14="http://schemas.microsoft.com/office/powerpoint/2010/main" val="3315050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Διδασκαλία Γλώσσας μέσω Περιεχομένου (</a:t>
            </a:r>
            <a:r>
              <a:rPr lang="en-US" b="1" dirty="0"/>
              <a:t>CLIL)</a:t>
            </a:r>
            <a:endParaRPr lang="el-GR" dirty="0"/>
          </a:p>
        </p:txBody>
      </p:sp>
      <p:sp>
        <p:nvSpPr>
          <p:cNvPr id="3" name="Content Placeholder 2"/>
          <p:cNvSpPr>
            <a:spLocks noGrp="1"/>
          </p:cNvSpPr>
          <p:nvPr>
            <p:ph idx="1"/>
          </p:nvPr>
        </p:nvSpPr>
        <p:spPr/>
        <p:txBody>
          <a:bodyPr>
            <a:normAutofit fontScale="85000" lnSpcReduction="20000"/>
          </a:bodyPr>
          <a:lstStyle/>
          <a:p>
            <a:pPr marL="0" indent="0">
              <a:lnSpc>
                <a:spcPct val="110000"/>
              </a:lnSpc>
              <a:buNone/>
            </a:pPr>
            <a:r>
              <a:rPr lang="el-GR" dirty="0">
                <a:latin typeface="Calibri Light" panose="020F0302020204030204" pitchFamily="34" charset="0"/>
                <a:cs typeface="Calibri Light" panose="020F0302020204030204" pitchFamily="34" charset="0"/>
              </a:rPr>
              <a:t>Η </a:t>
            </a:r>
            <a:r>
              <a:rPr lang="el-GR" b="1" dirty="0">
                <a:latin typeface="Calibri Light" panose="020F0302020204030204" pitchFamily="34" charset="0"/>
                <a:cs typeface="Calibri Light" panose="020F0302020204030204" pitchFamily="34" charset="0"/>
              </a:rPr>
              <a:t>Διδασκαλία Γλώσσας μέσω Περιεχομένου </a:t>
            </a:r>
            <a:r>
              <a:rPr lang="el-GR" dirty="0">
                <a:latin typeface="Calibri Light" panose="020F0302020204030204" pitchFamily="34" charset="0"/>
                <a:cs typeface="Calibri Light" panose="020F0302020204030204" pitchFamily="34" charset="0"/>
              </a:rPr>
              <a:t>(ΔΓΠ, </a:t>
            </a:r>
            <a:r>
              <a:rPr lang="el-GR" dirty="0" err="1">
                <a:latin typeface="Calibri Light" panose="020F0302020204030204" pitchFamily="34" charset="0"/>
                <a:cs typeface="Calibri Light" panose="020F0302020204030204" pitchFamily="34" charset="0"/>
              </a:rPr>
              <a:t>Content</a:t>
            </a:r>
            <a:r>
              <a:rPr lang="el-GR" dirty="0">
                <a:latin typeface="Calibri Light" panose="020F0302020204030204" pitchFamily="34" charset="0"/>
                <a:cs typeface="Calibri Light" panose="020F0302020204030204" pitchFamily="34" charset="0"/>
              </a:rPr>
              <a:t> &amp; </a:t>
            </a:r>
            <a:r>
              <a:rPr lang="el-GR" dirty="0" err="1">
                <a:latin typeface="Calibri Light" panose="020F0302020204030204" pitchFamily="34" charset="0"/>
                <a:cs typeface="Calibri Light" panose="020F0302020204030204" pitchFamily="34" charset="0"/>
              </a:rPr>
              <a:t>Language</a:t>
            </a:r>
            <a:r>
              <a:rPr lang="el-GR" dirty="0">
                <a:latin typeface="Calibri Light" panose="020F0302020204030204" pitchFamily="34" charset="0"/>
                <a:cs typeface="Calibri Light" panose="020F0302020204030204" pitchFamily="34" charset="0"/>
              </a:rPr>
              <a:t> </a:t>
            </a:r>
            <a:r>
              <a:rPr lang="el-GR" dirty="0" err="1">
                <a:latin typeface="Calibri Light" panose="020F0302020204030204" pitchFamily="34" charset="0"/>
                <a:cs typeface="Calibri Light" panose="020F0302020204030204" pitchFamily="34" charset="0"/>
              </a:rPr>
              <a:t>Integrated</a:t>
            </a:r>
            <a:r>
              <a:rPr lang="el-GR" dirty="0">
                <a:latin typeface="Calibri Light" panose="020F0302020204030204" pitchFamily="34" charset="0"/>
                <a:cs typeface="Calibri Light" panose="020F0302020204030204" pitchFamily="34" charset="0"/>
              </a:rPr>
              <a:t> </a:t>
            </a:r>
            <a:r>
              <a:rPr lang="el-GR" dirty="0" err="1">
                <a:latin typeface="Calibri Light" panose="020F0302020204030204" pitchFamily="34" charset="0"/>
                <a:cs typeface="Calibri Light" panose="020F0302020204030204" pitchFamily="34" charset="0"/>
              </a:rPr>
              <a:t>Learning</a:t>
            </a:r>
            <a:r>
              <a:rPr lang="el-GR" dirty="0">
                <a:latin typeface="Calibri Light" panose="020F0302020204030204" pitchFamily="34" charset="0"/>
                <a:cs typeface="Calibri Light" panose="020F0302020204030204" pitchFamily="34" charset="0"/>
              </a:rPr>
              <a:t>, </a:t>
            </a:r>
            <a:r>
              <a:rPr lang="el-GR" b="1" dirty="0">
                <a:latin typeface="Calibri Light" panose="020F0302020204030204" pitchFamily="34" charset="0"/>
                <a:cs typeface="Calibri Light" panose="020F0302020204030204" pitchFamily="34" charset="0"/>
              </a:rPr>
              <a:t>CLIL</a:t>
            </a:r>
            <a:r>
              <a:rPr lang="el-GR" dirty="0">
                <a:latin typeface="Calibri Light" panose="020F0302020204030204" pitchFamily="34" charset="0"/>
                <a:cs typeface="Calibri Light" panose="020F0302020204030204" pitchFamily="34" charset="0"/>
              </a:rPr>
              <a:t>) είναι μια διδακτική προσέγγιση κατά την οποία η γλώσσα διδάσκεται παράλληλα με το περιεχόμενο, με στόχο την παράλληλη ανάπτυξη γλωσσικών &amp; γνωστικών δεξιοτήτων. </a:t>
            </a:r>
            <a:endParaRPr lang="en-US" dirty="0">
              <a:latin typeface="Calibri Light" panose="020F0302020204030204" pitchFamily="34" charset="0"/>
              <a:cs typeface="Calibri Light" panose="020F0302020204030204" pitchFamily="34" charset="0"/>
            </a:endParaRPr>
          </a:p>
          <a:p>
            <a:pPr marL="0" indent="0">
              <a:lnSpc>
                <a:spcPct val="110000"/>
              </a:lnSpc>
              <a:buNone/>
            </a:pPr>
            <a:r>
              <a:rPr lang="el-GR" dirty="0">
                <a:latin typeface="Calibri Light" panose="020F0302020204030204" pitchFamily="34" charset="0"/>
                <a:cs typeface="Calibri Light" panose="020F0302020204030204" pitchFamily="34" charset="0"/>
              </a:rPr>
              <a:t>Τα γνωστικά αντικείμενα αποτελούν αυθεντικά επικοινωνιακά</a:t>
            </a:r>
            <a:r>
              <a:rPr lang="en-US" dirty="0">
                <a:latin typeface="Calibri Light" panose="020F0302020204030204" pitchFamily="34" charset="0"/>
                <a:cs typeface="Calibri Light" panose="020F0302020204030204" pitchFamily="34" charset="0"/>
              </a:rPr>
              <a:t> </a:t>
            </a:r>
            <a:r>
              <a:rPr lang="el-GR" dirty="0">
                <a:latin typeface="Calibri Light" panose="020F0302020204030204" pitchFamily="34" charset="0"/>
                <a:cs typeface="Calibri Light" panose="020F0302020204030204" pitchFamily="34" charset="0"/>
              </a:rPr>
              <a:t>περιβάλλοντα και επομένως προσφέρονται και για τη γλωσσική διδασκαλία. </a:t>
            </a:r>
            <a:endParaRPr lang="en-US" dirty="0">
              <a:latin typeface="Calibri Light" panose="020F0302020204030204" pitchFamily="34" charset="0"/>
              <a:cs typeface="Calibri Light" panose="020F0302020204030204" pitchFamily="34" charset="0"/>
            </a:endParaRPr>
          </a:p>
          <a:p>
            <a:pPr marL="0" indent="0">
              <a:lnSpc>
                <a:spcPct val="110000"/>
              </a:lnSpc>
              <a:buNone/>
            </a:pPr>
            <a:r>
              <a:rPr lang="el-GR" dirty="0">
                <a:latin typeface="Calibri Light" panose="020F0302020204030204" pitchFamily="34" charset="0"/>
                <a:cs typeface="Calibri Light" panose="020F0302020204030204" pitchFamily="34" charset="0"/>
              </a:rPr>
              <a:t>Η ΔΓΠ είναι μια προσέγγιση η οποία χρησιμοποιεί τη δεύτερη γλώσσα των μαθητών για τη διδασκαλία των γνωστικών αντικειμένων. Έτσι, επιτυγχάνεται η ταυτόχρονη εστίαση στο γνωστικό αντικείμενο και στη δεύτερη γλώσσα, με αποτέλεσμα ο μαθητής να αναπτύσσει παράλληλα τις γλωσσικές και τις γνωστικές του δεξιότητες αλλά και να εξοικειώνεται με ποικίλα </a:t>
            </a:r>
            <a:r>
              <a:rPr lang="el-GR" dirty="0" err="1">
                <a:latin typeface="Calibri Light" panose="020F0302020204030204" pitchFamily="34" charset="0"/>
                <a:cs typeface="Calibri Light" panose="020F0302020204030204" pitchFamily="34" charset="0"/>
              </a:rPr>
              <a:t>κειμενικά</a:t>
            </a:r>
            <a:r>
              <a:rPr lang="el-GR" dirty="0">
                <a:latin typeface="Calibri Light" panose="020F0302020204030204" pitchFamily="34" charset="0"/>
                <a:cs typeface="Calibri Light" panose="020F0302020204030204" pitchFamily="34" charset="0"/>
              </a:rPr>
              <a:t> είδη</a:t>
            </a:r>
          </a:p>
        </p:txBody>
      </p:sp>
    </p:spTree>
    <p:extLst>
      <p:ext uri="{BB962C8B-B14F-4D97-AF65-F5344CB8AC3E}">
        <p14:creationId xmlns:p14="http://schemas.microsoft.com/office/powerpoint/2010/main" val="29450186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2026</TotalTime>
  <Words>1012</Words>
  <Application>Microsoft Office PowerPoint</Application>
  <PresentationFormat>Ευρεία οθόνη</PresentationFormat>
  <Paragraphs>41</Paragraphs>
  <Slides>9</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9</vt:i4>
      </vt:variant>
    </vt:vector>
  </HeadingPairs>
  <TitlesOfParts>
    <vt:vector size="15" baseType="lpstr">
      <vt:lpstr>Arial</vt:lpstr>
      <vt:lpstr>Calibri</vt:lpstr>
      <vt:lpstr>Calibri Light</vt:lpstr>
      <vt:lpstr>Courier New</vt:lpstr>
      <vt:lpstr>Wingdings</vt:lpstr>
      <vt:lpstr>Office Theme</vt:lpstr>
      <vt:lpstr>      «Επιμόρφωση σε πρακτικές υποστήριξης των μαθητών και των μαθητριών στο πλαίσιο της Διαφοροποιημένης Διδασκαλίας (ΔΔ)»</vt:lpstr>
      <vt:lpstr> 1η ενότητα: Η διγλωσσία/πολυγλωσσία και η δίγλωσση/ πολύγλωσση ανάπτυξη  </vt:lpstr>
      <vt:lpstr>Κύριοι τύποι διγλωσσίας</vt:lpstr>
      <vt:lpstr> Είδη διγλωσσίας </vt:lpstr>
      <vt:lpstr>  Κοινωνικές παράμετροι της διγλωσσίας   </vt:lpstr>
      <vt:lpstr>Παρουσίαση του PowerPoint</vt:lpstr>
      <vt:lpstr>Προκλήσεις και οφέλη από το διγλωσσία</vt:lpstr>
      <vt:lpstr>Ωστόσο</vt:lpstr>
      <vt:lpstr>Διδασκαλία Γλώσσας μέσω Περιεχομένου (CLIL)</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Αναστασία Βυθούλκα</dc:creator>
  <cp:lastModifiedBy>ΚΩΝΣΤΑΝΤΟΠΟΥΛΟΣ ΚΩΝΣΤΑΝΤΙΝΟΣ</cp:lastModifiedBy>
  <cp:revision>51</cp:revision>
  <dcterms:created xsi:type="dcterms:W3CDTF">2021-10-02T16:40:52Z</dcterms:created>
  <dcterms:modified xsi:type="dcterms:W3CDTF">2024-03-26T10:04:40Z</dcterms:modified>
</cp:coreProperties>
</file>