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20"/>
  </p:notesMasterIdLst>
  <p:sldIdLst>
    <p:sldId id="256" r:id="rId2"/>
    <p:sldId id="257" r:id="rId3"/>
    <p:sldId id="298" r:id="rId4"/>
    <p:sldId id="269" r:id="rId5"/>
    <p:sldId id="271" r:id="rId6"/>
    <p:sldId id="273" r:id="rId7"/>
    <p:sldId id="279" r:id="rId8"/>
    <p:sldId id="280" r:id="rId9"/>
    <p:sldId id="281" r:id="rId10"/>
    <p:sldId id="282" r:id="rId11"/>
    <p:sldId id="283" r:id="rId12"/>
    <p:sldId id="284" r:id="rId13"/>
    <p:sldId id="296" r:id="rId14"/>
    <p:sldId id="287" r:id="rId15"/>
    <p:sldId id="288" r:id="rId16"/>
    <p:sldId id="299" r:id="rId17"/>
    <p:sldId id="300" r:id="rId18"/>
    <p:sldId id="30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0930A"/>
    <a:srgbClr val="00A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74" autoAdjust="0"/>
  </p:normalViewPr>
  <p:slideViewPr>
    <p:cSldViewPr snapToGrid="0">
      <p:cViewPr varScale="1">
        <p:scale>
          <a:sx n="107" d="100"/>
          <a:sy n="107" d="100"/>
        </p:scale>
        <p:origin x="61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612CC9-A763-4868-BFA7-C15389141691}" type="datetimeFigureOut">
              <a:rPr lang="el-GR" smtClean="0"/>
              <a:t>4/2/2019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0D454-34BE-40E5-ACAF-2C6ED276676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5965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252" y="2127902"/>
            <a:ext cx="9141619" cy="42284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66682" y="637788"/>
            <a:ext cx="2925318" cy="571856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465" y="2127901"/>
            <a:ext cx="8599524" cy="4228448"/>
          </a:xfrm>
        </p:spPr>
        <p:txBody>
          <a:bodyPr anchor="b">
            <a:normAutofit/>
          </a:bodyPr>
          <a:lstStyle>
            <a:lvl1pPr algn="l">
              <a:defRPr sz="3600" spc="-100" baseline="0">
                <a:solidFill>
                  <a:srgbClr val="FFFFFF"/>
                </a:solidFill>
              </a:defRPr>
            </a:lvl1pPr>
          </a:lstStyle>
          <a:p>
            <a:r>
              <a:rPr lang="el-GR" dirty="0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5665" y="6356350"/>
            <a:ext cx="762846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058DD124-551F-449F-8A46-3B43FB4D3A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51005" y="867080"/>
            <a:ext cx="2386589" cy="1767844"/>
          </a:xfrm>
          <a:prstGeom prst="rect">
            <a:avLst/>
          </a:prstGeom>
        </p:spPr>
      </p:pic>
      <p:pic>
        <p:nvPicPr>
          <p:cNvPr id="10" name="Εικόνα 3">
            <a:extLst>
              <a:ext uri="{FF2B5EF4-FFF2-40B4-BE49-F238E27FC236}">
                <a16:creationId xmlns:a16="http://schemas.microsoft.com/office/drawing/2014/main" id="{5CF96CF6-1930-4D11-8E20-8333126AF2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2" t="-1228" r="26131" b="36661"/>
          <a:stretch>
            <a:fillRect/>
          </a:stretch>
        </p:blipFill>
        <p:spPr bwMode="auto">
          <a:xfrm>
            <a:off x="9508275" y="4623718"/>
            <a:ext cx="790575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Εικόνα 4">
            <a:extLst>
              <a:ext uri="{FF2B5EF4-FFF2-40B4-BE49-F238E27FC236}">
                <a16:creationId xmlns:a16="http://schemas.microsoft.com/office/drawing/2014/main" id="{7FF74607-5FBF-4829-BDFB-8297B0C37A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61" t="-3101" r="-6818" b="-2902"/>
          <a:stretch>
            <a:fillRect/>
          </a:stretch>
        </p:blipFill>
        <p:spPr bwMode="auto">
          <a:xfrm>
            <a:off x="11159858" y="4561767"/>
            <a:ext cx="79057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Εικόνα 40">
            <a:extLst>
              <a:ext uri="{FF2B5EF4-FFF2-40B4-BE49-F238E27FC236}">
                <a16:creationId xmlns:a16="http://schemas.microsoft.com/office/drawing/2014/main" id="{B8222214-7C71-4A28-9BD9-2C4CF0A838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81" t="-3979" r="-12415" b="22346"/>
          <a:stretch>
            <a:fillRect/>
          </a:stretch>
        </p:blipFill>
        <p:spPr bwMode="auto">
          <a:xfrm>
            <a:off x="10447104" y="4572233"/>
            <a:ext cx="70485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Εικόνα 42">
            <a:extLst>
              <a:ext uri="{FF2B5EF4-FFF2-40B4-BE49-F238E27FC236}">
                <a16:creationId xmlns:a16="http://schemas.microsoft.com/office/drawing/2014/main" id="{B30AFFDC-3E37-4279-BC48-D86B1B4E3E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306" y="5329374"/>
            <a:ext cx="2442158" cy="81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53B069A-D797-40AA-855E-803B802B4C08}"/>
              </a:ext>
            </a:extLst>
          </p:cNvPr>
          <p:cNvSpPr txBox="1"/>
          <p:nvPr userDrawn="1"/>
        </p:nvSpPr>
        <p:spPr>
          <a:xfrm>
            <a:off x="9264770" y="2881016"/>
            <a:ext cx="29272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/>
              <a:t>ΠΡΟΓΡΑΜΜΑ </a:t>
            </a:r>
            <a:r>
              <a:rPr lang="en-US" sz="1600" dirty="0"/>
              <a:t>UNICEF</a:t>
            </a:r>
            <a:r>
              <a:rPr lang="el-GR" sz="1600" dirty="0"/>
              <a:t>-</a:t>
            </a:r>
            <a:r>
              <a:rPr lang="en-US" sz="1600" dirty="0"/>
              <a:t>TTR</a:t>
            </a:r>
            <a:r>
              <a:rPr lang="el-GR" sz="1600" dirty="0"/>
              <a:t>-</a:t>
            </a:r>
            <a:r>
              <a:rPr lang="en-US" sz="1600" dirty="0"/>
              <a:t>TIC</a:t>
            </a:r>
            <a:endParaRPr lang="el-GR" sz="1600" dirty="0"/>
          </a:p>
          <a:p>
            <a:pPr algn="ctr"/>
            <a:r>
              <a:rPr lang="el-GR" sz="1600" dirty="0"/>
              <a:t>Επιμορφωτικό πρόγραμμα για εκπαιδευτικούς </a:t>
            </a:r>
          </a:p>
          <a:p>
            <a:pPr algn="ctr"/>
            <a:r>
              <a:rPr lang="el-GR" sz="1600" dirty="0"/>
              <a:t>που εμπλέκονται στην εκπαίδευση παιδιών προσφύγων</a:t>
            </a: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8662AF7A-92DA-4FCD-A9E8-B424C7BCDD5E}"/>
              </a:ext>
            </a:extLst>
          </p:cNvPr>
          <p:cNvSpPr/>
          <p:nvPr userDrawn="1"/>
        </p:nvSpPr>
        <p:spPr>
          <a:xfrm>
            <a:off x="-8583" y="670528"/>
            <a:ext cx="9141619" cy="13497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0AA0139-B7B2-4FFA-A3B0-3A56F1FD4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2465" y="670527"/>
            <a:ext cx="8599524" cy="1349756"/>
          </a:xfrm>
        </p:spPr>
        <p:txBody>
          <a:bodyPr anchor="ctr">
            <a:noAutofit/>
          </a:bodyPr>
          <a:lstStyle>
            <a:lvl1pPr marL="0" indent="0">
              <a:buNone/>
              <a:defRPr sz="3600" cap="none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/>
              <a:t>Επεξεργασία στυλ υποδείγματος κειμένου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1142999"/>
            <a:ext cx="8115230" cy="4955371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2/4/2019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2/4/2019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05665" y="6356350"/>
            <a:ext cx="762846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1136590"/>
            <a:ext cx="2819400" cy="4939470"/>
          </a:xfrm>
        </p:spPr>
        <p:txBody>
          <a:bodyPr vert="eaVert"/>
          <a:lstStyle/>
          <a:p>
            <a:r>
              <a:rPr lang="el-GR" dirty="0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1136590"/>
            <a:ext cx="7315200" cy="4939470"/>
          </a:xfrm>
        </p:spPr>
        <p:txBody>
          <a:bodyPr vert="eaVert" anchor="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2/4/2019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05665" y="6356350"/>
            <a:ext cx="762846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D8FF8DC-B85C-4D2D-8201-47544031C22F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68DCD94-A862-46C4-8E71-A6A96C0C7B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54123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l-GR" dirty="0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5665" y="6356350"/>
            <a:ext cx="762846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25081" y="1172766"/>
            <a:ext cx="4701164" cy="5120639"/>
          </a:xfrm>
        </p:spPr>
        <p:txBody>
          <a:bodyPr anchor="t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5755" y="1172767"/>
            <a:ext cx="4701164" cy="5120640"/>
          </a:xfrm>
        </p:spPr>
        <p:txBody>
          <a:bodyPr anchor="t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  <a:r>
              <a:rPr lang="en-US" dirty="0"/>
              <a:t>c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2/4/2019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005665" y="6356350"/>
            <a:ext cx="762846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2/4/2019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005665" y="6356350"/>
            <a:ext cx="762846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2/4/2019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005665" y="6356350"/>
            <a:ext cx="762846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05665" y="6356350"/>
            <a:ext cx="762846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05665" y="6356350"/>
            <a:ext cx="762846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D89BFD4-6E02-4384-AFBA-01B7ABEFB3AE}"/>
              </a:ext>
            </a:extLst>
          </p:cNvPr>
          <p:cNvSpPr/>
          <p:nvPr userDrawn="1"/>
        </p:nvSpPr>
        <p:spPr>
          <a:xfrm>
            <a:off x="0" y="393119"/>
            <a:ext cx="3005665" cy="60717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ECCC3BAA-7CC7-4620-97D7-5D3F9FC6B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6112"/>
            <a:ext cx="2873829" cy="4525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r>
              <a:rPr lang="el-GR" dirty="0"/>
              <a:t>Κάντε κλικ για να επεξεργαστείτε τον τίτλο υποδείγματος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54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l-GR" dirty="0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/>
              <a:t>Επεξεργασία στυλ υποδείγματος κειμένου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2/4/2019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005665" y="6356350"/>
            <a:ext cx="762846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11365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5755" y="104281"/>
            <a:ext cx="10860491" cy="1005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1136590"/>
            <a:ext cx="384048" cy="495331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755" y="1145920"/>
            <a:ext cx="10860491" cy="4943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  <a:endParaRPr lang="en-US" dirty="0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849E9DED-9F6A-4768-94C1-D40C4FEE40A5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1143" y="6267037"/>
            <a:ext cx="691979" cy="512577"/>
          </a:xfrm>
          <a:prstGeom prst="rect">
            <a:avLst/>
          </a:prstGeom>
        </p:spPr>
      </p:pic>
      <p:pic>
        <p:nvPicPr>
          <p:cNvPr id="10" name="Εικόνα 3">
            <a:extLst>
              <a:ext uri="{FF2B5EF4-FFF2-40B4-BE49-F238E27FC236}">
                <a16:creationId xmlns:a16="http://schemas.microsoft.com/office/drawing/2014/main" id="{73681CFA-DA46-476F-A8A2-F8293D1938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2" t="-1228" r="26131" b="36661"/>
          <a:stretch>
            <a:fillRect/>
          </a:stretch>
        </p:blipFill>
        <p:spPr bwMode="auto">
          <a:xfrm>
            <a:off x="736308" y="6276368"/>
            <a:ext cx="559788" cy="51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Εικόνα 4">
            <a:extLst>
              <a:ext uri="{FF2B5EF4-FFF2-40B4-BE49-F238E27FC236}">
                <a16:creationId xmlns:a16="http://schemas.microsoft.com/office/drawing/2014/main" id="{86DDA679-729C-4A61-A93F-9B13DAE360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61" t="-3101" r="-6818" b="-2902"/>
          <a:stretch>
            <a:fillRect/>
          </a:stretch>
        </p:blipFill>
        <p:spPr bwMode="auto">
          <a:xfrm>
            <a:off x="1540999" y="6246804"/>
            <a:ext cx="559788" cy="53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Εικόνα 40">
            <a:extLst>
              <a:ext uri="{FF2B5EF4-FFF2-40B4-BE49-F238E27FC236}">
                <a16:creationId xmlns:a16="http://schemas.microsoft.com/office/drawing/2014/main" id="{C417DDC3-378D-4E5E-B3A6-A50532BB3B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81" t="-3979" r="-12415" b="22346"/>
          <a:stretch>
            <a:fillRect/>
          </a:stretch>
        </p:blipFill>
        <p:spPr bwMode="auto">
          <a:xfrm>
            <a:off x="1204634" y="6292931"/>
            <a:ext cx="437158" cy="46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Εικόνα 42">
            <a:extLst>
              <a:ext uri="{FF2B5EF4-FFF2-40B4-BE49-F238E27FC236}">
                <a16:creationId xmlns:a16="http://schemas.microsoft.com/office/drawing/2014/main" id="{5501F6AF-2F8E-45AC-B08E-573DD7103A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303" y="6288540"/>
            <a:ext cx="1359029" cy="45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EB3F18-2A05-4BF7-9DD0-339FFADA462B}"/>
              </a:ext>
            </a:extLst>
          </p:cNvPr>
          <p:cNvSpPr txBox="1"/>
          <p:nvPr userDrawn="1"/>
        </p:nvSpPr>
        <p:spPr>
          <a:xfrm>
            <a:off x="4809825" y="6267037"/>
            <a:ext cx="7315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100" dirty="0">
                <a:solidFill>
                  <a:schemeClr val="bg2"/>
                </a:solidFill>
              </a:rPr>
              <a:t>ΠΡΟΓΡΑΜΜΑ </a:t>
            </a:r>
            <a:r>
              <a:rPr lang="en-US" sz="1100" dirty="0">
                <a:solidFill>
                  <a:schemeClr val="bg2"/>
                </a:solidFill>
              </a:rPr>
              <a:t>UNICEF</a:t>
            </a:r>
            <a:r>
              <a:rPr lang="el-GR" sz="1100" dirty="0">
                <a:solidFill>
                  <a:schemeClr val="bg2"/>
                </a:solidFill>
              </a:rPr>
              <a:t>-</a:t>
            </a:r>
            <a:r>
              <a:rPr lang="en-US" sz="1100" dirty="0">
                <a:solidFill>
                  <a:schemeClr val="bg2"/>
                </a:solidFill>
              </a:rPr>
              <a:t>TTR</a:t>
            </a:r>
            <a:r>
              <a:rPr lang="el-GR" sz="1100" dirty="0">
                <a:solidFill>
                  <a:schemeClr val="bg2"/>
                </a:solidFill>
              </a:rPr>
              <a:t>-</a:t>
            </a:r>
            <a:r>
              <a:rPr lang="en-US" sz="1100" dirty="0">
                <a:solidFill>
                  <a:schemeClr val="bg2"/>
                </a:solidFill>
              </a:rPr>
              <a:t>TIC</a:t>
            </a:r>
            <a:endParaRPr lang="el-GR" sz="1100" dirty="0">
              <a:solidFill>
                <a:schemeClr val="bg2"/>
              </a:solidFill>
            </a:endParaRPr>
          </a:p>
          <a:p>
            <a:pPr algn="r"/>
            <a:r>
              <a:rPr lang="el-GR" sz="1100" dirty="0">
                <a:solidFill>
                  <a:schemeClr val="bg2"/>
                </a:solidFill>
              </a:rPr>
              <a:t>Επιμορφωτικό πρόγραμμα για εκπαιδευτικούς που εμπλέκονται στην εκπαίδευση παιδιών προσφύγων</a:t>
            </a:r>
            <a:endParaRPr lang="en-US" sz="1100" dirty="0">
              <a:solidFill>
                <a:schemeClr val="bg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52" r:id="rId8"/>
    <p:sldLayoutId id="2147483848" r:id="rId9"/>
    <p:sldLayoutId id="2147483849" r:id="rId10"/>
    <p:sldLayoutId id="2147483850" r:id="rId11"/>
    <p:sldLayoutId id="2147483851" r:id="rId12"/>
    <p:sldLayoutId id="2147483853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65113" indent="-265113" algn="just" defTabSz="914400" rtl="0" eaLnBrk="1" latinLnBrk="0" hangingPunct="1">
        <a:lnSpc>
          <a:spcPct val="120000"/>
        </a:lnSpc>
        <a:spcBef>
          <a:spcPts val="600"/>
        </a:spcBef>
        <a:spcAft>
          <a:spcPts val="0"/>
        </a:spcAft>
        <a:buClr>
          <a:schemeClr val="accent4"/>
        </a:buClr>
        <a:buSzPct val="120000"/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44500" indent="-268288" algn="just" defTabSz="914400" rtl="0" eaLnBrk="1" latinLnBrk="0" hangingPunct="1">
        <a:lnSpc>
          <a:spcPct val="120000"/>
        </a:lnSpc>
        <a:spcBef>
          <a:spcPts val="600"/>
        </a:spcBef>
        <a:spcAft>
          <a:spcPts val="0"/>
        </a:spcAft>
        <a:buClr>
          <a:schemeClr val="accent4"/>
        </a:buClr>
        <a:buFont typeface="Courier New" panose="02070309020205020404" pitchFamily="49" charset="0"/>
        <a:buChar char="o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538163" indent="-182563" algn="just" defTabSz="914400" rtl="0" eaLnBrk="1" latinLnBrk="0" hangingPunct="1">
        <a:lnSpc>
          <a:spcPct val="120000"/>
        </a:lnSpc>
        <a:spcBef>
          <a:spcPts val="600"/>
        </a:spcBef>
        <a:spcAft>
          <a:spcPts val="0"/>
        </a:spcAft>
        <a:buClr>
          <a:schemeClr val="accent4"/>
        </a:buClr>
        <a:buFont typeface="Wingdings" panose="05000000000000000000" pitchFamily="2" charset="2"/>
        <a:buChar char="§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717550" indent="-179388" algn="just" defTabSz="914400" rtl="0" eaLnBrk="1" latinLnBrk="0" hangingPunct="1">
        <a:lnSpc>
          <a:spcPct val="120000"/>
        </a:lnSpc>
        <a:spcBef>
          <a:spcPts val="600"/>
        </a:spcBef>
        <a:spcAft>
          <a:spcPts val="0"/>
        </a:spcAft>
        <a:buClr>
          <a:schemeClr val="accent4"/>
        </a:buClr>
        <a:buFont typeface="Corbel" panose="020B0503020204020204" pitchFamily="34" charset="0"/>
        <a:buChar char="­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896938" indent="-179388" algn="just" defTabSz="914400" rtl="0" eaLnBrk="1" latinLnBrk="0" hangingPunct="1">
        <a:lnSpc>
          <a:spcPct val="120000"/>
        </a:lnSpc>
        <a:spcBef>
          <a:spcPts val="600"/>
        </a:spcBef>
        <a:spcAft>
          <a:spcPts val="0"/>
        </a:spcAft>
        <a:buClr>
          <a:schemeClr val="accent4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C34C887-AAB1-44A8-8772-C1EAB8B91A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l-GR" sz="2400" b="1" dirty="0"/>
              <a:t>Συντονιστές Θεματικής Ενότητας 7</a:t>
            </a:r>
            <a:r>
              <a:rPr lang="el-GR" sz="2400" dirty="0"/>
              <a:t>:</a:t>
            </a:r>
            <a:br>
              <a:rPr lang="el-GR" sz="2400" dirty="0"/>
            </a:br>
            <a:r>
              <a:rPr lang="el-GR" sz="2400" dirty="0"/>
              <a:t>Χ. </a:t>
            </a:r>
            <a:r>
              <a:rPr lang="el-GR" sz="2400" dirty="0" err="1"/>
              <a:t>Γκόβαρης</a:t>
            </a:r>
            <a:br>
              <a:rPr lang="el-GR" sz="2400" dirty="0"/>
            </a:br>
            <a:r>
              <a:rPr lang="el-GR" sz="2400" b="1" dirty="0"/>
              <a:t> </a:t>
            </a:r>
            <a:br>
              <a:rPr lang="el-GR" sz="2400" dirty="0"/>
            </a:br>
            <a:r>
              <a:rPr lang="el-GR" sz="2400" b="1" dirty="0"/>
              <a:t>Συντελεστές πακέτου υλικού:</a:t>
            </a:r>
            <a:br>
              <a:rPr lang="el-GR" sz="2400" dirty="0"/>
            </a:br>
            <a:r>
              <a:rPr lang="el-GR" sz="2400" dirty="0"/>
              <a:t>Χ. </a:t>
            </a:r>
            <a:r>
              <a:rPr lang="el-GR" sz="2400" dirty="0" err="1"/>
              <a:t>Γκόβαρης</a:t>
            </a:r>
            <a:r>
              <a:rPr lang="el-GR" sz="2400" dirty="0"/>
              <a:t> , Κ. Μάγος, Λ. Στεργίου, Α. </a:t>
            </a:r>
            <a:r>
              <a:rPr lang="el-GR" sz="2400" dirty="0" err="1"/>
              <a:t>Γιώτσα</a:t>
            </a:r>
            <a:r>
              <a:rPr lang="el-GR" sz="2400" dirty="0"/>
              <a:t>, </a:t>
            </a:r>
            <a:br>
              <a:rPr lang="el-GR" sz="2400" dirty="0"/>
            </a:br>
            <a:r>
              <a:rPr lang="el-GR" sz="2400" dirty="0"/>
              <a:t>Ε. </a:t>
            </a:r>
            <a:r>
              <a:rPr lang="el-GR" sz="2400" dirty="0" err="1"/>
              <a:t>Μπραμπουδάκη</a:t>
            </a:r>
            <a:r>
              <a:rPr lang="el-GR" sz="2400" dirty="0"/>
              <a:t>, Σ. </a:t>
            </a:r>
            <a:r>
              <a:rPr lang="el-GR" sz="2400" dirty="0" err="1"/>
              <a:t>Τσιώλη</a:t>
            </a:r>
            <a:br>
              <a:rPr lang="el-GR" sz="2400" dirty="0"/>
            </a:br>
            <a:r>
              <a:rPr lang="el-GR" sz="2400" b="1" dirty="0"/>
              <a:t> </a:t>
            </a:r>
            <a:br>
              <a:rPr lang="el-GR" sz="2400" dirty="0"/>
            </a:br>
            <a:r>
              <a:rPr lang="el-GR" sz="2400" b="1" dirty="0"/>
              <a:t>Ομάδα εκπαιδευτικού υλικού:</a:t>
            </a:r>
            <a:br>
              <a:rPr lang="el-GR" sz="2400" dirty="0"/>
            </a:br>
            <a:r>
              <a:rPr lang="el-GR" sz="2400" dirty="0"/>
              <a:t>Ρ. Κίτσιου, Σ. </a:t>
            </a:r>
            <a:r>
              <a:rPr lang="el-GR" sz="2400" dirty="0" err="1"/>
              <a:t>Τσιώλη</a:t>
            </a:r>
            <a:r>
              <a:rPr lang="el-GR" sz="2400" dirty="0"/>
              <a:t>, Μ. Μαλλιαρού, Η. Μ. </a:t>
            </a:r>
            <a:r>
              <a:rPr lang="el-GR" sz="2400" dirty="0" err="1"/>
              <a:t>Παντελούκα</a:t>
            </a:r>
            <a:r>
              <a:rPr lang="el-GR" sz="2400" dirty="0"/>
              <a:t>, Κ. Ρακιτζή</a:t>
            </a:r>
            <a:br>
              <a:rPr lang="el-GR" sz="2400" dirty="0"/>
            </a:br>
            <a:r>
              <a:rPr lang="el-GR" sz="2400" b="1" dirty="0"/>
              <a:t> </a:t>
            </a:r>
            <a:br>
              <a:rPr lang="el-GR" sz="2400" dirty="0"/>
            </a:br>
            <a:r>
              <a:rPr lang="el-GR" sz="2400" b="1" dirty="0"/>
              <a:t>Επιστημονικός Υπεύθυνος:</a:t>
            </a:r>
            <a:br>
              <a:rPr lang="el-GR" sz="2400" dirty="0"/>
            </a:br>
            <a:r>
              <a:rPr lang="el-GR" sz="2400" dirty="0"/>
              <a:t>Γ. </a:t>
            </a:r>
            <a:r>
              <a:rPr lang="el-GR" sz="2400"/>
              <a:t>Ανδρουλάκης</a:t>
            </a:r>
            <a:endParaRPr lang="el-GR" sz="2400" dirty="0">
              <a:latin typeface="+mn-lt"/>
            </a:endParaRP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A77EFC1-64E0-472A-B600-289194E032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3200" dirty="0" err="1"/>
              <a:t>Μετατραυματικό</a:t>
            </a:r>
            <a:r>
              <a:rPr lang="el-GR" sz="3200" dirty="0"/>
              <a:t> στρες σε παιδιά προσφύγων.</a:t>
            </a:r>
          </a:p>
          <a:p>
            <a:r>
              <a:rPr lang="el-GR" sz="3200" dirty="0"/>
              <a:t>Έννοιες, εκδήλωση, αντιμετώπιση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65599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7F53AAF3-0180-4CB3-9E56-29FE01B7D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Δερματικές εκδηλώσεις</a:t>
            </a:r>
            <a:endParaRPr lang="en-US" dirty="0"/>
          </a:p>
        </p:txBody>
      </p:sp>
      <p:sp>
        <p:nvSpPr>
          <p:cNvPr id="7" name="Θέση περιεχομένου 6">
            <a:extLst>
              <a:ext uri="{FF2B5EF4-FFF2-40B4-BE49-F238E27FC236}">
                <a16:creationId xmlns:a16="http://schemas.microsoft.com/office/drawing/2014/main" id="{A8B5F830-AAB6-4933-A8EB-17499EA01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56" y="1145920"/>
            <a:ext cx="5544550" cy="4943983"/>
          </a:xfrm>
        </p:spPr>
        <p:txBody>
          <a:bodyPr/>
          <a:lstStyle/>
          <a:p>
            <a:endParaRPr lang="el-GR" dirty="0"/>
          </a:p>
          <a:p>
            <a:r>
              <a:rPr lang="el-GR" dirty="0"/>
              <a:t>Τριχοτιλλομανία</a:t>
            </a:r>
          </a:p>
          <a:p>
            <a:r>
              <a:rPr lang="el-GR" dirty="0"/>
              <a:t>Τραβάει τις τρίχες από τα </a:t>
            </a:r>
          </a:p>
          <a:p>
            <a:r>
              <a:rPr lang="el-GR" dirty="0"/>
              <a:t>μαλλιά, τις βλεφαρίδες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Θέση περιεχομένου 10">
            <a:extLst>
              <a:ext uri="{FF2B5EF4-FFF2-40B4-BE49-F238E27FC236}">
                <a16:creationId xmlns:a16="http://schemas.microsoft.com/office/drawing/2014/main" id="{4C69A186-DB06-45E3-9467-A40BAAE1E7EF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6877050" y="1266825"/>
            <a:ext cx="2657475" cy="2693226"/>
          </a:xfrm>
        </p:spPr>
      </p:pic>
      <p:pic>
        <p:nvPicPr>
          <p:cNvPr id="10242" name="Picture 2" descr="ÎÏÎ¿ÏÎ­Î»ÎµÏÎ¼Î± ÎµÎ¹ÎºÏÎ½Î±Ï Î³Î¹Î± ÏÏÎ¹ÏÎ¿ÏÎ¹Î»Î»Î¿Î¼Î±Î½Î¯Î± ÏÎµ ÏÎ±Î¹Î´Î¹Î±">
            <a:extLst>
              <a:ext uri="{FF2B5EF4-FFF2-40B4-BE49-F238E27FC236}">
                <a16:creationId xmlns:a16="http://schemas.microsoft.com/office/drawing/2014/main" id="{0F917DB3-17DC-41BA-B9DF-510004750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957" y="4117051"/>
            <a:ext cx="372966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910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>
            <a:extLst>
              <a:ext uri="{FF2B5EF4-FFF2-40B4-BE49-F238E27FC236}">
                <a16:creationId xmlns:a16="http://schemas.microsoft.com/office/drawing/2014/main" id="{24DC1575-21F4-46AF-883A-A62DB00A6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Άλλες ψυχοσωματικές εκδηλώσεις</a:t>
            </a:r>
            <a:br>
              <a:rPr lang="el-GR" dirty="0"/>
            </a:br>
            <a:r>
              <a:rPr lang="el-GR" dirty="0"/>
              <a:t>και εκδηλώσεις συμπεριφοράς</a:t>
            </a:r>
            <a:endParaRPr lang="en-US" dirty="0"/>
          </a:p>
        </p:txBody>
      </p:sp>
      <p:sp>
        <p:nvSpPr>
          <p:cNvPr id="8" name="Θέση περιεχομένου 7">
            <a:extLst>
              <a:ext uri="{FF2B5EF4-FFF2-40B4-BE49-F238E27FC236}">
                <a16:creationId xmlns:a16="http://schemas.microsoft.com/office/drawing/2014/main" id="{7655377E-3ADC-4174-9F93-4F8D7AA9B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Πεπτικές διαταραχές</a:t>
            </a:r>
          </a:p>
          <a:p>
            <a:r>
              <a:rPr lang="el-GR" dirty="0"/>
              <a:t>Πονοκέφαλος</a:t>
            </a:r>
          </a:p>
          <a:p>
            <a:r>
              <a:rPr lang="el-GR" dirty="0"/>
              <a:t>Προσκόλληση σε ένα παιχνίδι</a:t>
            </a:r>
          </a:p>
          <a:p>
            <a:r>
              <a:rPr lang="el-GR" dirty="0"/>
              <a:t>Προσκόλληση σε έναν ενήλικα</a:t>
            </a:r>
            <a:endParaRPr lang="en-US" dirty="0"/>
          </a:p>
          <a:p>
            <a:r>
              <a:rPr lang="el-GR" dirty="0"/>
              <a:t>Υπερβολική ενασχόληση με τα γεννητικά τους όργανα</a:t>
            </a:r>
          </a:p>
          <a:p>
            <a:endParaRPr lang="el-GR" dirty="0"/>
          </a:p>
          <a:p>
            <a:endParaRPr lang="en-US" dirty="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44AA6BA0-471C-41FF-A30B-4D1730B58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449" y="4543865"/>
            <a:ext cx="3182790" cy="186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077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6089E07-7066-4EFB-A06E-27EF844EB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Πώς μπορούμε να διαχειριστούμε το άγχος;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E3C3C83-D06B-4133-93B7-961481F86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l-GR" dirty="0"/>
              <a:t>Σκεφτείτε πότε νιώθετε ψυχολογική πίεση μέσα στην ημέρα, πότε νιώθετε ιδιαίτερη ανησυχία, φόβο ή άγχος.</a:t>
            </a:r>
          </a:p>
          <a:p>
            <a:pPr lvl="0"/>
            <a:endParaRPr lang="en-US" dirty="0"/>
          </a:p>
          <a:p>
            <a:r>
              <a:rPr lang="el-GR" dirty="0"/>
              <a:t> Προσπαθήστε να σκεφτείτε ένα  ή περισσότερα πρόσφατο/α γεγονότα.</a:t>
            </a:r>
          </a:p>
          <a:p>
            <a:endParaRPr lang="en-US" dirty="0"/>
          </a:p>
          <a:p>
            <a:r>
              <a:rPr lang="el-GR" dirty="0"/>
              <a:t> Τι σας συμβαίνει σε σωματικό επίπεδο? Πώς αντιδράει το σώμα σας? (π.χ. πόνος στο στομάχι, εφίδρωση, ταχυκαρδία κ.α.).</a:t>
            </a:r>
          </a:p>
          <a:p>
            <a:endParaRPr lang="en-US" dirty="0"/>
          </a:p>
          <a:p>
            <a:pPr lvl="0"/>
            <a:r>
              <a:rPr lang="el-GR" dirty="0"/>
              <a:t>Τι σκέφτεστε όταν νιώθετε όπως περιγράψατε?</a:t>
            </a:r>
          </a:p>
          <a:p>
            <a:pPr lvl="0"/>
            <a:endParaRPr lang="el-GR" dirty="0"/>
          </a:p>
          <a:p>
            <a:r>
              <a:rPr lang="el-GR" dirty="0"/>
              <a:t>Πως αντιδράτε (ποια είναι η συμπεριφορά σας)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669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4879D09-7B2C-4A32-ADBB-119E7115D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Προσπαθώ να δω μια συμπεριφορά στο πλαίσιο που εκδηλώνεται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391A22D-8284-4BF6-9B31-B808FC01DFF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/>
              <a:t>Οικογένεια</a:t>
            </a:r>
          </a:p>
          <a:p>
            <a:r>
              <a:rPr lang="el-GR" dirty="0"/>
              <a:t>Σχολείο</a:t>
            </a:r>
          </a:p>
          <a:p>
            <a:r>
              <a:rPr lang="el-GR" dirty="0"/>
              <a:t>Εργασία</a:t>
            </a:r>
          </a:p>
          <a:p>
            <a:r>
              <a:rPr lang="el-GR" dirty="0"/>
              <a:t>Σχέση</a:t>
            </a:r>
          </a:p>
          <a:p>
            <a:endParaRPr lang="el-GR" dirty="0"/>
          </a:p>
          <a:p>
            <a:endParaRPr lang="en-US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1F1FD1F-D746-4DB6-9857-9CC1A61086F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/>
              <a:t>Όταν εκδηλώνεται το άγχος, η φοβία, η κρίση πανικού </a:t>
            </a:r>
            <a:r>
              <a:rPr lang="el-GR" dirty="0" err="1"/>
              <a:t>κλπ</a:t>
            </a:r>
            <a:endParaRPr lang="el-GR" dirty="0"/>
          </a:p>
          <a:p>
            <a:endParaRPr lang="el-GR" dirty="0"/>
          </a:p>
          <a:p>
            <a:r>
              <a:rPr lang="el-GR" dirty="0"/>
              <a:t>Πώς αντιδρούν οι άλλοι?</a:t>
            </a:r>
          </a:p>
          <a:p>
            <a:endParaRPr lang="el-GR" dirty="0"/>
          </a:p>
          <a:p>
            <a:r>
              <a:rPr lang="el-GR" dirty="0"/>
              <a:t>«Κερδίζω» κάτι από αυτό?</a:t>
            </a:r>
            <a:endParaRPr lang="en-US" dirty="0"/>
          </a:p>
          <a:p>
            <a:endParaRPr lang="en-US" dirty="0"/>
          </a:p>
          <a:p>
            <a:r>
              <a:rPr lang="el-GR" dirty="0"/>
              <a:t>Ποιο μήνυμα υπάρχει από κάτω?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953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B713722-0485-4542-BA75-EEA50C2C9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Αλλάζω τη σκέψη…αλλάζω το συναίσθημα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F8EDC6B-06E5-4AF9-B006-E857E5EC7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Φαύλος κύκλος του άγχους</a:t>
            </a:r>
            <a:endParaRPr lang="en-US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51AC5406-4944-4A41-9F8D-FC99DE782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220" y="1923464"/>
            <a:ext cx="5824025" cy="387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764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7A86E53-64A4-4F64-8447-0B8844F56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Που </a:t>
            </a:r>
            <a:r>
              <a:rPr lang="el-GR" dirty="0" err="1"/>
              <a:t>εστιαζουμε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465E66E-15FE-4E4E-8F46-0A3650E10B6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/>
              <a:t>Στις συνθήκες </a:t>
            </a:r>
          </a:p>
          <a:p>
            <a:endParaRPr lang="el-GR" dirty="0"/>
          </a:p>
          <a:p>
            <a:r>
              <a:rPr lang="el-GR" dirty="0"/>
              <a:t>Στις σκέψεις</a:t>
            </a:r>
          </a:p>
          <a:p>
            <a:endParaRPr lang="el-GR" dirty="0"/>
          </a:p>
          <a:p>
            <a:r>
              <a:rPr lang="el-GR" dirty="0"/>
              <a:t>Στα συναισθήματα</a:t>
            </a:r>
          </a:p>
          <a:p>
            <a:endParaRPr lang="el-GR" dirty="0"/>
          </a:p>
          <a:p>
            <a:r>
              <a:rPr lang="el-GR" dirty="0"/>
              <a:t>Στη συμπεριφορά</a:t>
            </a:r>
            <a:endParaRPr lang="en-US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FE4EE6F8-5DC3-49EB-A1E7-4CB1ECE72CF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/>
              <a:t>Σέβομαι τα συναισθήματά μου ή του άλλου.</a:t>
            </a:r>
          </a:p>
          <a:p>
            <a:endParaRPr lang="el-GR" dirty="0"/>
          </a:p>
          <a:p>
            <a:r>
              <a:rPr lang="el-GR" dirty="0"/>
              <a:t>Δεν τα υποτιμώ.</a:t>
            </a:r>
          </a:p>
          <a:p>
            <a:endParaRPr lang="el-GR" dirty="0"/>
          </a:p>
          <a:p>
            <a:r>
              <a:rPr lang="el-GR" dirty="0"/>
              <a:t>«Ακούω» την εσωτερική φωνή μου.</a:t>
            </a:r>
          </a:p>
          <a:p>
            <a:endParaRPr lang="el-GR" dirty="0"/>
          </a:p>
          <a:p>
            <a:r>
              <a:rPr lang="el-GR" dirty="0"/>
              <a:t>Προσαρμόζω τις προσδοκίες μου (1/3 των στόχων δεν υλοποιούνται)</a:t>
            </a:r>
          </a:p>
          <a:p>
            <a:endParaRPr lang="el-GR" dirty="0"/>
          </a:p>
          <a:p>
            <a:r>
              <a:rPr lang="el-GR" dirty="0"/>
              <a:t>Καλλιέργεια της Ψυχικής Ανθεκτικότητας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712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16006B5-7743-4A92-A256-1EAAA6BB0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Ψυχικ</a:t>
            </a:r>
            <a:r>
              <a:rPr lang="el-GR" dirty="0"/>
              <a:t>ή</a:t>
            </a:r>
            <a:r>
              <a:rPr lang="en-US" dirty="0"/>
              <a:t> α</a:t>
            </a:r>
            <a:r>
              <a:rPr lang="en-US" dirty="0" err="1"/>
              <a:t>νθεκτι</a:t>
            </a:r>
            <a:r>
              <a:rPr lang="el-GR" dirty="0" err="1"/>
              <a:t>κό</a:t>
            </a:r>
            <a:r>
              <a:rPr lang="en-US" dirty="0" err="1"/>
              <a:t>τητ</a:t>
            </a:r>
            <a:r>
              <a:rPr lang="en-US" dirty="0"/>
              <a:t>α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718310-71FB-4FA4-A01C-775804152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Πα</a:t>
            </a:r>
            <a:r>
              <a:rPr lang="en-US" dirty="0" err="1"/>
              <a:t>ράγοντες</a:t>
            </a:r>
            <a:r>
              <a:rPr lang="en-US" dirty="0"/>
              <a:t> π</a:t>
            </a:r>
            <a:r>
              <a:rPr lang="en-US" dirty="0" err="1"/>
              <a:t>ου</a:t>
            </a:r>
            <a:r>
              <a:rPr lang="en-US" dirty="0"/>
              <a:t> </a:t>
            </a:r>
            <a:r>
              <a:rPr lang="en-US" dirty="0" err="1"/>
              <a:t>συμ</a:t>
            </a:r>
            <a:r>
              <a:rPr lang="en-US" dirty="0"/>
              <a:t>βάλλουν στην Ψυχική Ανθεκτικότητα</a:t>
            </a:r>
          </a:p>
        </p:txBody>
      </p:sp>
    </p:spTree>
    <p:extLst>
      <p:ext uri="{BB962C8B-B14F-4D97-AF65-F5344CB8AC3E}">
        <p14:creationId xmlns:p14="http://schemas.microsoft.com/office/powerpoint/2010/main" val="1858544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3B70DCD-6995-4300-9D12-B5E4CEAFF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κλειδί είναι στη σκέψη μας</a:t>
            </a:r>
            <a:endParaRPr lang="en-US" dirty="0"/>
          </a:p>
        </p:txBody>
      </p:sp>
      <p:pic>
        <p:nvPicPr>
          <p:cNvPr id="2050" name="Picture 2" descr="ÎÏÎ¿ÏÎ­Î»ÎµÏÎ¼Î± ÎµÎ¹ÎºÏÎ½Î±Ï Î³Î¹Î± Î±Î½Î¸ÏÏÏÎ¿Î¹ ÏÎ¿Ï ÏÎºÎµÏÏÎ¿Î½ÏÎ±Î¹ Î¼Îµ ÎµÎ¹ÎºÎ¿Î½ÎµÏ">
            <a:extLst>
              <a:ext uri="{FF2B5EF4-FFF2-40B4-BE49-F238E27FC236}">
                <a16:creationId xmlns:a16="http://schemas.microsoft.com/office/drawing/2014/main" id="{ED786848-87F6-4BDD-8730-928634C43D3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00863" y="1665684"/>
            <a:ext cx="4702175" cy="3526631"/>
          </a:xfrm>
        </p:spPr>
      </p:pic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69D3EDE4-C205-4711-90EA-296A52B1DBA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Θετική </a:t>
            </a:r>
            <a:r>
              <a:rPr lang="el-GR" dirty="0" err="1"/>
              <a:t>νοηματοδότηση</a:t>
            </a:r>
            <a:endParaRPr lang="el-GR" dirty="0"/>
          </a:p>
          <a:p>
            <a:endParaRPr lang="el-GR" dirty="0"/>
          </a:p>
          <a:p>
            <a:r>
              <a:rPr lang="el-GR" dirty="0"/>
              <a:t>Θετική </a:t>
            </a:r>
            <a:r>
              <a:rPr lang="el-GR" dirty="0" err="1"/>
              <a:t>αναπλαισίωση</a:t>
            </a:r>
            <a:r>
              <a:rPr lang="el-GR" dirty="0"/>
              <a:t> (τοποθετώ μία πράξη σε θετικό πλαίσιο, προσπαθώ να </a:t>
            </a:r>
            <a:r>
              <a:rPr lang="el-GR" dirty="0" err="1"/>
              <a:t>νοηματοδοτήσω</a:t>
            </a:r>
            <a:r>
              <a:rPr lang="el-GR" dirty="0"/>
              <a:t> θετικά)</a:t>
            </a:r>
          </a:p>
          <a:p>
            <a:endParaRPr lang="el-GR" dirty="0"/>
          </a:p>
          <a:p>
            <a:r>
              <a:rPr lang="el-GR" dirty="0" err="1"/>
              <a:t>Νοηματοδοτώντας</a:t>
            </a:r>
            <a:r>
              <a:rPr lang="el-GR" dirty="0"/>
              <a:t> την εμπειρία της προσφυγιάς</a:t>
            </a:r>
          </a:p>
          <a:p>
            <a:endParaRPr lang="el-G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355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591A761-2127-451D-A90F-377B2B389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Βιβλιογραφία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641470-DC95-4933-9CE0-E201706B5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/>
              <a:t>Γιωτσίδη</a:t>
            </a:r>
            <a:r>
              <a:rPr lang="el-GR" dirty="0"/>
              <a:t> Β. &amp; Σταλίκας Α. (2004) . Η διαπολιτισμική Συμβουλευτική και Ψυχοθεραπεία σε Πρόσφυγες : Ψυχοκοινωνικές ανάγκες και πολιτισμικές διαφορές. Ψυχολογία 11, 34-52 </a:t>
            </a:r>
          </a:p>
          <a:p>
            <a:r>
              <a:rPr lang="el-GR" dirty="0" err="1"/>
              <a:t>Γκιωνάκης</a:t>
            </a:r>
            <a:r>
              <a:rPr lang="el-GR" dirty="0"/>
              <a:t>, Ν., (2008) Διασχίζοντας τα Σύνορα: Διαιώνιση ή Φροντίδα του Τραύματος; Αθήνα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336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Τίτλος 23">
            <a:extLst>
              <a:ext uri="{FF2B5EF4-FFF2-40B4-BE49-F238E27FC236}">
                <a16:creationId xmlns:a16="http://schemas.microsoft.com/office/drawing/2014/main" id="{A678B3A1-2B26-43A1-BE32-5A1329573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55" y="104281"/>
            <a:ext cx="10860491" cy="1005544"/>
          </a:xfrm>
        </p:spPr>
        <p:txBody>
          <a:bodyPr/>
          <a:lstStyle/>
          <a:p>
            <a:endParaRPr lang="el-GR"/>
          </a:p>
        </p:txBody>
      </p:sp>
      <p:sp>
        <p:nvSpPr>
          <p:cNvPr id="7" name="Θέση κειμένου 6">
            <a:extLst>
              <a:ext uri="{FF2B5EF4-FFF2-40B4-BE49-F238E27FC236}">
                <a16:creationId xmlns:a16="http://schemas.microsoft.com/office/drawing/2014/main" id="{6FEDC7A9-1F41-437A-9CF2-66EABCFBF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5081" y="1172766"/>
            <a:ext cx="4701164" cy="5120639"/>
          </a:xfrm>
        </p:spPr>
        <p:txBody>
          <a:bodyPr>
            <a:normAutofit/>
          </a:bodyPr>
          <a:lstStyle/>
          <a:p>
            <a:r>
              <a:rPr lang="el-GR" dirty="0"/>
              <a:t>Άγχος</a:t>
            </a:r>
          </a:p>
          <a:p>
            <a:pPr lvl="1"/>
            <a:r>
              <a:rPr lang="el-GR" dirty="0"/>
              <a:t>Το άγχος μοιάζει περισσότερο με το </a:t>
            </a:r>
            <a:r>
              <a:rPr lang="el-GR" b="1" dirty="0"/>
              <a:t>αίσθημα του φόβου </a:t>
            </a:r>
            <a:r>
              <a:rPr lang="el-GR" dirty="0"/>
              <a:t>παρά με το στρες. </a:t>
            </a:r>
          </a:p>
          <a:p>
            <a:pPr lvl="1"/>
            <a:r>
              <a:rPr lang="el-GR" dirty="0"/>
              <a:t>Όταν έχουμε άγχος, αυτό οφείλεται σε ένα </a:t>
            </a:r>
            <a:r>
              <a:rPr lang="el-GR" b="1" dirty="0"/>
              <a:t>ερέθισμα</a:t>
            </a:r>
            <a:r>
              <a:rPr lang="el-GR" dirty="0"/>
              <a:t> που μας προκαλεί </a:t>
            </a:r>
            <a:r>
              <a:rPr lang="el-GR" b="1" dirty="0"/>
              <a:t>φόβο</a:t>
            </a:r>
            <a:r>
              <a:rPr lang="el-GR" dirty="0"/>
              <a:t> και ένα </a:t>
            </a:r>
            <a:r>
              <a:rPr lang="el-GR" b="1" dirty="0"/>
              <a:t>αίσθημα αδυναμίας</a:t>
            </a:r>
            <a:r>
              <a:rPr lang="el-GR" dirty="0"/>
              <a:t>.</a:t>
            </a:r>
          </a:p>
          <a:p>
            <a:pPr lvl="1"/>
            <a:r>
              <a:rPr lang="el-GR" b="1" dirty="0"/>
              <a:t>Εμποδίζει</a:t>
            </a:r>
            <a:r>
              <a:rPr lang="el-GR" dirty="0"/>
              <a:t> την </a:t>
            </a:r>
            <a:r>
              <a:rPr lang="el-GR" b="1" dirty="0"/>
              <a:t>ομαλή εξέλιξη </a:t>
            </a:r>
            <a:r>
              <a:rPr lang="el-GR" dirty="0"/>
              <a:t>της ζωής του ατόμου.</a:t>
            </a:r>
          </a:p>
          <a:p>
            <a:pPr lvl="1"/>
            <a:r>
              <a:rPr lang="el-GR" b="1" dirty="0"/>
              <a:t>Χρόνιο στρες</a:t>
            </a:r>
            <a:endParaRPr lang="en-US" b="1" dirty="0"/>
          </a:p>
        </p:txBody>
      </p:sp>
      <p:sp>
        <p:nvSpPr>
          <p:cNvPr id="8" name="Θέση περιεχομένου 7">
            <a:extLst>
              <a:ext uri="{FF2B5EF4-FFF2-40B4-BE49-F238E27FC236}">
                <a16:creationId xmlns:a16="http://schemas.microsoft.com/office/drawing/2014/main" id="{9450AFD1-9B75-4AE7-906F-74FD170946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755" y="1172767"/>
            <a:ext cx="4701164" cy="5120640"/>
          </a:xfrm>
        </p:spPr>
        <p:txBody>
          <a:bodyPr>
            <a:normAutofit/>
          </a:bodyPr>
          <a:lstStyle/>
          <a:p>
            <a:r>
              <a:rPr lang="el-GR" dirty="0"/>
              <a:t>Στρες</a:t>
            </a:r>
          </a:p>
          <a:p>
            <a:pPr lvl="1"/>
            <a:r>
              <a:rPr lang="el-GR" dirty="0"/>
              <a:t>Το στρες είναι η </a:t>
            </a:r>
            <a:r>
              <a:rPr lang="el-GR" b="1" dirty="0"/>
              <a:t>φυσιολογική αντίδραση </a:t>
            </a:r>
            <a:r>
              <a:rPr lang="el-GR" dirty="0"/>
              <a:t>του οργανισμού σε ένα νέο και απαιτητικό ερέθισμα. Προκαλεί την απελευθέρωση </a:t>
            </a:r>
            <a:r>
              <a:rPr lang="el-GR" b="1" dirty="0"/>
              <a:t>αδρεναλίνης</a:t>
            </a:r>
            <a:r>
              <a:rPr lang="el-GR" dirty="0"/>
              <a:t>, η οποία μας επιτρέπει να παίρνουμε </a:t>
            </a:r>
            <a:r>
              <a:rPr lang="el-GR" b="1" dirty="0"/>
              <a:t>γρήγορες αποφάσεις</a:t>
            </a:r>
            <a:r>
              <a:rPr lang="el-GR" dirty="0"/>
              <a:t>, να </a:t>
            </a:r>
            <a:r>
              <a:rPr lang="el-GR" b="1" dirty="0"/>
              <a:t>ανταποκρινόμαστε</a:t>
            </a:r>
            <a:r>
              <a:rPr lang="el-GR" dirty="0"/>
              <a:t> στις προκλήσεις και να παραμένουμε σε </a:t>
            </a:r>
            <a:r>
              <a:rPr lang="el-GR" b="1" dirty="0"/>
              <a:t>εγρήγορση</a:t>
            </a:r>
            <a:r>
              <a:rPr lang="el-GR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429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id="{4C4E9008-8495-4CC0-9EEF-100DD46CE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5DD487-D48C-4B27-BEEF-AE413B2DC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Πρόσφυγες στην Ελλάδα</a:t>
            </a:r>
          </a:p>
          <a:p>
            <a:endParaRPr lang="el-GR" dirty="0"/>
          </a:p>
          <a:p>
            <a:r>
              <a:rPr lang="el-GR" dirty="0"/>
              <a:t>Ψυχολογικές Επιπτώσεις της Μετανάστευσης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093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Εικόνα 9">
            <a:extLst>
              <a:ext uri="{FF2B5EF4-FFF2-40B4-BE49-F238E27FC236}">
                <a16:creationId xmlns:a16="http://schemas.microsoft.com/office/drawing/2014/main" id="{3DF70AE2-CF2D-43CB-BB8A-969BC8C590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90" r="6512" b="3"/>
          <a:stretch/>
        </p:blipFill>
        <p:spPr>
          <a:xfrm>
            <a:off x="3090496" y="381010"/>
            <a:ext cx="4853354" cy="3428990"/>
          </a:xfrm>
          <a:prstGeom prst="rect">
            <a:avLst/>
          </a:prstGeom>
        </p:spPr>
      </p:pic>
      <p:sp>
        <p:nvSpPr>
          <p:cNvPr id="5" name="Τίτλος 4">
            <a:extLst>
              <a:ext uri="{FF2B5EF4-FFF2-40B4-BE49-F238E27FC236}">
                <a16:creationId xmlns:a16="http://schemas.microsoft.com/office/drawing/2014/main" id="{9A1BC95C-FA55-4B6E-AA61-386B372BD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err="1"/>
              <a:t>Μετ</a:t>
            </a:r>
            <a:r>
              <a:rPr lang="en-US" sz="2800" dirty="0"/>
              <a:t>ατραυματικό στρες</a:t>
            </a:r>
            <a:br>
              <a:rPr lang="el-GR" sz="2800" dirty="0"/>
            </a:br>
            <a:br>
              <a:rPr lang="el-GR" sz="1800" dirty="0"/>
            </a:br>
            <a:r>
              <a:rPr lang="en-US" sz="1800" dirty="0" err="1"/>
              <a:t>Ότ</a:t>
            </a:r>
            <a:r>
              <a:rPr lang="en-US" sz="1800" dirty="0"/>
              <a:t>αν οι άνθρωποι έχουν παγιδευτεί σε μια κατάσταση κατά την οποία είχαν λίγο ή καθόλου έλεγχο της κατάστασης, μπορεί να φέρουν και στο μέλλον μια έντονη αίσθηση του τρόμου, ακόμη και μετά από την απομάκρυνση από αυτή τη κατάσταση.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C –PTSD (</a:t>
            </a:r>
            <a:r>
              <a:rPr lang="en-US" sz="1800" dirty="0" err="1"/>
              <a:t>σύνθετο</a:t>
            </a:r>
            <a:r>
              <a:rPr lang="en-US" sz="1800" dirty="0"/>
              <a:t> </a:t>
            </a:r>
            <a:r>
              <a:rPr lang="en-US" sz="1800" dirty="0" err="1"/>
              <a:t>μετ</a:t>
            </a:r>
            <a:r>
              <a:rPr lang="en-US" sz="1800" dirty="0"/>
              <a:t>ατραυματικό stress),  περιγράφει τους επανατραυματισμούς,  (τα τραύματα προκαλούν στοιβάδες τραυμάτων  και  αλληλεπιδρούν μεταξύ τους).</a:t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9A56EC81-B076-4606-BBDE-56709C34085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/>
          <a:srcRect l="16872" r="18021" b="1"/>
          <a:stretch/>
        </p:blipFill>
        <p:spPr>
          <a:xfrm>
            <a:off x="8119696" y="3867140"/>
            <a:ext cx="3703011" cy="2609850"/>
          </a:xfrm>
        </p:spPr>
      </p:pic>
    </p:spTree>
    <p:extLst>
      <p:ext uri="{BB962C8B-B14F-4D97-AF65-F5344CB8AC3E}">
        <p14:creationId xmlns:p14="http://schemas.microsoft.com/office/powerpoint/2010/main" val="1719910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ECDC2296-85E9-410D-AE10-EF697B89D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Συμπεριφορές ατόμων με c-ptsd (ΣΥΝΘΕΤΟ ΜΕΤΑΤΡΑΥΜΑΤΙΚΟ ΣΤΡΕΣ) 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EBA07B64-AD8E-4521-91E5-29EC478EF60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Αποφυγή</a:t>
            </a:r>
          </a:p>
          <a:p>
            <a:r>
              <a:rPr lang="en-US"/>
              <a:t>Κριτική</a:t>
            </a:r>
          </a:p>
          <a:p>
            <a:r>
              <a:rPr lang="en-US"/>
              <a:t>Καταστροφολογία</a:t>
            </a:r>
          </a:p>
          <a:p>
            <a:r>
              <a:rPr lang="en-US"/>
              <a:t>Άρνηση</a:t>
            </a:r>
          </a:p>
          <a:p>
            <a:r>
              <a:rPr lang="en-US"/>
              <a:t>Εξάρτηση</a:t>
            </a:r>
          </a:p>
          <a:p>
            <a:r>
              <a:rPr lang="en-US"/>
              <a:t>Κατάθλιψη</a:t>
            </a:r>
          </a:p>
          <a:p>
            <a:r>
              <a:rPr lang="en-US"/>
              <a:t>Άγχος αποχωρισμού</a:t>
            </a:r>
          </a:p>
          <a:p>
            <a:r>
              <a:rPr lang="en-US"/>
              <a:t>Μαθημένη αδυναμία</a:t>
            </a:r>
          </a:p>
          <a:p>
            <a:r>
              <a:rPr lang="en-US"/>
              <a:t>Επεισόδια πανικού</a:t>
            </a:r>
          </a:p>
          <a:p>
            <a:r>
              <a:rPr lang="en-US"/>
              <a:t>Τελειοθηρία</a:t>
            </a:r>
          </a:p>
          <a:p>
            <a:endParaRPr lang="en-US"/>
          </a:p>
        </p:txBody>
      </p:sp>
      <p:pic>
        <p:nvPicPr>
          <p:cNvPr id="11" name="Θέση περιεχομένου 10">
            <a:extLst>
              <a:ext uri="{FF2B5EF4-FFF2-40B4-BE49-F238E27FC236}">
                <a16:creationId xmlns:a16="http://schemas.microsoft.com/office/drawing/2014/main" id="{173B77A3-1AC1-45AB-B655-A74022B1955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8249" r="28674"/>
          <a:stretch/>
        </p:blipFill>
        <p:spPr>
          <a:xfrm>
            <a:off x="1466851" y="1361249"/>
            <a:ext cx="2929356" cy="4135501"/>
          </a:xfrm>
        </p:spPr>
      </p:pic>
    </p:spTree>
    <p:extLst>
      <p:ext uri="{BB962C8B-B14F-4D97-AF65-F5344CB8AC3E}">
        <p14:creationId xmlns:p14="http://schemas.microsoft.com/office/powerpoint/2010/main" val="1687853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34038FA1-1072-4258-A04B-7A870667A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738" y="2027173"/>
            <a:ext cx="6127287" cy="31814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CAEC4913-B53D-46E1-8AF0-2C56A86AE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Ψυχοσωματικές εκδηλώσεις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845B8D8-058B-4AFE-B4CF-9321A3B65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56" y="1145920"/>
            <a:ext cx="4582519" cy="4943983"/>
          </a:xfrm>
        </p:spPr>
        <p:txBody>
          <a:bodyPr/>
          <a:lstStyle/>
          <a:p>
            <a:r>
              <a:rPr lang="el-GR" dirty="0"/>
              <a:t>«Σωματοποίηση»</a:t>
            </a:r>
          </a:p>
          <a:p>
            <a:pPr lvl="1"/>
            <a:r>
              <a:rPr lang="el-GR" dirty="0"/>
              <a:t>Όταν ο άνθρωπος εκφράζει το άγχος και τη δυσαρέσκειά του μέσω του σώματός του.</a:t>
            </a:r>
          </a:p>
          <a:p>
            <a:endParaRPr lang="el-GR" dirty="0"/>
          </a:p>
          <a:p>
            <a:endParaRPr lang="en-US" dirty="0"/>
          </a:p>
        </p:txBody>
      </p:sp>
      <p:sp>
        <p:nvSpPr>
          <p:cNvPr id="6" name="Βέλος: Δεξιό 5">
            <a:extLst>
              <a:ext uri="{FF2B5EF4-FFF2-40B4-BE49-F238E27FC236}">
                <a16:creationId xmlns:a16="http://schemas.microsoft.com/office/drawing/2014/main" id="{A7C1C31F-5B19-48A6-8A01-8B5D275C44F4}"/>
              </a:ext>
            </a:extLst>
          </p:cNvPr>
          <p:cNvSpPr/>
          <p:nvPr/>
        </p:nvSpPr>
        <p:spPr>
          <a:xfrm>
            <a:off x="5488738" y="2181346"/>
            <a:ext cx="411792" cy="4571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Ευθύγραμμο βέλος σύνδεσης 7">
            <a:extLst>
              <a:ext uri="{FF2B5EF4-FFF2-40B4-BE49-F238E27FC236}">
                <a16:creationId xmlns:a16="http://schemas.microsoft.com/office/drawing/2014/main" id="{91D44A2A-2E25-4328-A169-1F0A42AE2B46}"/>
              </a:ext>
            </a:extLst>
          </p:cNvPr>
          <p:cNvCxnSpPr/>
          <p:nvPr/>
        </p:nvCxnSpPr>
        <p:spPr>
          <a:xfrm flipH="1">
            <a:off x="6483626" y="2390825"/>
            <a:ext cx="39756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11" name="Ευθύγραμμο βέλος σύνδεσης 10">
            <a:extLst>
              <a:ext uri="{FF2B5EF4-FFF2-40B4-BE49-F238E27FC236}">
                <a16:creationId xmlns:a16="http://schemas.microsoft.com/office/drawing/2014/main" id="{483EB46D-3832-409A-BBFB-CA9649F18738}"/>
              </a:ext>
            </a:extLst>
          </p:cNvPr>
          <p:cNvCxnSpPr/>
          <p:nvPr/>
        </p:nvCxnSpPr>
        <p:spPr>
          <a:xfrm flipH="1">
            <a:off x="6536634" y="3588093"/>
            <a:ext cx="14577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15" name="Ευθύγραμμο βέλος σύνδεσης 14">
            <a:extLst>
              <a:ext uri="{FF2B5EF4-FFF2-40B4-BE49-F238E27FC236}">
                <a16:creationId xmlns:a16="http://schemas.microsoft.com/office/drawing/2014/main" id="{FB86745C-5C9E-4D50-A33B-59F56BBB5378}"/>
              </a:ext>
            </a:extLst>
          </p:cNvPr>
          <p:cNvCxnSpPr>
            <a:cxnSpLocks/>
          </p:cNvCxnSpPr>
          <p:nvPr/>
        </p:nvCxnSpPr>
        <p:spPr>
          <a:xfrm flipV="1">
            <a:off x="5694634" y="3617911"/>
            <a:ext cx="0" cy="1895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19" name="Ευθύγραμμο βέλος σύνδεσης 18">
            <a:extLst>
              <a:ext uri="{FF2B5EF4-FFF2-40B4-BE49-F238E27FC236}">
                <a16:creationId xmlns:a16="http://schemas.microsoft.com/office/drawing/2014/main" id="{2E5617A6-0A23-474F-AF1A-1C020D495362}"/>
              </a:ext>
            </a:extLst>
          </p:cNvPr>
          <p:cNvCxnSpPr/>
          <p:nvPr/>
        </p:nvCxnSpPr>
        <p:spPr>
          <a:xfrm flipH="1">
            <a:off x="6629400" y="4284520"/>
            <a:ext cx="25179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21" name="Ευθύγραμμο βέλος σύνδεσης 20">
            <a:extLst>
              <a:ext uri="{FF2B5EF4-FFF2-40B4-BE49-F238E27FC236}">
                <a16:creationId xmlns:a16="http://schemas.microsoft.com/office/drawing/2014/main" id="{9C1352AC-7F7D-4341-9DC2-2B3DCA178C26}"/>
              </a:ext>
            </a:extLst>
          </p:cNvPr>
          <p:cNvCxnSpPr/>
          <p:nvPr/>
        </p:nvCxnSpPr>
        <p:spPr>
          <a:xfrm flipH="1">
            <a:off x="6682408" y="4923093"/>
            <a:ext cx="43732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23" name="Ευθύγραμμο βέλος σύνδεσης 22">
            <a:extLst>
              <a:ext uri="{FF2B5EF4-FFF2-40B4-BE49-F238E27FC236}">
                <a16:creationId xmlns:a16="http://schemas.microsoft.com/office/drawing/2014/main" id="{BA69BD89-D630-4E40-A0F6-C4F04AA015C5}"/>
              </a:ext>
            </a:extLst>
          </p:cNvPr>
          <p:cNvCxnSpPr/>
          <p:nvPr/>
        </p:nvCxnSpPr>
        <p:spPr>
          <a:xfrm flipH="1" flipV="1">
            <a:off x="6483626" y="3038815"/>
            <a:ext cx="145774" cy="3677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7488021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3003226-B61E-49D8-B540-3F1FC0165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Ψυχοσωμ</a:t>
            </a:r>
            <a:r>
              <a:rPr lang="en-US" dirty="0"/>
              <a:t>ατικ</a:t>
            </a:r>
            <a:r>
              <a:rPr lang="el-GR" dirty="0" err="1"/>
              <a:t>ές</a:t>
            </a:r>
            <a:r>
              <a:rPr lang="en-US" dirty="0"/>
              <a:t> </a:t>
            </a:r>
            <a:r>
              <a:rPr lang="en-US" dirty="0" err="1"/>
              <a:t>εκδηλ</a:t>
            </a:r>
            <a:r>
              <a:rPr lang="el-GR" dirty="0"/>
              <a:t>ώ</a:t>
            </a:r>
            <a:r>
              <a:rPr lang="en-US" dirty="0" err="1"/>
              <a:t>σει</a:t>
            </a:r>
            <a:r>
              <a:rPr lang="el-GR" dirty="0"/>
              <a:t>ς</a:t>
            </a:r>
            <a:r>
              <a:rPr lang="en-US" dirty="0"/>
              <a:t> </a:t>
            </a:r>
            <a:r>
              <a:rPr lang="en-US" dirty="0" err="1"/>
              <a:t>στ</a:t>
            </a:r>
            <a:r>
              <a:rPr lang="en-US" dirty="0"/>
              <a:t>α παιδι</a:t>
            </a:r>
            <a:r>
              <a:rPr lang="el-GR" dirty="0"/>
              <a:t>ά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28F2A50-1B4C-4004-AFBC-EF21E6D8BC5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Τα πα</a:t>
            </a:r>
            <a:r>
              <a:rPr lang="en-US" dirty="0" err="1"/>
              <a:t>ιδιά</a:t>
            </a:r>
            <a:r>
              <a:rPr lang="en-US" dirty="0"/>
              <a:t> </a:t>
            </a:r>
            <a:r>
              <a:rPr lang="en-US" dirty="0" err="1"/>
              <a:t>δυσκολεύοντ</a:t>
            </a:r>
            <a:r>
              <a:rPr lang="en-US" dirty="0"/>
              <a:t>αι περισσότερο από τους ενήλικες να εκφράσουν τις αγωνίες, τους φόβους και αυτό που τους προξενεί στρες.</a:t>
            </a:r>
            <a:endParaRPr lang="el-GR" dirty="0"/>
          </a:p>
          <a:p>
            <a:endParaRPr lang="el-GR" dirty="0"/>
          </a:p>
          <a:p>
            <a:r>
              <a:rPr lang="el-GR" dirty="0"/>
              <a:t>Ψυχοσωματικές εκδηλώσεις</a:t>
            </a:r>
            <a:endParaRPr lang="en-US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5EAE4C3D-3500-4147-AF88-226B27142D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tretch/>
        </p:blipFill>
        <p:spPr>
          <a:xfrm>
            <a:off x="1550569" y="2072296"/>
            <a:ext cx="4200618" cy="2846573"/>
          </a:xfrm>
        </p:spPr>
      </p:pic>
      <p:sp>
        <p:nvSpPr>
          <p:cNvPr id="6" name="Βέλος: Κάτω 5">
            <a:extLst>
              <a:ext uri="{FF2B5EF4-FFF2-40B4-BE49-F238E27FC236}">
                <a16:creationId xmlns:a16="http://schemas.microsoft.com/office/drawing/2014/main" id="{E00A9499-A71B-424D-919C-29777EB46704}"/>
              </a:ext>
            </a:extLst>
          </p:cNvPr>
          <p:cNvSpPr/>
          <p:nvPr/>
        </p:nvSpPr>
        <p:spPr>
          <a:xfrm>
            <a:off x="4107146" y="2994515"/>
            <a:ext cx="171262" cy="147714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437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38EC9EC-395C-48A9-A2D1-52E753EA4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Φο</a:t>
            </a:r>
            <a:r>
              <a:rPr lang="en-US" dirty="0"/>
              <a:t>β</a:t>
            </a:r>
            <a:r>
              <a:rPr lang="el-GR" dirty="0"/>
              <a:t>ί</a:t>
            </a:r>
            <a:r>
              <a:rPr lang="en-US" dirty="0" err="1"/>
              <a:t>ες</a:t>
            </a:r>
            <a:r>
              <a:rPr lang="en-US" dirty="0"/>
              <a:t> πα</a:t>
            </a:r>
            <a:r>
              <a:rPr lang="en-US" dirty="0" err="1"/>
              <a:t>ιδιών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8A1C5F1-1FA8-4E59-943D-2C6A3AA7069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Ιδιοσυγκρ</a:t>
            </a:r>
            <a:r>
              <a:rPr lang="en-US" dirty="0"/>
              <a:t>ασιακοί και περιβαλλοντικοί παράγοντες.</a:t>
            </a:r>
          </a:p>
          <a:p>
            <a:r>
              <a:rPr lang="en-US" dirty="0" err="1"/>
              <a:t>Μέσ</a:t>
            </a:r>
            <a:r>
              <a:rPr lang="en-US" dirty="0"/>
              <a:t>α από τη μίμηση προτύπου, τα παιδιά μπορεί να υιοθετήσουν τις φοβίες των ενηλίκων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0E1A2C59-D86C-47BF-B6F3-3AD15D6329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55060" y="1874679"/>
            <a:ext cx="4576436" cy="3427910"/>
          </a:xfrm>
        </p:spPr>
      </p:pic>
    </p:spTree>
    <p:extLst>
      <p:ext uri="{BB962C8B-B14F-4D97-AF65-F5344CB8AC3E}">
        <p14:creationId xmlns:p14="http://schemas.microsoft.com/office/powerpoint/2010/main" val="3257698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>
            <a:extLst>
              <a:ext uri="{FF2B5EF4-FFF2-40B4-BE49-F238E27FC236}">
                <a16:creationId xmlns:a16="http://schemas.microsoft.com/office/drawing/2014/main" id="{6500CAD4-F465-4D4E-864D-6029B283D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B29767D-3375-4366-A9BC-D27288CF466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Η συχνότητα των φοβικών διαταραχών στο γενικό πληθυσμό των παιδιών και των εφήβων κυμαίνεται μεταξύ 2,6% και 9,1%.</a:t>
            </a:r>
          </a:p>
          <a:p>
            <a:r>
              <a:rPr lang="el-GR" dirty="0"/>
              <a:t>Διαρκής και παράλογος φόβος</a:t>
            </a:r>
          </a:p>
          <a:p>
            <a:r>
              <a:rPr lang="el-GR" dirty="0"/>
              <a:t>Ειδικές φοβίες (ζώων, ενέσεων, αίματος )</a:t>
            </a:r>
          </a:p>
          <a:p>
            <a:r>
              <a:rPr lang="el-GR" dirty="0"/>
              <a:t>Σχολική φοβία</a:t>
            </a:r>
          </a:p>
          <a:p>
            <a:endParaRPr lang="el-GR" dirty="0"/>
          </a:p>
          <a:p>
            <a:r>
              <a:rPr lang="el-GR" dirty="0"/>
              <a:t>Αντιδράσεις</a:t>
            </a:r>
          </a:p>
          <a:p>
            <a:r>
              <a:rPr lang="el-GR" dirty="0" err="1"/>
              <a:t>Κλάμματα</a:t>
            </a:r>
            <a:endParaRPr lang="el-GR" dirty="0"/>
          </a:p>
          <a:p>
            <a:r>
              <a:rPr lang="el-GR" dirty="0"/>
              <a:t>Εκρήξεις θυμού</a:t>
            </a:r>
          </a:p>
          <a:p>
            <a:r>
              <a:rPr lang="el-GR" dirty="0"/>
              <a:t>Προσκόλληση σε κάποιο πρόσωπο</a:t>
            </a:r>
          </a:p>
          <a:p>
            <a:r>
              <a:rPr lang="el-GR" dirty="0"/>
              <a:t>Διάρροιες, έμετοι, ταχυκαρδίες</a:t>
            </a:r>
            <a:endParaRPr lang="en-US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F7C5839E-D6E4-4A3F-A951-65ABB456AC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667436" y="1656533"/>
            <a:ext cx="3544934" cy="3544934"/>
          </a:xfrm>
        </p:spPr>
      </p:pic>
    </p:spTree>
    <p:extLst>
      <p:ext uri="{BB962C8B-B14F-4D97-AF65-F5344CB8AC3E}">
        <p14:creationId xmlns:p14="http://schemas.microsoft.com/office/powerpoint/2010/main" val="2080091303"/>
      </p:ext>
    </p:extLst>
  </p:cSld>
  <p:clrMapOvr>
    <a:masterClrMapping/>
  </p:clrMapOvr>
</p:sld>
</file>

<file path=ppt/theme/theme1.xml><?xml version="1.0" encoding="utf-8"?>
<a:theme xmlns:a="http://schemas.openxmlformats.org/drawingml/2006/main" name="Πλαίσιο">
  <a:themeElements>
    <a:clrScheme name="Προσαρμοσμένο 1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0000FF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452</Words>
  <Application>Microsoft Office PowerPoint</Application>
  <PresentationFormat>Ευρεία οθόνη</PresentationFormat>
  <Paragraphs>109</Paragraphs>
  <Slides>18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25" baseType="lpstr">
      <vt:lpstr>Arial</vt:lpstr>
      <vt:lpstr>Calibri</vt:lpstr>
      <vt:lpstr>Corbel</vt:lpstr>
      <vt:lpstr>Courier New</vt:lpstr>
      <vt:lpstr>Wingdings</vt:lpstr>
      <vt:lpstr>Wingdings 2</vt:lpstr>
      <vt:lpstr>Πλαίσιο</vt:lpstr>
      <vt:lpstr>Συντονιστές Θεματικής Ενότητας 7: Χ. Γκόβαρης   Συντελεστές πακέτου υλικού: Χ. Γκόβαρης , Κ. Μάγος, Λ. Στεργίου, Α. Γιώτσα,  Ε. Μπραμπουδάκη, Σ. Τσιώλη   Ομάδα εκπαιδευτικού υλικού: Ρ. Κίτσιου, Σ. Τσιώλη, Μ. Μαλλιαρού, Η. Μ. Παντελούκα, Κ. Ρακιτζή   Επιστημονικός Υπεύθυνος: Γ. Ανδρουλάκης</vt:lpstr>
      <vt:lpstr>Παρουσίαση του PowerPoint</vt:lpstr>
      <vt:lpstr>Παρουσίαση του PowerPoint</vt:lpstr>
      <vt:lpstr>Μετατραυματικό στρες  Όταν οι άνθρωποι έχουν παγιδευτεί σε μια κατάσταση κατά την οποία είχαν λίγο ή καθόλου έλεγχο της κατάστασης, μπορεί να φέρουν και στο μέλλον μια έντονη αίσθηση του τρόμου, ακόμη και μετά από την απομάκρυνση από αυτή τη κατάσταση.  C –PTSD (σύνθετο μετατραυματικό stress),  περιγράφει τους επανατραυματισμούς,  (τα τραύματα προκαλούν στοιβάδες τραυμάτων  και  αλληλεπιδρούν μεταξύ τους). </vt:lpstr>
      <vt:lpstr>Συμπεριφορές ατόμων με c-ptsd (ΣΥΝΘΕΤΟ ΜΕΤΑΤΡΑΥΜΑΤΙΚΟ ΣΤΡΕΣ) </vt:lpstr>
      <vt:lpstr>Ψυχοσωματικές εκδηλώσεις</vt:lpstr>
      <vt:lpstr>Ψυχοσωματικές εκδηλώσεις στα παιδιά</vt:lpstr>
      <vt:lpstr>Φοβίες παιδιών</vt:lpstr>
      <vt:lpstr>Παρουσίαση του PowerPoint</vt:lpstr>
      <vt:lpstr>Δερματικές εκδηλώσεις</vt:lpstr>
      <vt:lpstr>Άλλες ψυχοσωματικές εκδηλώσεις και εκδηλώσεις συμπεριφοράς</vt:lpstr>
      <vt:lpstr>Πώς μπορούμε να διαχειριστούμε το άγχος;</vt:lpstr>
      <vt:lpstr>Προσπαθώ να δω μια συμπεριφορά στο πλαίσιο που εκδηλώνεται</vt:lpstr>
      <vt:lpstr>Αλλάζω τη σκέψη…αλλάζω το συναίσθημα</vt:lpstr>
      <vt:lpstr>Που εστιαζουμε</vt:lpstr>
      <vt:lpstr>Ψυχική ανθεκτικότητα</vt:lpstr>
      <vt:lpstr>Το κλειδί είναι στη σκέψη μας</vt:lpstr>
      <vt:lpstr>Βιβλιογραφία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Συντονιστές Θεματικής Ενότητας 6:    Συντελεστές πακέτου υλικού:    Ομάδα εκπαιδευτικού υλικού: Ρ. Κίτσιου, Σ. Τσιώλη, Μ. Μαλλιαρού, Η. Μ. Παντελούκα, Κ. Ρακιτζή   Επιστημονικός Υπεύθυνος: Γ. Ανδρουλάκης</dc:title>
  <dc:creator>Iro-Maria Pantel</dc:creator>
  <cp:lastModifiedBy>Iro-Maria Pantel</cp:lastModifiedBy>
  <cp:revision>8</cp:revision>
  <dcterms:created xsi:type="dcterms:W3CDTF">2019-02-03T20:02:42Z</dcterms:created>
  <dcterms:modified xsi:type="dcterms:W3CDTF">2019-02-04T18:38:08Z</dcterms:modified>
</cp:coreProperties>
</file>