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24"/>
  </p:notesMasterIdLst>
  <p:sldIdLst>
    <p:sldId id="256" r:id="rId2"/>
    <p:sldId id="289" r:id="rId3"/>
    <p:sldId id="259" r:id="rId4"/>
    <p:sldId id="290" r:id="rId5"/>
    <p:sldId id="291" r:id="rId6"/>
    <p:sldId id="292" r:id="rId7"/>
    <p:sldId id="293" r:id="rId8"/>
    <p:sldId id="260" r:id="rId9"/>
    <p:sldId id="294" r:id="rId10"/>
    <p:sldId id="261" r:id="rId11"/>
    <p:sldId id="264" r:id="rId12"/>
    <p:sldId id="265" r:id="rId13"/>
    <p:sldId id="267" r:id="rId14"/>
    <p:sldId id="295" r:id="rId15"/>
    <p:sldId id="296" r:id="rId16"/>
    <p:sldId id="297" r:id="rId17"/>
    <p:sldId id="301" r:id="rId18"/>
    <p:sldId id="300" r:id="rId19"/>
    <p:sldId id="302" r:id="rId20"/>
    <p:sldId id="303" r:id="rId21"/>
    <p:sldId id="298" r:id="rId22"/>
    <p:sldId id="299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0930A"/>
    <a:srgbClr val="00AD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74" autoAdjust="0"/>
  </p:normalViewPr>
  <p:slideViewPr>
    <p:cSldViewPr snapToGrid="0">
      <p:cViewPr varScale="1">
        <p:scale>
          <a:sx n="107" d="100"/>
          <a:sy n="107" d="100"/>
        </p:scale>
        <p:origin x="61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612CC9-A763-4868-BFA7-C15389141691}" type="datetimeFigureOut">
              <a:rPr lang="el-GR" smtClean="0"/>
              <a:t>4/2/2019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0D454-34BE-40E5-ACAF-2C6ED27667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5965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2252" y="2127902"/>
            <a:ext cx="9141619" cy="42284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66682" y="637788"/>
            <a:ext cx="2925318" cy="571856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465" y="2127901"/>
            <a:ext cx="8599524" cy="4228448"/>
          </a:xfrm>
        </p:spPr>
        <p:txBody>
          <a:bodyPr anchor="b">
            <a:normAutofit/>
          </a:bodyPr>
          <a:lstStyle>
            <a:lvl1pPr algn="l">
              <a:defRPr sz="3600" spc="-100" baseline="0">
                <a:solidFill>
                  <a:srgbClr val="FFFFFF"/>
                </a:solidFill>
              </a:defRPr>
            </a:lvl1pPr>
          </a:lstStyle>
          <a:p>
            <a:r>
              <a:rPr lang="el-GR" dirty="0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86B75A-687E-405C-8A0B-8D00578BA2C3}" type="datetimeFigureOut">
              <a:rPr lang="en-US" dirty="0"/>
              <a:pPr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05665" y="6356350"/>
            <a:ext cx="762846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058DD124-551F-449F-8A46-3B43FB4D3A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51005" y="867080"/>
            <a:ext cx="2386589" cy="1767844"/>
          </a:xfrm>
          <a:prstGeom prst="rect">
            <a:avLst/>
          </a:prstGeom>
        </p:spPr>
      </p:pic>
      <p:pic>
        <p:nvPicPr>
          <p:cNvPr id="10" name="Εικόνα 3">
            <a:extLst>
              <a:ext uri="{FF2B5EF4-FFF2-40B4-BE49-F238E27FC236}">
                <a16:creationId xmlns:a16="http://schemas.microsoft.com/office/drawing/2014/main" id="{5CF96CF6-1930-4D11-8E20-8333126AF2A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42" t="-1228" r="26131" b="36661"/>
          <a:stretch>
            <a:fillRect/>
          </a:stretch>
        </p:blipFill>
        <p:spPr bwMode="auto">
          <a:xfrm>
            <a:off x="9508275" y="4623718"/>
            <a:ext cx="79057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Εικόνα 4">
            <a:extLst>
              <a:ext uri="{FF2B5EF4-FFF2-40B4-BE49-F238E27FC236}">
                <a16:creationId xmlns:a16="http://schemas.microsoft.com/office/drawing/2014/main" id="{7FF74607-5FBF-4829-BDFB-8297B0C37A6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161" t="-3101" r="-6818" b="-2902"/>
          <a:stretch>
            <a:fillRect/>
          </a:stretch>
        </p:blipFill>
        <p:spPr bwMode="auto">
          <a:xfrm>
            <a:off x="11159858" y="4561767"/>
            <a:ext cx="790575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Εικόνα 40">
            <a:extLst>
              <a:ext uri="{FF2B5EF4-FFF2-40B4-BE49-F238E27FC236}">
                <a16:creationId xmlns:a16="http://schemas.microsoft.com/office/drawing/2014/main" id="{B8222214-7C71-4A28-9BD9-2C4CF0A838F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81" t="-3979" r="-12415" b="22346"/>
          <a:stretch>
            <a:fillRect/>
          </a:stretch>
        </p:blipFill>
        <p:spPr bwMode="auto">
          <a:xfrm>
            <a:off x="10447104" y="4572233"/>
            <a:ext cx="704850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Εικόνα 42">
            <a:extLst>
              <a:ext uri="{FF2B5EF4-FFF2-40B4-BE49-F238E27FC236}">
                <a16:creationId xmlns:a16="http://schemas.microsoft.com/office/drawing/2014/main" id="{B30AFFDC-3E37-4279-BC48-D86B1B4E3E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7306" y="5329374"/>
            <a:ext cx="2442158" cy="81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53B069A-D797-40AA-855E-803B802B4C08}"/>
              </a:ext>
            </a:extLst>
          </p:cNvPr>
          <p:cNvSpPr txBox="1"/>
          <p:nvPr userDrawn="1"/>
        </p:nvSpPr>
        <p:spPr>
          <a:xfrm>
            <a:off x="9264770" y="2881016"/>
            <a:ext cx="29272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/>
              <a:t>ΠΡΟΓΡΑΜΜΑ </a:t>
            </a:r>
            <a:r>
              <a:rPr lang="en-US" sz="1600" dirty="0"/>
              <a:t>UNICEF</a:t>
            </a:r>
            <a:r>
              <a:rPr lang="el-GR" sz="1600" dirty="0"/>
              <a:t>-</a:t>
            </a:r>
            <a:r>
              <a:rPr lang="en-US" sz="1600" dirty="0"/>
              <a:t>TTR</a:t>
            </a:r>
            <a:r>
              <a:rPr lang="el-GR" sz="1600" dirty="0"/>
              <a:t>-</a:t>
            </a:r>
            <a:r>
              <a:rPr lang="en-US" sz="1600" dirty="0"/>
              <a:t>TIC</a:t>
            </a:r>
            <a:endParaRPr lang="el-GR" sz="1600" dirty="0"/>
          </a:p>
          <a:p>
            <a:pPr algn="ctr"/>
            <a:r>
              <a:rPr lang="el-GR" sz="1600" dirty="0"/>
              <a:t>Επιμορφωτικό πρόγραμμα για εκπαιδευτικούς </a:t>
            </a:r>
          </a:p>
          <a:p>
            <a:pPr algn="ctr"/>
            <a:r>
              <a:rPr lang="el-GR" sz="1600" dirty="0"/>
              <a:t>που εμπλέκονται στην εκπαίδευση παιδιών προσφύγων</a:t>
            </a:r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8662AF7A-92DA-4FCD-A9E8-B424C7BCDD5E}"/>
              </a:ext>
            </a:extLst>
          </p:cNvPr>
          <p:cNvSpPr/>
          <p:nvPr userDrawn="1"/>
        </p:nvSpPr>
        <p:spPr>
          <a:xfrm>
            <a:off x="-8583" y="670528"/>
            <a:ext cx="9141619" cy="13497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80AA0139-B7B2-4FFA-A3B0-3A56F1FD4A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2465" y="670527"/>
            <a:ext cx="8599524" cy="1349756"/>
          </a:xfrm>
        </p:spPr>
        <p:txBody>
          <a:bodyPr anchor="ctr">
            <a:noAutofit/>
          </a:bodyPr>
          <a:lstStyle>
            <a:lvl1pPr marL="0" indent="0">
              <a:buNone/>
              <a:defRPr sz="3600" cap="none" spc="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1142999"/>
            <a:ext cx="8115230" cy="4955371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86B75A-687E-405C-8A0B-8D00578BA2C3}" type="datetimeFigureOut">
              <a:rPr lang="en-US" dirty="0"/>
              <a:pPr/>
              <a:t>2/4/2019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86B75A-687E-405C-8A0B-8D00578BA2C3}" type="datetimeFigureOut">
              <a:rPr lang="en-US" dirty="0"/>
              <a:pPr/>
              <a:t>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05665" y="6356350"/>
            <a:ext cx="762846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1136590"/>
            <a:ext cx="2819400" cy="4939470"/>
          </a:xfrm>
        </p:spPr>
        <p:txBody>
          <a:bodyPr vert="eaVert"/>
          <a:lstStyle/>
          <a:p>
            <a:r>
              <a:rPr lang="el-GR" dirty="0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1136590"/>
            <a:ext cx="7315200" cy="4939470"/>
          </a:xfrm>
        </p:spPr>
        <p:txBody>
          <a:bodyPr vert="eaVert" anchor="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86B75A-687E-405C-8A0B-8D00578BA2C3}" type="datetimeFigureOut">
              <a:rPr lang="en-US" dirty="0"/>
              <a:pPr/>
              <a:t>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05665" y="6356350"/>
            <a:ext cx="762846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D8FF8DC-B85C-4D2D-8201-47544031C22F}" type="datetimeFigureOut">
              <a:rPr lang="en-US" smtClean="0"/>
              <a:pPr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68DCD94-A862-46C4-8E71-A6A96C0C7B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5412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l-GR" dirty="0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86B75A-687E-405C-8A0B-8D00578BA2C3}" type="datetimeFigureOut">
              <a:rPr lang="en-US" dirty="0"/>
              <a:pPr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05665" y="6356350"/>
            <a:ext cx="762846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25081" y="1172766"/>
            <a:ext cx="4701164" cy="5120639"/>
          </a:xfrm>
        </p:spPr>
        <p:txBody>
          <a:bodyPr anchor="t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5755" y="1172767"/>
            <a:ext cx="4701164" cy="5120640"/>
          </a:xfrm>
        </p:spPr>
        <p:txBody>
          <a:bodyPr anchor="t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  <a:r>
              <a:rPr lang="en-US" dirty="0"/>
              <a:t>c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86B75A-687E-405C-8A0B-8D00578BA2C3}" type="datetimeFigureOut">
              <a:rPr lang="en-US" dirty="0"/>
              <a:pPr/>
              <a:t>2/4/2019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005665" y="6356350"/>
            <a:ext cx="762846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86B75A-687E-405C-8A0B-8D00578BA2C3}" type="datetimeFigureOut">
              <a:rPr lang="en-US" dirty="0"/>
              <a:pPr/>
              <a:t>2/4/2019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3005665" y="6356350"/>
            <a:ext cx="762846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86B75A-687E-405C-8A0B-8D00578BA2C3}" type="datetimeFigureOut">
              <a:rPr lang="en-US" dirty="0"/>
              <a:pPr/>
              <a:t>2/4/2019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005665" y="6356350"/>
            <a:ext cx="762846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86B75A-687E-405C-8A0B-8D00578BA2C3}" type="datetimeFigureOut">
              <a:rPr lang="en-US" dirty="0"/>
              <a:pPr/>
              <a:t>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05665" y="6356350"/>
            <a:ext cx="762846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86B75A-687E-405C-8A0B-8D00578BA2C3}" type="datetimeFigureOut">
              <a:rPr lang="en-US" dirty="0"/>
              <a:pPr/>
              <a:t>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05665" y="6356350"/>
            <a:ext cx="762846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1D89BFD4-6E02-4384-AFBA-01B7ABEFB3AE}"/>
              </a:ext>
            </a:extLst>
          </p:cNvPr>
          <p:cNvSpPr/>
          <p:nvPr userDrawn="1"/>
        </p:nvSpPr>
        <p:spPr>
          <a:xfrm>
            <a:off x="0" y="393119"/>
            <a:ext cx="3005665" cy="607176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ECCC3BAA-7CC7-4620-97D7-5D3F9FC6B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6112"/>
            <a:ext cx="2873829" cy="45257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200"/>
            </a:lvl1pPr>
          </a:lstStyle>
          <a:p>
            <a:r>
              <a:rPr lang="el-GR" dirty="0"/>
              <a:t>Κάντε κλικ για να επεξεργαστείτε τον τίτλο υποδείγματος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54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l-GR" dirty="0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86B75A-687E-405C-8A0B-8D00578BA2C3}" type="datetimeFigureOut">
              <a:rPr lang="en-US" dirty="0"/>
              <a:pPr/>
              <a:t>2/4/2019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005665" y="6356350"/>
            <a:ext cx="762846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11365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5755" y="104281"/>
            <a:ext cx="10860491" cy="10055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1136590"/>
            <a:ext cx="384048" cy="495331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755" y="1145920"/>
            <a:ext cx="10860491" cy="49439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  <a:endParaRPr lang="en-US" dirty="0"/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849E9DED-9F6A-4768-94C1-D40C4FEE40A5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61143" y="6267037"/>
            <a:ext cx="691979" cy="512577"/>
          </a:xfrm>
          <a:prstGeom prst="rect">
            <a:avLst/>
          </a:prstGeom>
        </p:spPr>
      </p:pic>
      <p:pic>
        <p:nvPicPr>
          <p:cNvPr id="10" name="Εικόνα 3">
            <a:extLst>
              <a:ext uri="{FF2B5EF4-FFF2-40B4-BE49-F238E27FC236}">
                <a16:creationId xmlns:a16="http://schemas.microsoft.com/office/drawing/2014/main" id="{73681CFA-DA46-476F-A8A2-F8293D1938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42" t="-1228" r="26131" b="36661"/>
          <a:stretch>
            <a:fillRect/>
          </a:stretch>
        </p:blipFill>
        <p:spPr bwMode="auto">
          <a:xfrm>
            <a:off x="736308" y="6276368"/>
            <a:ext cx="559788" cy="512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Εικόνα 4">
            <a:extLst>
              <a:ext uri="{FF2B5EF4-FFF2-40B4-BE49-F238E27FC236}">
                <a16:creationId xmlns:a16="http://schemas.microsoft.com/office/drawing/2014/main" id="{86DDA679-729C-4A61-A93F-9B13DAE3606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161" t="-3101" r="-6818" b="-2902"/>
          <a:stretch>
            <a:fillRect/>
          </a:stretch>
        </p:blipFill>
        <p:spPr bwMode="auto">
          <a:xfrm>
            <a:off x="1540999" y="6246804"/>
            <a:ext cx="559788" cy="532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Εικόνα 40">
            <a:extLst>
              <a:ext uri="{FF2B5EF4-FFF2-40B4-BE49-F238E27FC236}">
                <a16:creationId xmlns:a16="http://schemas.microsoft.com/office/drawing/2014/main" id="{C417DDC3-378D-4E5E-B3A6-A50532BB3BC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81" t="-3979" r="-12415" b="22346"/>
          <a:stretch>
            <a:fillRect/>
          </a:stretch>
        </p:blipFill>
        <p:spPr bwMode="auto">
          <a:xfrm>
            <a:off x="1204634" y="6292931"/>
            <a:ext cx="437158" cy="460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Εικόνα 42">
            <a:extLst>
              <a:ext uri="{FF2B5EF4-FFF2-40B4-BE49-F238E27FC236}">
                <a16:creationId xmlns:a16="http://schemas.microsoft.com/office/drawing/2014/main" id="{5501F6AF-2F8E-45AC-B08E-573DD7103AB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3303" y="6288540"/>
            <a:ext cx="1359029" cy="454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2EB3F18-2A05-4BF7-9DD0-339FFADA462B}"/>
              </a:ext>
            </a:extLst>
          </p:cNvPr>
          <p:cNvSpPr txBox="1"/>
          <p:nvPr userDrawn="1"/>
        </p:nvSpPr>
        <p:spPr>
          <a:xfrm>
            <a:off x="4809825" y="6267037"/>
            <a:ext cx="7315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100" dirty="0">
                <a:solidFill>
                  <a:schemeClr val="bg2"/>
                </a:solidFill>
              </a:rPr>
              <a:t>ΠΡΟΓΡΑΜΜΑ </a:t>
            </a:r>
            <a:r>
              <a:rPr lang="en-US" sz="1100" dirty="0">
                <a:solidFill>
                  <a:schemeClr val="bg2"/>
                </a:solidFill>
              </a:rPr>
              <a:t>UNICEF</a:t>
            </a:r>
            <a:r>
              <a:rPr lang="el-GR" sz="1100" dirty="0">
                <a:solidFill>
                  <a:schemeClr val="bg2"/>
                </a:solidFill>
              </a:rPr>
              <a:t>-</a:t>
            </a:r>
            <a:r>
              <a:rPr lang="en-US" sz="1100" dirty="0">
                <a:solidFill>
                  <a:schemeClr val="bg2"/>
                </a:solidFill>
              </a:rPr>
              <a:t>TTR</a:t>
            </a:r>
            <a:r>
              <a:rPr lang="el-GR" sz="1100" dirty="0">
                <a:solidFill>
                  <a:schemeClr val="bg2"/>
                </a:solidFill>
              </a:rPr>
              <a:t>-</a:t>
            </a:r>
            <a:r>
              <a:rPr lang="en-US" sz="1100" dirty="0">
                <a:solidFill>
                  <a:schemeClr val="bg2"/>
                </a:solidFill>
              </a:rPr>
              <a:t>TIC</a:t>
            </a:r>
            <a:endParaRPr lang="el-GR" sz="1100" dirty="0">
              <a:solidFill>
                <a:schemeClr val="bg2"/>
              </a:solidFill>
            </a:endParaRPr>
          </a:p>
          <a:p>
            <a:pPr algn="r"/>
            <a:r>
              <a:rPr lang="el-GR" sz="1100" dirty="0">
                <a:solidFill>
                  <a:schemeClr val="bg2"/>
                </a:solidFill>
              </a:rPr>
              <a:t>Επιμορφωτικό πρόγραμμα για εκπαιδευτικούς που εμπλέκονται στην εκπαίδευση παιδιών προσφύγων</a:t>
            </a:r>
            <a:endParaRPr lang="en-US" sz="11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52" r:id="rId8"/>
    <p:sldLayoutId id="2147483848" r:id="rId9"/>
    <p:sldLayoutId id="2147483849" r:id="rId10"/>
    <p:sldLayoutId id="2147483850" r:id="rId11"/>
    <p:sldLayoutId id="2147483851" r:id="rId12"/>
    <p:sldLayoutId id="2147483853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65113" indent="-265113" algn="just" defTabSz="914400" rtl="0" eaLnBrk="1" latinLnBrk="0" hangingPunct="1">
        <a:lnSpc>
          <a:spcPct val="120000"/>
        </a:lnSpc>
        <a:spcBef>
          <a:spcPts val="600"/>
        </a:spcBef>
        <a:spcAft>
          <a:spcPts val="0"/>
        </a:spcAft>
        <a:buClr>
          <a:schemeClr val="accent4"/>
        </a:buClr>
        <a:buSzPct val="120000"/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44500" indent="-268288" algn="just" defTabSz="914400" rtl="0" eaLnBrk="1" latinLnBrk="0" hangingPunct="1">
        <a:lnSpc>
          <a:spcPct val="120000"/>
        </a:lnSpc>
        <a:spcBef>
          <a:spcPts val="600"/>
        </a:spcBef>
        <a:spcAft>
          <a:spcPts val="0"/>
        </a:spcAft>
        <a:buClr>
          <a:schemeClr val="accent4"/>
        </a:buClr>
        <a:buFont typeface="Courier New" panose="02070309020205020404" pitchFamily="49" charset="0"/>
        <a:buChar char="o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538163" indent="-182563" algn="just" defTabSz="914400" rtl="0" eaLnBrk="1" latinLnBrk="0" hangingPunct="1">
        <a:lnSpc>
          <a:spcPct val="120000"/>
        </a:lnSpc>
        <a:spcBef>
          <a:spcPts val="600"/>
        </a:spcBef>
        <a:spcAft>
          <a:spcPts val="0"/>
        </a:spcAft>
        <a:buClr>
          <a:schemeClr val="accent4"/>
        </a:buClr>
        <a:buFont typeface="Wingdings" panose="05000000000000000000" pitchFamily="2" charset="2"/>
        <a:buChar char="§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717550" indent="-179388" algn="just" defTabSz="914400" rtl="0" eaLnBrk="1" latinLnBrk="0" hangingPunct="1">
        <a:lnSpc>
          <a:spcPct val="120000"/>
        </a:lnSpc>
        <a:spcBef>
          <a:spcPts val="600"/>
        </a:spcBef>
        <a:spcAft>
          <a:spcPts val="0"/>
        </a:spcAft>
        <a:buClr>
          <a:schemeClr val="accent4"/>
        </a:buClr>
        <a:buFont typeface="Corbel" panose="020B0503020204020204" pitchFamily="34" charset="0"/>
        <a:buChar char="­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896938" indent="-179388" algn="just" defTabSz="914400" rtl="0" eaLnBrk="1" latinLnBrk="0" hangingPunct="1">
        <a:lnSpc>
          <a:spcPct val="120000"/>
        </a:lnSpc>
        <a:spcBef>
          <a:spcPts val="600"/>
        </a:spcBef>
        <a:spcAft>
          <a:spcPts val="0"/>
        </a:spcAft>
        <a:buClr>
          <a:schemeClr val="accent4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C34C887-AAB1-44A8-8772-C1EAB8B91A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l-GR" sz="2400" b="1" dirty="0"/>
              <a:t>Συντονιστές Θεματικής Ενότητας 7</a:t>
            </a:r>
            <a:r>
              <a:rPr lang="el-GR" sz="2400" dirty="0"/>
              <a:t>:</a:t>
            </a:r>
            <a:br>
              <a:rPr lang="el-GR" sz="2400" dirty="0"/>
            </a:br>
            <a:r>
              <a:rPr lang="el-GR" sz="2400" dirty="0"/>
              <a:t>Χ. </a:t>
            </a:r>
            <a:r>
              <a:rPr lang="el-GR" sz="2400" dirty="0" err="1"/>
              <a:t>Γκόβαρης</a:t>
            </a:r>
            <a:br>
              <a:rPr lang="el-GR" sz="2400" dirty="0"/>
            </a:br>
            <a:r>
              <a:rPr lang="el-GR" sz="2400" b="1" dirty="0"/>
              <a:t> </a:t>
            </a:r>
            <a:br>
              <a:rPr lang="el-GR" sz="2400" dirty="0"/>
            </a:br>
            <a:r>
              <a:rPr lang="el-GR" sz="2400" b="1" dirty="0"/>
              <a:t>Συντελεστές πακέτου υλικού:</a:t>
            </a:r>
            <a:br>
              <a:rPr lang="el-GR" sz="2400" dirty="0"/>
            </a:br>
            <a:r>
              <a:rPr lang="el-GR" sz="2400" dirty="0"/>
              <a:t>Χ. </a:t>
            </a:r>
            <a:r>
              <a:rPr lang="el-GR" sz="2400" dirty="0" err="1"/>
              <a:t>Γκόβαρης</a:t>
            </a:r>
            <a:r>
              <a:rPr lang="el-GR" sz="2400" dirty="0"/>
              <a:t> , Κ. Μάγος, Λ. Στεργίου, Α. </a:t>
            </a:r>
            <a:r>
              <a:rPr lang="el-GR" sz="2400" dirty="0" err="1"/>
              <a:t>Γιώτσα</a:t>
            </a:r>
            <a:r>
              <a:rPr lang="el-GR" sz="2400" dirty="0"/>
              <a:t>, </a:t>
            </a:r>
            <a:br>
              <a:rPr lang="el-GR" sz="2400" dirty="0"/>
            </a:br>
            <a:r>
              <a:rPr lang="el-GR" sz="2400" dirty="0"/>
              <a:t>Ε. </a:t>
            </a:r>
            <a:r>
              <a:rPr lang="el-GR" sz="2400" dirty="0" err="1"/>
              <a:t>Μπραμπουδάκη</a:t>
            </a:r>
            <a:r>
              <a:rPr lang="el-GR" sz="2400" dirty="0"/>
              <a:t>, Σ. </a:t>
            </a:r>
            <a:r>
              <a:rPr lang="el-GR" sz="2400" dirty="0" err="1"/>
              <a:t>Τσιώλη</a:t>
            </a:r>
            <a:br>
              <a:rPr lang="el-GR" sz="2400" dirty="0"/>
            </a:br>
            <a:r>
              <a:rPr lang="el-GR" sz="2400" b="1" dirty="0"/>
              <a:t> </a:t>
            </a:r>
            <a:br>
              <a:rPr lang="el-GR" sz="2400" dirty="0"/>
            </a:br>
            <a:r>
              <a:rPr lang="el-GR" sz="2400" b="1" dirty="0"/>
              <a:t>Ομάδα εκπαιδευτικού υλικού:</a:t>
            </a:r>
            <a:br>
              <a:rPr lang="el-GR" sz="2400" dirty="0"/>
            </a:br>
            <a:r>
              <a:rPr lang="el-GR" sz="2400" dirty="0"/>
              <a:t>Ρ. Κίτσιου, Σ. </a:t>
            </a:r>
            <a:r>
              <a:rPr lang="el-GR" sz="2400" dirty="0" err="1"/>
              <a:t>Τσιώλη</a:t>
            </a:r>
            <a:r>
              <a:rPr lang="el-GR" sz="2400" dirty="0"/>
              <a:t>, Μ. Μαλλιαρού, Η. Μ. </a:t>
            </a:r>
            <a:r>
              <a:rPr lang="el-GR" sz="2400" dirty="0" err="1"/>
              <a:t>Παντελούκα</a:t>
            </a:r>
            <a:r>
              <a:rPr lang="el-GR" sz="2400" dirty="0"/>
              <a:t>, Κ. Ρακιτζή</a:t>
            </a:r>
            <a:br>
              <a:rPr lang="el-GR" sz="2400" dirty="0"/>
            </a:br>
            <a:r>
              <a:rPr lang="el-GR" sz="2400" b="1" dirty="0"/>
              <a:t> </a:t>
            </a:r>
            <a:br>
              <a:rPr lang="el-GR" sz="2400" dirty="0"/>
            </a:br>
            <a:r>
              <a:rPr lang="el-GR" sz="2400" b="1" dirty="0"/>
              <a:t>Επιστημονικός Υπεύθυνος:</a:t>
            </a:r>
            <a:br>
              <a:rPr lang="el-GR" sz="2400" dirty="0"/>
            </a:br>
            <a:r>
              <a:rPr lang="el-GR" sz="2400" dirty="0"/>
              <a:t>Γ. </a:t>
            </a:r>
            <a:r>
              <a:rPr lang="el-GR" sz="2400"/>
              <a:t>Ανδρουλάκης</a:t>
            </a:r>
            <a:endParaRPr lang="el-GR" sz="2400" dirty="0">
              <a:latin typeface="+mn-lt"/>
            </a:endParaRP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A77EFC1-64E0-472A-B600-289194E032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Οι σχολικές γιορτές στο </a:t>
            </a:r>
          </a:p>
          <a:p>
            <a:r>
              <a:rPr lang="el-GR" dirty="0"/>
              <a:t>πολυπολιτισμικό σχολείο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599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>
            <a:extLst>
              <a:ext uri="{FF2B5EF4-FFF2-40B4-BE49-F238E27FC236}">
                <a16:creationId xmlns:a16="http://schemas.microsoft.com/office/drawing/2014/main" id="{DA658B72-B2F2-459E-939D-B9452246E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Εθνικές επέτειοι</a:t>
            </a:r>
          </a:p>
          <a:p>
            <a:r>
              <a:rPr lang="el-GR" dirty="0"/>
              <a:t>Θρησκευτικές γιορτές</a:t>
            </a:r>
          </a:p>
          <a:p>
            <a:r>
              <a:rPr lang="el-GR" dirty="0"/>
              <a:t>Αποκριές</a:t>
            </a:r>
          </a:p>
          <a:p>
            <a:r>
              <a:rPr lang="el-GR" dirty="0"/>
              <a:t>Η γιορτή στο τέλος της σχολικής χρονιάς</a:t>
            </a:r>
          </a:p>
          <a:p>
            <a:r>
              <a:rPr lang="el-GR" dirty="0"/>
              <a:t>Κοινωνικές γιορτές (γενέθλια, ονομαστικές και άλλες γιορτές)</a:t>
            </a:r>
          </a:p>
          <a:p>
            <a:r>
              <a:rPr lang="el-GR" dirty="0"/>
              <a:t>Ο εορτασμός των παγκόσμιων ημερών </a:t>
            </a:r>
          </a:p>
          <a:p>
            <a:r>
              <a:rPr lang="el-GR" dirty="0"/>
              <a:t>Οι γιορτές των εποχών (του φθινοπώρου, του χιονιού,  της άνοιξης), Οι γιορτές που αφορούν το περιβάλλον (της παραλίας, του δάσους </a:t>
            </a:r>
            <a:r>
              <a:rPr lang="el-GR" dirty="0" err="1"/>
              <a:t>κ.ά</a:t>
            </a:r>
            <a:r>
              <a:rPr lang="el-GR" dirty="0"/>
              <a:t>). </a:t>
            </a:r>
          </a:p>
          <a:p>
            <a:r>
              <a:rPr lang="el-GR" dirty="0"/>
              <a:t>Οι περιστασιακές γιορτές, όπως η γιορτή του ποδηλάτου, η «ανάποδη μέρα </a:t>
            </a:r>
            <a:r>
              <a:rPr lang="el-GR" dirty="0" err="1"/>
              <a:t>κ.ά</a:t>
            </a:r>
            <a:r>
              <a:rPr lang="el-GR" dirty="0"/>
              <a:t>)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>
            <a:extLst>
              <a:ext uri="{FF2B5EF4-FFF2-40B4-BE49-F238E27FC236}">
                <a16:creationId xmlns:a16="http://schemas.microsoft.com/office/drawing/2014/main" id="{054C6F6D-C2FF-4D0B-9C17-782D8C5CE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Σχολιάστε την παρακάτω άποψη:</a:t>
            </a:r>
          </a:p>
          <a:p>
            <a:r>
              <a:rPr lang="el-GR" dirty="0"/>
              <a:t>Οι συνήθεις μεγάλες σχολικές  γιορτές απευθύνονται στα παιδιά που ανήκουν στον κυρίαρχο πολιτισμό με αποτέλεσμα να γιορτάζονται ευρέως από ένα μεγάλο τμήμα του σχολικού πληθυσμού, αλλά όχι από όλο (</a:t>
            </a:r>
            <a:r>
              <a:rPr lang="en-US" dirty="0"/>
              <a:t>Campbell</a:t>
            </a:r>
            <a:r>
              <a:rPr lang="el-GR" dirty="0"/>
              <a:t>,</a:t>
            </a:r>
            <a:r>
              <a:rPr lang="en-US" dirty="0"/>
              <a:t> </a:t>
            </a:r>
            <a:r>
              <a:rPr lang="en-US" dirty="0" err="1"/>
              <a:t>Jamsek</a:t>
            </a:r>
            <a:r>
              <a:rPr lang="el-GR" dirty="0"/>
              <a:t> &amp;</a:t>
            </a:r>
            <a:r>
              <a:rPr lang="en-US" dirty="0"/>
              <a:t> Jolley,2004)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>
            <a:extLst>
              <a:ext uri="{FF2B5EF4-FFF2-40B4-BE49-F238E27FC236}">
                <a16:creationId xmlns:a16="http://schemas.microsoft.com/office/drawing/2014/main" id="{AA452AA6-A826-4372-A1C7-AA8580DF8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Σχολιάστε την παρακάτω άποψη:</a:t>
            </a:r>
          </a:p>
          <a:p>
            <a:endParaRPr lang="el-GR" dirty="0"/>
          </a:p>
          <a:p>
            <a:r>
              <a:rPr lang="el-GR" dirty="0"/>
              <a:t>Οι σχολικές γιορτές συχνά εξελίσσονται  σε ένα «τουριστικό» εκπαιδευτικό πρόγραμμα. Έτσι, τα παιδιά «επισκέπτονται» έναν «άλλο» πολιτισμό, συμμετέχοντας σε επιφανειακές μόνο δραστηριότητες, -δοκιμάζοντας φαγητά, φορώντας στολές, τραγουδώντας τραγούδια, αναπαριστώντας τελετουργίες- και έπειτα επιστρέφουν στους κανονικούς ρυθμούς της τάξης, χωρίς να έχουν γνωρίσει, </a:t>
            </a:r>
            <a:r>
              <a:rPr lang="el-GR" dirty="0" err="1"/>
              <a:t>αλληλεπιδράσει</a:t>
            </a:r>
            <a:r>
              <a:rPr lang="el-GR" dirty="0"/>
              <a:t> ή κατανοήσει τις ιδιαιτερότητες του «άλλου» πολιτισμού</a:t>
            </a:r>
          </a:p>
          <a:p>
            <a:pPr marL="0" indent="0" algn="r">
              <a:buNone/>
            </a:pPr>
            <a:r>
              <a:rPr lang="el-GR" dirty="0"/>
              <a:t>(</a:t>
            </a:r>
            <a:r>
              <a:rPr lang="fr-FR" dirty="0"/>
              <a:t>Gutierrez- Gomez &amp; Pauly</a:t>
            </a:r>
            <a:r>
              <a:rPr lang="el-GR" dirty="0"/>
              <a:t>, </a:t>
            </a:r>
            <a:r>
              <a:rPr lang="fr-FR" dirty="0"/>
              <a:t>2006</a:t>
            </a:r>
            <a:r>
              <a:rPr lang="el-GR" dirty="0"/>
              <a:t>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>
            <a:extLst>
              <a:ext uri="{FF2B5EF4-FFF2-40B4-BE49-F238E27FC236}">
                <a16:creationId xmlns:a16="http://schemas.microsoft.com/office/drawing/2014/main" id="{F70957F2-DF63-46FA-AD96-48C88123E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 Πώς μπορούν οι γιορτές να σταματήσουν να αποτελούν ένα (ακόμη) μέσο αναπαραγωγής στερεοτύπων στο σύγχρονο σχολείο;</a:t>
            </a:r>
          </a:p>
          <a:p>
            <a:endParaRPr lang="el-GR" dirty="0"/>
          </a:p>
          <a:p>
            <a:r>
              <a:rPr lang="el-GR" dirty="0"/>
              <a:t>   Παρακολουθήστε και σχολιάστε το βίντεο 1.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8A5534BE-7638-4300-9CDC-0011D55E6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FC3461F-1803-4AB7-B739-21D928EC2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Ποιος είναι ο σκοπός της δραστηριότητας που είδατε στο βίντεο;</a:t>
            </a:r>
          </a:p>
        </p:txBody>
      </p:sp>
    </p:spTree>
    <p:extLst>
      <p:ext uri="{BB962C8B-B14F-4D97-AF65-F5344CB8AC3E}">
        <p14:creationId xmlns:p14="http://schemas.microsoft.com/office/powerpoint/2010/main" val="444403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D1677F9-1519-4BFC-A655-ED5A794B0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Σχολικές γιορτές και εθνικά στερεότυπα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9A95F86-EB52-4FF6-A3CC-F068476D9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Ποιος είναι ο ρόλος των εθνικών γιορτών όσον αφορά στην ανάδειξη της κυρίαρχης </a:t>
            </a:r>
            <a:r>
              <a:rPr lang="el-GR" dirty="0" err="1"/>
              <a:t>εθνοπολιτισμικής</a:t>
            </a:r>
            <a:r>
              <a:rPr lang="el-GR" dirty="0"/>
              <a:t> ταυτότητας;</a:t>
            </a:r>
          </a:p>
          <a:p>
            <a:endParaRPr lang="el-GR" dirty="0"/>
          </a:p>
          <a:p>
            <a:r>
              <a:rPr lang="el-GR" dirty="0"/>
              <a:t>Συνδέονται οι σχολικές γιορτές με τις μη κυρίαρχες </a:t>
            </a:r>
            <a:r>
              <a:rPr lang="el-GR" dirty="0" err="1"/>
              <a:t>εθνοπολιτισμικές</a:t>
            </a:r>
            <a:r>
              <a:rPr lang="el-GR" dirty="0"/>
              <a:t> ταυτότητες και πώς;</a:t>
            </a:r>
          </a:p>
        </p:txBody>
      </p:sp>
    </p:spTree>
    <p:extLst>
      <p:ext uri="{BB962C8B-B14F-4D97-AF65-F5344CB8AC3E}">
        <p14:creationId xmlns:p14="http://schemas.microsoft.com/office/powerpoint/2010/main" val="187444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CAC09218-8A2B-47FF-AF21-9ACFB6FFB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2AD3EB2-6376-4AEF-B9BE-446CEEBE6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Διαβάστε και σχολιάστε το παρακάτω απόσπασμα συνέντευξης:</a:t>
            </a:r>
          </a:p>
          <a:p>
            <a:r>
              <a:rPr lang="el-GR" dirty="0"/>
              <a:t>«Τώρα με  την αφορμή της Αποκριάς τις φυλές λίγο που κάνουμε. Μιλάμε για τα παιδιά που ζουν σε άλλες χώρες, για τα παιδιά που ζουν στην Αφρική , που ζούνε στην Κίνα. Τα παιδιά του κόσμου. Πιο πολύ έτσι. Δηλαδή διαπολιτισμικά ». (Σ9)  </a:t>
            </a:r>
          </a:p>
          <a:p>
            <a:pPr marL="0" indent="0" algn="r">
              <a:buNone/>
            </a:pPr>
            <a:r>
              <a:rPr lang="el-GR" dirty="0"/>
              <a:t> (Μάγος &amp; </a:t>
            </a:r>
            <a:r>
              <a:rPr lang="el-GR" dirty="0" err="1"/>
              <a:t>Χαλαζωνίτου</a:t>
            </a:r>
            <a:r>
              <a:rPr lang="el-GR" dirty="0"/>
              <a:t>, 2012)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840131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3622DE92-F49E-4460-A574-F2F2BAE5B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D39138C-A652-4522-8AF6-081E05E53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Αιτιολογήστε αν η προτεινόμενη προσέγγιση είναι διαπολιτισμική, όπως αναφέρει η νηπιαγωγός. Τεκμηριώστε την απάντησή σας με βάση τις αρχές της διαπολιτισμικής εκπαίδευσης.</a:t>
            </a:r>
          </a:p>
        </p:txBody>
      </p:sp>
    </p:spTree>
    <p:extLst>
      <p:ext uri="{BB962C8B-B14F-4D97-AF65-F5344CB8AC3E}">
        <p14:creationId xmlns:p14="http://schemas.microsoft.com/office/powerpoint/2010/main" val="6289435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3FEB2970-BA11-4BC5-ABAB-AD123A3D1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7AC7BC-1C36-4DD5-A52C-28BEF1A92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Μελετήστε το άρθρο 1, το οποίο παρουσιάζει μια έρευνα σε νηπιαγωγούς σχετικά με τη γιορτή της αποκριάς στο νηπιαγωγείο.</a:t>
            </a:r>
          </a:p>
          <a:p>
            <a:endParaRPr lang="el-GR" dirty="0"/>
          </a:p>
          <a:p>
            <a:r>
              <a:rPr lang="el-GR" dirty="0"/>
              <a:t>Γράψτε ένα κείμενο 500 λέξεων όπου θα σχολιάζετε τα ευρήματα της συγκεκριμένης έρευνας.</a:t>
            </a:r>
          </a:p>
        </p:txBody>
      </p:sp>
    </p:spTree>
    <p:extLst>
      <p:ext uri="{BB962C8B-B14F-4D97-AF65-F5344CB8AC3E}">
        <p14:creationId xmlns:p14="http://schemas.microsoft.com/office/powerpoint/2010/main" val="8373412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A48B4711-AEA6-4A58-B6B2-D4023C96E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E2D0108-74BF-4E03-801F-52113AE25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«Στις γιορτές βαριέμαι πάρα πολύ. Μερικές φορές δεν καταλαβαίνω τι λένε τα παιδιά. Και αυτά που λένε είναι μόνο για τους Έλληνες»</a:t>
            </a:r>
          </a:p>
          <a:p>
            <a:pPr marL="0" indent="0" algn="r">
              <a:buNone/>
            </a:pPr>
            <a:r>
              <a:rPr lang="el-GR" dirty="0"/>
              <a:t>(Απόσπασμα συνέντευξης με αλλοδαπό μαθητή)</a:t>
            </a:r>
          </a:p>
        </p:txBody>
      </p:sp>
    </p:spTree>
    <p:extLst>
      <p:ext uri="{BB962C8B-B14F-4D97-AF65-F5344CB8AC3E}">
        <p14:creationId xmlns:p14="http://schemas.microsoft.com/office/powerpoint/2010/main" val="3531723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86D57D0-BE10-4F95-A2D7-6F128CE93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Ερωτήματα για προβληματισμό: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F8763AF-F424-491A-9077-1F1AD854D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Ποιος είναι ο ρόλος των σχολικών γιορτών; </a:t>
            </a:r>
          </a:p>
          <a:p>
            <a:r>
              <a:rPr lang="el-GR" dirty="0"/>
              <a:t>Ποιες είναι οι συνηθέστερες σχολικές γιορτές;</a:t>
            </a:r>
          </a:p>
          <a:p>
            <a:r>
              <a:rPr lang="el-GR" dirty="0"/>
              <a:t>Πόσο λαμβάνουν υπόψη την πολυπολιτισμική σύνθεση του σχολείου;</a:t>
            </a:r>
          </a:p>
          <a:p>
            <a:r>
              <a:rPr lang="el-GR" dirty="0"/>
              <a:t>Πόσο λαμβάνουν υπόψη την μεταναστευτική ή/και προσφυγική εμπειρία κάποιων μαθητών;</a:t>
            </a:r>
          </a:p>
          <a:p>
            <a:r>
              <a:rPr lang="el-GR" dirty="0"/>
              <a:t>Ποιες αλλαγές υπάρχουν στις σχολικές γιορτές σε σχέση με το παρελθόν;</a:t>
            </a:r>
          </a:p>
          <a:p>
            <a:r>
              <a:rPr lang="el-GR" dirty="0"/>
              <a:t>Ποια είναι η δική σας εμπειρία από τις σχολικές γιορτές;</a:t>
            </a:r>
          </a:p>
        </p:txBody>
      </p:sp>
    </p:spTree>
    <p:extLst>
      <p:ext uri="{BB962C8B-B14F-4D97-AF65-F5344CB8AC3E}">
        <p14:creationId xmlns:p14="http://schemas.microsoft.com/office/powerpoint/2010/main" val="23931580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C8484EC-D016-4DCC-9BEE-FE21E476B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Σχολικές γιορτές και πρόσφυγες μαθητές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5E16024-34F5-4790-B179-516FF71C1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σχολικές γιορτές ως αφορμή για την γνωριμία με τους πολιτισμούς των ‘άλλων’ μαθητών.</a:t>
            </a:r>
          </a:p>
          <a:p>
            <a:r>
              <a:rPr lang="el-GR" dirty="0"/>
              <a:t>Οι σχολικές γιορτές ως πολιτισμικές ‘γέφυρες’ και ‘παράθυρα’.</a:t>
            </a:r>
          </a:p>
        </p:txBody>
      </p:sp>
    </p:spTree>
    <p:extLst>
      <p:ext uri="{BB962C8B-B14F-4D97-AF65-F5344CB8AC3E}">
        <p14:creationId xmlns:p14="http://schemas.microsoft.com/office/powerpoint/2010/main" val="25227495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F82D9C7-6584-47D1-A511-83649778D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Εργασία (1500 λέξεις):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EF584BD-8FEF-4211-A8EE-6A417CAA9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Επιλέξτε μια σχολική γιορτή και σχεδιάστε δραστηριότητες που να ανταποκρίνονται σε μια πολυπολιτισμική τάξη όπου φοιτούν τόσο Έλληνες μαθητές όσο και μαθητές με μεταναστευτική και προσφυγική καταγωγή.</a:t>
            </a:r>
          </a:p>
        </p:txBody>
      </p:sp>
    </p:spTree>
    <p:extLst>
      <p:ext uri="{BB962C8B-B14F-4D97-AF65-F5344CB8AC3E}">
        <p14:creationId xmlns:p14="http://schemas.microsoft.com/office/powerpoint/2010/main" val="26863652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7222E82-7F06-4187-A3ED-E3C66DC48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9B38CF0-C8B1-4779-A237-BD211A171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el-GR" dirty="0"/>
              <a:t>Bisson</a:t>
            </a:r>
            <a:r>
              <a:rPr lang="en-GB" altLang="el-GR" dirty="0"/>
              <a:t>, </a:t>
            </a:r>
            <a:r>
              <a:rPr lang="en-US" altLang="el-GR" dirty="0"/>
              <a:t>J</a:t>
            </a:r>
            <a:r>
              <a:rPr lang="en-GB" altLang="el-GR" dirty="0"/>
              <a:t>. (1997) </a:t>
            </a:r>
            <a:r>
              <a:rPr lang="en-US" altLang="el-GR" dirty="0"/>
              <a:t>Celebrate. An Anti- Bias Guide to Enjoying Holidays in Early</a:t>
            </a:r>
            <a:r>
              <a:rPr lang="el-GR" altLang="el-GR" dirty="0"/>
              <a:t> </a:t>
            </a:r>
            <a:r>
              <a:rPr lang="en-US" altLang="el-GR" dirty="0"/>
              <a:t>Childhood Holidays</a:t>
            </a:r>
            <a:r>
              <a:rPr lang="en-GB" altLang="el-GR" dirty="0"/>
              <a:t>, </a:t>
            </a:r>
            <a:r>
              <a:rPr lang="en-US" altLang="el-GR" dirty="0"/>
              <a:t> United States of America: </a:t>
            </a:r>
            <a:r>
              <a:rPr lang="en-US" altLang="el-GR" dirty="0" err="1"/>
              <a:t>Redleaf</a:t>
            </a:r>
            <a:r>
              <a:rPr lang="en-US" altLang="el-GR" dirty="0"/>
              <a:t> Press</a:t>
            </a:r>
            <a:r>
              <a:rPr lang="en-GB" altLang="el-GR" dirty="0"/>
              <a:t>.</a:t>
            </a:r>
            <a:endParaRPr lang="el-GR" altLang="el-GR" dirty="0"/>
          </a:p>
          <a:p>
            <a:r>
              <a:rPr lang="en-US" altLang="el-GR" dirty="0"/>
              <a:t>Campbell, K., &amp; </a:t>
            </a:r>
            <a:r>
              <a:rPr lang="en-US" altLang="el-GR" dirty="0" err="1"/>
              <a:t>Jamsek</a:t>
            </a:r>
            <a:r>
              <a:rPr lang="en-US" altLang="el-GR" dirty="0"/>
              <a:t>, M., &amp; Jolley, P. D. (2004) Planning holiday celebrations.</a:t>
            </a:r>
            <a:r>
              <a:rPr lang="el-GR" altLang="el-GR" dirty="0"/>
              <a:t> </a:t>
            </a:r>
            <a:r>
              <a:rPr lang="en-US" altLang="el-GR" dirty="0"/>
              <a:t>An ethical approach to developing policy and practices</a:t>
            </a:r>
            <a:r>
              <a:rPr lang="en-GB" altLang="el-GR" dirty="0"/>
              <a:t>, </a:t>
            </a:r>
            <a:r>
              <a:rPr lang="en-US" altLang="el-GR" dirty="0"/>
              <a:t>Texas child care, 28(2),</a:t>
            </a:r>
            <a:r>
              <a:rPr lang="el-GR" altLang="el-GR" dirty="0"/>
              <a:t> </a:t>
            </a:r>
            <a:r>
              <a:rPr lang="en-US" altLang="el-GR" dirty="0"/>
              <a:t>24-31</a:t>
            </a:r>
            <a:r>
              <a:rPr lang="el-GR" altLang="el-GR" dirty="0"/>
              <a:t>.</a:t>
            </a:r>
            <a:r>
              <a:rPr lang="en-US" altLang="el-GR" dirty="0"/>
              <a:t> </a:t>
            </a:r>
            <a:endParaRPr lang="el-GR" altLang="el-GR" dirty="0"/>
          </a:p>
          <a:p>
            <a:r>
              <a:rPr lang="en-US" altLang="el-GR" dirty="0"/>
              <a:t>Creaser, B., &amp; </a:t>
            </a:r>
            <a:r>
              <a:rPr lang="en-US" altLang="el-GR" dirty="0" err="1"/>
              <a:t>Dau</a:t>
            </a:r>
            <a:r>
              <a:rPr lang="en-US" altLang="el-GR" dirty="0"/>
              <a:t>, E. (1994) Who’s in Charge of Celebration? A Child Center</a:t>
            </a:r>
            <a:r>
              <a:rPr lang="el-GR" altLang="el-GR" dirty="0"/>
              <a:t> </a:t>
            </a:r>
            <a:r>
              <a:rPr lang="en-US" altLang="el-GR" dirty="0"/>
              <a:t>Approach</a:t>
            </a:r>
            <a:r>
              <a:rPr lang="en-GB" altLang="el-GR" dirty="0"/>
              <a:t>, </a:t>
            </a:r>
            <a:r>
              <a:rPr lang="en-US" altLang="el-GR" dirty="0"/>
              <a:t> Australian early Childhood Association, 1(1), 1-21</a:t>
            </a:r>
            <a:r>
              <a:rPr lang="en-GB" altLang="el-GR" dirty="0"/>
              <a:t>.</a:t>
            </a:r>
            <a:endParaRPr lang="el-GR" altLang="el-GR" dirty="0"/>
          </a:p>
          <a:p>
            <a:r>
              <a:rPr lang="en-US" dirty="0"/>
              <a:t>Gann, C. (2006) Is Banning Holidays the only way? Educational Horizons, 85(1),</a:t>
            </a:r>
            <a:r>
              <a:rPr lang="nl-NL" dirty="0"/>
              <a:t>12-18.</a:t>
            </a:r>
            <a:endParaRPr lang="el-GR" dirty="0"/>
          </a:p>
          <a:p>
            <a:r>
              <a:rPr lang="fr-FR" dirty="0"/>
              <a:t>Gutierrez- Gomez, C., &amp; Pauly, N. (2006). </a:t>
            </a:r>
            <a:r>
              <a:rPr lang="en-US" dirty="0"/>
              <a:t>Early Childhood Related to American </a:t>
            </a:r>
            <a:r>
              <a:rPr lang="en-GB" dirty="0"/>
              <a:t> </a:t>
            </a:r>
            <a:r>
              <a:rPr lang="en-US" dirty="0"/>
              <a:t>Indians: Appropriate or No?</a:t>
            </a:r>
            <a:r>
              <a:rPr lang="en-GB" dirty="0"/>
              <a:t>, </a:t>
            </a:r>
            <a:r>
              <a:rPr lang="en-US" dirty="0"/>
              <a:t>Childhood Education, 82, 201- 206</a:t>
            </a:r>
            <a:r>
              <a:rPr lang="en-GB" dirty="0"/>
              <a:t>. </a:t>
            </a:r>
            <a:endParaRPr lang="el-GR" dirty="0"/>
          </a:p>
          <a:p>
            <a:r>
              <a:rPr lang="el-GR" dirty="0"/>
              <a:t>Μάγος, Κ., </a:t>
            </a:r>
            <a:r>
              <a:rPr lang="el-GR" dirty="0" err="1"/>
              <a:t>Χαλατσογιάννη</a:t>
            </a:r>
            <a:r>
              <a:rPr lang="el-GR" dirty="0"/>
              <a:t>, Α. (2012). «</a:t>
            </a:r>
            <a:r>
              <a:rPr lang="el-GR" dirty="0" err="1"/>
              <a:t>Ζουμπαλά</a:t>
            </a:r>
            <a:r>
              <a:rPr lang="el-GR" dirty="0"/>
              <a:t>, </a:t>
            </a:r>
            <a:r>
              <a:rPr lang="el-GR" dirty="0" err="1"/>
              <a:t>ζουμπαλά</a:t>
            </a:r>
            <a:r>
              <a:rPr lang="el-GR" dirty="0"/>
              <a:t>, μαύρη μπογιά και  κόκκινα φτερά»: Η προσέγγιση των «άλλων» πολιτισμών στις γιορτές του Νηπιαγωγείου. Στο Π. </a:t>
            </a:r>
            <a:r>
              <a:rPr lang="el-GR" dirty="0" err="1"/>
              <a:t>Γεωργογιάννης</a:t>
            </a:r>
            <a:r>
              <a:rPr lang="el-GR" dirty="0"/>
              <a:t> &amp; Κ. Μάγος (</a:t>
            </a:r>
            <a:r>
              <a:rPr lang="el-GR" dirty="0" err="1"/>
              <a:t>Επιμ</a:t>
            </a:r>
            <a:r>
              <a:rPr lang="el-GR" dirty="0"/>
              <a:t>.),  Πρακτικά του 14ου Διεθνούς Συνεδρίου: «Διαπολιτισμική Εκπαίδευση, Μετανάστευση, Διαχείριση Συγκρούσεων και Παιδαγωγική της Δημοκρατίας» (σ. 230 – 243). Πάτρα: Κέντρο Διαπολιτισμικής Εκπαίδευσης  Πανεπιστημίου </a:t>
            </a:r>
            <a:r>
              <a:rPr lang="el-GR"/>
              <a:t>Πατρών.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326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Σύμφωνα με την βιβλιογραφία: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Οι σχολικές γιορτές αποτελούν:</a:t>
            </a:r>
          </a:p>
          <a:p>
            <a:endParaRPr lang="el-GR" dirty="0"/>
          </a:p>
          <a:p>
            <a:r>
              <a:rPr lang="el-GR" dirty="0"/>
              <a:t>«προβληματικό θέμα» (</a:t>
            </a:r>
            <a:r>
              <a:rPr lang="en-US" dirty="0"/>
              <a:t>Bisson,</a:t>
            </a:r>
            <a:r>
              <a:rPr lang="el-GR" dirty="0"/>
              <a:t>1997)</a:t>
            </a:r>
            <a:r>
              <a:rPr lang="en-US" dirty="0"/>
              <a:t> </a:t>
            </a:r>
            <a:endParaRPr lang="el-GR" dirty="0"/>
          </a:p>
          <a:p>
            <a:endParaRPr lang="el-GR" dirty="0"/>
          </a:p>
          <a:p>
            <a:r>
              <a:rPr lang="el-GR" dirty="0"/>
              <a:t>«αίνιγμα» (</a:t>
            </a:r>
            <a:r>
              <a:rPr lang="en-US" dirty="0"/>
              <a:t>Gann, 2006)</a:t>
            </a:r>
            <a:endParaRPr lang="el-GR" dirty="0"/>
          </a:p>
          <a:p>
            <a:endParaRPr lang="el-GR" dirty="0"/>
          </a:p>
          <a:p>
            <a:r>
              <a:rPr lang="el-GR" dirty="0"/>
              <a:t>Ποια είναι η δική σας άποψη;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Σχολικές γιορτές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Βασική διάσταση του σχολικού προγράμματος</a:t>
            </a:r>
            <a:endParaRPr lang="en-US" dirty="0"/>
          </a:p>
          <a:p>
            <a:r>
              <a:rPr lang="el-GR" dirty="0"/>
              <a:t>Διέξοδος από τη σχολική ρουτίνα</a:t>
            </a:r>
          </a:p>
          <a:p>
            <a:r>
              <a:rPr lang="el-GR" dirty="0"/>
              <a:t>Καλλιέργεια συναισθήματος</a:t>
            </a:r>
          </a:p>
          <a:p>
            <a:r>
              <a:rPr lang="el-GR" dirty="0"/>
              <a:t>Καλλιτεχνική διαπαιδαγώγηση</a:t>
            </a:r>
          </a:p>
          <a:p>
            <a:r>
              <a:rPr lang="el-GR" dirty="0"/>
              <a:t>Δημιουργική μάθηση</a:t>
            </a:r>
          </a:p>
          <a:p>
            <a:r>
              <a:rPr lang="el-GR" dirty="0"/>
              <a:t>Αναγνώριση αξιών της ζωής                   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743BB94-C857-4EF8-9284-048457AC9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Βασικά ερωτήματα για τις σχολικές γιορτές;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C28271A-ED71-4877-8AEE-46C235B7B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-</a:t>
            </a:r>
            <a:r>
              <a:rPr lang="el-GR" dirty="0"/>
              <a:t>από ποιους οργανώνονται;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el-GR" dirty="0"/>
              <a:t>σε ποιους απευθύνονται;</a:t>
            </a:r>
          </a:p>
          <a:p>
            <a:pPr marL="0" indent="0">
              <a:buNone/>
            </a:pPr>
            <a:r>
              <a:rPr lang="el-GR" dirty="0"/>
              <a:t>-ποιοι συμμετέχουν;</a:t>
            </a:r>
            <a:endParaRPr lang="en-US" dirty="0"/>
          </a:p>
          <a:p>
            <a:pPr marL="0" indent="0">
              <a:buNone/>
            </a:pPr>
            <a:r>
              <a:rPr lang="el-GR" dirty="0"/>
              <a:t>-ποιος είναι ο σκοπός;</a:t>
            </a:r>
          </a:p>
          <a:p>
            <a:pPr marL="0" indent="0">
              <a:buNone/>
            </a:pPr>
            <a:r>
              <a:rPr lang="el-GR" dirty="0"/>
              <a:t>-ποιο είναι το περιεχόμενο;</a:t>
            </a:r>
          </a:p>
          <a:p>
            <a:pPr marL="0" indent="0">
              <a:buNone/>
            </a:pPr>
            <a:r>
              <a:rPr lang="el-GR" dirty="0"/>
              <a:t>-τι μήνυμα περνάνε;</a:t>
            </a:r>
          </a:p>
        </p:txBody>
      </p:sp>
    </p:spTree>
    <p:extLst>
      <p:ext uri="{BB962C8B-B14F-4D97-AF65-F5344CB8AC3E}">
        <p14:creationId xmlns:p14="http://schemas.microsoft.com/office/powerpoint/2010/main" val="528396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>
            <a:extLst>
              <a:ext uri="{FF2B5EF4-FFF2-40B4-BE49-F238E27FC236}">
                <a16:creationId xmlns:a16="http://schemas.microsoft.com/office/drawing/2014/main" id="{17175FF3-95CE-4004-89E2-08CC0ABA6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Η οργάνωση των γιορτών καλό θα είναι να στηρίζεται στην προώθηση μιας ευχάριστης και θετικής εμπειρίας για τη μάθηση, μέσα από κατάλληλες δραστηριότητες, για τη συγκεκριμένη, κάθε φορά, ηλικιακή ομάδα παιδιών. </a:t>
            </a:r>
          </a:p>
          <a:p>
            <a:r>
              <a:rPr lang="el-GR" dirty="0"/>
              <a:t>Οι σχολικές γιορτές οφείλουν να ενθουσιάζουν, εμπνέουν και καλλιεργούν θετική </a:t>
            </a:r>
            <a:r>
              <a:rPr lang="el-GR" dirty="0" err="1"/>
              <a:t>αυτοεικόνα</a:t>
            </a:r>
            <a:r>
              <a:rPr lang="el-GR" dirty="0"/>
              <a:t>  στα παιδιά. Ζητούμενο είναι η συμμετοχή στις γιορτές να αποτελεί καθρέφτη της ζωής των παιδιών στα οποία  οι γιορτές απευθύνονται, αλλά και παράθυρο προσέγγισης της ζωής άλλων παιδιών και πολιτισμών.</a:t>
            </a:r>
          </a:p>
          <a:p>
            <a:pPr marL="0" indent="0" algn="r">
              <a:buNone/>
            </a:pPr>
            <a:r>
              <a:rPr lang="el-GR" dirty="0"/>
              <a:t>(</a:t>
            </a:r>
            <a:r>
              <a:rPr lang="en-US" dirty="0"/>
              <a:t>Creaser, B., &amp; </a:t>
            </a:r>
            <a:r>
              <a:rPr lang="en-US" dirty="0" err="1"/>
              <a:t>Dau</a:t>
            </a:r>
            <a:r>
              <a:rPr lang="el-GR" dirty="0"/>
              <a:t>,</a:t>
            </a:r>
            <a:r>
              <a:rPr lang="en-US" dirty="0"/>
              <a:t>1994)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BCD77BE-D0D2-4B94-83AE-77A1B0A9A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Εργασία σε ομάδες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2465A80-486D-46F1-A9FF-1F1802B30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Δουλεύοντας σε ομάδες κάντε έναν κατάλογο με το τι πιστεύετε ότι κατακτούν οι μαθητές μέσα από τις σχολικές γιορτές (γνώσεις, δεξιότητες, στάσεις).</a:t>
            </a:r>
          </a:p>
        </p:txBody>
      </p:sp>
    </p:spTree>
    <p:extLst>
      <p:ext uri="{BB962C8B-B14F-4D97-AF65-F5344CB8AC3E}">
        <p14:creationId xmlns:p14="http://schemas.microsoft.com/office/powerpoint/2010/main" val="4134339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Γνώσεις – Δεξιότητες - Στάσεις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Απόκτηση ιστορικών και πολιτισμικών γνώσεων</a:t>
            </a:r>
          </a:p>
          <a:p>
            <a:r>
              <a:rPr lang="el-GR" dirty="0"/>
              <a:t>Ανάπτυξη νοητικών και κινητικών δεξιοτήτων</a:t>
            </a:r>
          </a:p>
          <a:p>
            <a:r>
              <a:rPr lang="el-GR" dirty="0"/>
              <a:t>Ανάπτυξη καλλιτεχνικών δεξιοτήτων</a:t>
            </a:r>
          </a:p>
          <a:p>
            <a:r>
              <a:rPr lang="el-GR" dirty="0"/>
              <a:t>Καλλιέργεια συνεργασίας και υπευθυνότητας</a:t>
            </a:r>
          </a:p>
          <a:p>
            <a:r>
              <a:rPr lang="el-GR" dirty="0"/>
              <a:t>Κατανόηση πολιτισμικών διαφορών;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1632F2D-1589-499D-B6C2-1E4693312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Εργασία σε ομάδες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8921238-86E4-4654-A1B3-2309CD486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Κάντε έναν κατάλογο με τις συνηθέστερες σχολικές γιορτές</a:t>
            </a:r>
          </a:p>
        </p:txBody>
      </p:sp>
    </p:spTree>
    <p:extLst>
      <p:ext uri="{BB962C8B-B14F-4D97-AF65-F5344CB8AC3E}">
        <p14:creationId xmlns:p14="http://schemas.microsoft.com/office/powerpoint/2010/main" val="2293451430"/>
      </p:ext>
    </p:extLst>
  </p:cSld>
  <p:clrMapOvr>
    <a:masterClrMapping/>
  </p:clrMapOvr>
</p:sld>
</file>

<file path=ppt/theme/theme1.xml><?xml version="1.0" encoding="utf-8"?>
<a:theme xmlns:a="http://schemas.openxmlformats.org/drawingml/2006/main" name="Πλαίσιο">
  <a:themeElements>
    <a:clrScheme name="Προσαρμοσμένο 1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0000FF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1061</Words>
  <Application>Microsoft Office PowerPoint</Application>
  <PresentationFormat>Ευρεία οθόνη</PresentationFormat>
  <Paragraphs>88</Paragraphs>
  <Slides>22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9" baseType="lpstr">
      <vt:lpstr>Arial</vt:lpstr>
      <vt:lpstr>Calibri</vt:lpstr>
      <vt:lpstr>Corbel</vt:lpstr>
      <vt:lpstr>Courier New</vt:lpstr>
      <vt:lpstr>Wingdings</vt:lpstr>
      <vt:lpstr>Wingdings 2</vt:lpstr>
      <vt:lpstr>Πλαίσιο</vt:lpstr>
      <vt:lpstr>Συντονιστές Θεματικής Ενότητας 7: Χ. Γκόβαρης   Συντελεστές πακέτου υλικού: Χ. Γκόβαρης , Κ. Μάγος, Λ. Στεργίου, Α. Γιώτσα,  Ε. Μπραμπουδάκη, Σ. Τσιώλη   Ομάδα εκπαιδευτικού υλικού: Ρ. Κίτσιου, Σ. Τσιώλη, Μ. Μαλλιαρού, Η. Μ. Παντελούκα, Κ. Ρακιτζή   Επιστημονικός Υπεύθυνος: Γ. Ανδρουλάκης</vt:lpstr>
      <vt:lpstr>Ερωτήματα για προβληματισμό:</vt:lpstr>
      <vt:lpstr>Σύμφωνα με την βιβλιογραφία:</vt:lpstr>
      <vt:lpstr>Σχολικές γιορτές</vt:lpstr>
      <vt:lpstr>Βασικά ερωτήματα για τις σχολικές γιορτές;</vt:lpstr>
      <vt:lpstr>Παρουσίαση του PowerPoint</vt:lpstr>
      <vt:lpstr>Εργασία σε ομάδες</vt:lpstr>
      <vt:lpstr>Γνώσεις – Δεξιότητες - Στάσεις</vt:lpstr>
      <vt:lpstr>Εργασία σε ομάδες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Σχολικές γιορτές και εθνικά στερεότυπα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Σχολικές γιορτές και πρόσφυγες μαθητές</vt:lpstr>
      <vt:lpstr>Εργασία (1500 λέξεις):</vt:lpstr>
      <vt:lpstr>Βιβλιογραφία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Συντονιστές Θεματικής Ενότητας 6:    Συντελεστές πακέτου υλικού:    Ομάδα εκπαιδευτικού υλικού: Ρ. Κίτσιου, Σ. Τσιώλη, Μ. Μαλλιαρού, Η. Μ. Παντελούκα, Κ. Ρακιτζή   Επιστημονικός Υπεύθυνος: Γ. Ανδρουλάκης</dc:title>
  <dc:creator>Iro-Maria Pantel</dc:creator>
  <cp:lastModifiedBy>Iro-Maria Pantel</cp:lastModifiedBy>
  <cp:revision>9</cp:revision>
  <dcterms:created xsi:type="dcterms:W3CDTF">2019-02-03T20:02:42Z</dcterms:created>
  <dcterms:modified xsi:type="dcterms:W3CDTF">2019-02-04T18:38:13Z</dcterms:modified>
</cp:coreProperties>
</file>