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3" r:id="rId7"/>
    <p:sldId id="261" r:id="rId8"/>
    <p:sldId id="266" r:id="rId9"/>
    <p:sldId id="262" r:id="rId10"/>
    <p:sldId id="264" r:id="rId11"/>
    <p:sldId id="271" r:id="rId12"/>
    <p:sldId id="265" r:id="rId13"/>
    <p:sldId id="272" r:id="rId14"/>
    <p:sldId id="267" r:id="rId15"/>
    <p:sldId id="268" r:id="rId16"/>
    <p:sldId id="269" r:id="rId17"/>
    <p:sldId id="270"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B8127B8-DD2F-4931-A0AF-B36B8889F481}" type="datetimeFigureOut">
              <a:rPr lang="el-GR" smtClean="0"/>
              <a:pPr/>
              <a:t>7/11/2021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E9AB03-A8FA-42AC-9A47-B2C289EB42E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127B8-DD2F-4931-A0AF-B36B8889F481}" type="datetimeFigureOut">
              <a:rPr lang="el-GR" smtClean="0"/>
              <a:pPr/>
              <a:t>7/11/2021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9AB03-A8FA-42AC-9A47-B2C289EB42E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The Apotheosis of Hercules.jpg"/>
          <p:cNvPicPr>
            <a:picLocks noChangeAspect="1" noChangeArrowheads="1"/>
          </p:cNvPicPr>
          <p:nvPr/>
        </p:nvPicPr>
        <p:blipFill>
          <a:blip r:embed="rId2" cstate="print">
            <a:lum bright="70000" contrast="-70000"/>
          </a:blip>
          <a:srcRect/>
          <a:stretch>
            <a:fillRect/>
          </a:stretch>
        </p:blipFill>
        <p:spPr bwMode="auto">
          <a:xfrm>
            <a:off x="1187624" y="0"/>
            <a:ext cx="6319892" cy="6858000"/>
          </a:xfrm>
          <a:prstGeom prst="rect">
            <a:avLst/>
          </a:prstGeom>
          <a:noFill/>
        </p:spPr>
      </p:pic>
      <p:sp>
        <p:nvSpPr>
          <p:cNvPr id="2" name="1 - Τίτλος"/>
          <p:cNvSpPr>
            <a:spLocks noGrp="1"/>
          </p:cNvSpPr>
          <p:nvPr>
            <p:ph type="ctrTitle"/>
          </p:nvPr>
        </p:nvSpPr>
        <p:spPr>
          <a:xfrm>
            <a:off x="467544" y="692696"/>
            <a:ext cx="8132440" cy="1470025"/>
          </a:xfrm>
        </p:spPr>
        <p:txBody>
          <a:bodyPr/>
          <a:lstStyle/>
          <a:p>
            <a:r>
              <a:rPr lang="el-GR" dirty="0" smtClean="0">
                <a:solidFill>
                  <a:srgbClr val="800080"/>
                </a:solidFill>
                <a:latin typeface="Aka-AcidGR-DiaryGirl" pitchFamily="50" charset="-95"/>
                <a:ea typeface="Aka-AcidGR-DiaryGirl" pitchFamily="50" charset="-95"/>
              </a:rPr>
              <a:t>Ε2-ΤΟ ΤΕΛΟΣ ΤΟΥ ΗΡΑΚΛΗ</a:t>
            </a:r>
            <a:endParaRPr lang="el-GR"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οι άθλοι του ηρακλ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2" name="AutoShape 4" descr="οι άθλοι του ηρακλ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536" name="Picture 8" descr="Hercules Burning Himself on the Pyre in the Presence of His Friend Philoctetes, 1782 Ivan Akimovich Akimov Academy of Fine Arts, St. Petersburg.jpg"/>
          <p:cNvPicPr>
            <a:picLocks noChangeAspect="1" noChangeArrowheads="1"/>
          </p:cNvPicPr>
          <p:nvPr/>
        </p:nvPicPr>
        <p:blipFill>
          <a:blip r:embed="rId2" cstate="print"/>
          <a:srcRect/>
          <a:stretch>
            <a:fillRect/>
          </a:stretch>
        </p:blipFill>
        <p:spPr bwMode="auto">
          <a:xfrm>
            <a:off x="0" y="0"/>
            <a:ext cx="4427984" cy="6392902"/>
          </a:xfrm>
          <a:prstGeom prst="rect">
            <a:avLst/>
          </a:prstGeom>
          <a:noFill/>
        </p:spPr>
      </p:pic>
      <p:sp>
        <p:nvSpPr>
          <p:cNvPr id="7" name="6 - Ορθογώνιο"/>
          <p:cNvSpPr/>
          <p:nvPr/>
        </p:nvSpPr>
        <p:spPr>
          <a:xfrm>
            <a:off x="0" y="6350169"/>
            <a:ext cx="4572000" cy="507831"/>
          </a:xfrm>
          <a:prstGeom prst="rect">
            <a:avLst/>
          </a:prstGeom>
        </p:spPr>
        <p:txBody>
          <a:bodyPr>
            <a:spAutoFit/>
          </a:bodyPr>
          <a:lstStyle/>
          <a:p>
            <a:r>
              <a:rPr lang="en-US" sz="900" dirty="0" smtClean="0"/>
              <a:t>By Ivan </a:t>
            </a:r>
            <a:r>
              <a:rPr lang="en-US" sz="900" dirty="0" err="1" smtClean="0"/>
              <a:t>Akimov</a:t>
            </a:r>
            <a:r>
              <a:rPr lang="en-US" sz="900" dirty="0" smtClean="0"/>
              <a:t> - http://www.mlahanas.de/Greeks/Mythology/HerculesPhiloctetesIvanAkimovichAkimov.html, Public Domain, https://commons.wikimedia.org/w/index.php?curid=7105925</a:t>
            </a:r>
            <a:endParaRPr lang="el-GR" sz="900" dirty="0"/>
          </a:p>
        </p:txBody>
      </p:sp>
      <p:sp>
        <p:nvSpPr>
          <p:cNvPr id="8" name="7 - Ορθογώνιο"/>
          <p:cNvSpPr/>
          <p:nvPr/>
        </p:nvSpPr>
        <p:spPr>
          <a:xfrm>
            <a:off x="4572000" y="260648"/>
            <a:ext cx="4572000" cy="2462213"/>
          </a:xfrm>
          <a:prstGeom prst="rect">
            <a:avLst/>
          </a:prstGeom>
        </p:spPr>
        <p:txBody>
          <a:bodyPr>
            <a:spAutoFit/>
          </a:bodyPr>
          <a:lstStyle/>
          <a:p>
            <a:r>
              <a:rPr lang="el-GR" sz="2200" b="1" dirty="0" smtClean="0">
                <a:solidFill>
                  <a:srgbClr val="800080"/>
                </a:solidFill>
                <a:latin typeface="Aka-AcidGR-DiaryGirl" pitchFamily="50" charset="-95"/>
                <a:ea typeface="Aka-AcidGR-DiaryGirl" pitchFamily="50" charset="-95"/>
              </a:rPr>
              <a:t>Ανέβηκε στο βουνό Οίτη της Φθιώτιδας, έφτιαξε έναν σωρό από ξύλα, ξάπλωσε πάνω του και</a:t>
            </a:r>
            <a:r>
              <a:rPr lang="en-US" sz="2200" b="1" dirty="0" smtClean="0">
                <a:solidFill>
                  <a:srgbClr val="800080"/>
                </a:solidFill>
                <a:latin typeface="Aka-AcidGR-DiaryGirl" pitchFamily="50" charset="-95"/>
                <a:ea typeface="Aka-AcidGR-DiaryGirl" pitchFamily="50" charset="-95"/>
              </a:rPr>
              <a:t> </a:t>
            </a:r>
            <a:r>
              <a:rPr lang="el-GR" sz="2200" b="1" dirty="0" smtClean="0">
                <a:solidFill>
                  <a:srgbClr val="800080"/>
                </a:solidFill>
                <a:latin typeface="Aka-AcidGR-DiaryGirl" pitchFamily="50" charset="-95"/>
                <a:ea typeface="Aka-AcidGR-DiaryGirl" pitchFamily="50" charset="-95"/>
              </a:rPr>
              <a:t>ζήτησε ν’ ανάψουν τη φωτιά. </a:t>
            </a:r>
          </a:p>
          <a:p>
            <a:r>
              <a:rPr lang="el-GR" sz="2200" b="1" dirty="0" smtClean="0">
                <a:solidFill>
                  <a:srgbClr val="800080"/>
                </a:solidFill>
                <a:latin typeface="Aka-AcidGR-DiaryGirl" pitchFamily="50" charset="-95"/>
                <a:ea typeface="Aka-AcidGR-DiaryGirl" pitchFamily="50" charset="-95"/>
              </a:rPr>
              <a:t>Κανείς δε δέχτηκε να το κάνει αυτό.</a:t>
            </a:r>
            <a:endParaRPr lang="el-GR" sz="2200" b="1" dirty="0">
              <a:solidFill>
                <a:srgbClr val="800080"/>
              </a:solidFill>
              <a:latin typeface="Aka-AcidGR-DiaryGirl" pitchFamily="50" charset="-95"/>
              <a:ea typeface="Aka-AcidGR-DiaryGirl" pitchFamily="50" charset="-95"/>
            </a:endParaRPr>
          </a:p>
        </p:txBody>
      </p:sp>
      <p:pic>
        <p:nvPicPr>
          <p:cNvPr id="1026" name="Picture 2"/>
          <p:cNvPicPr>
            <a:picLocks noChangeAspect="1" noChangeArrowheads="1"/>
          </p:cNvPicPr>
          <p:nvPr/>
        </p:nvPicPr>
        <p:blipFill>
          <a:blip r:embed="rId3" cstate="print"/>
          <a:srcRect/>
          <a:stretch>
            <a:fillRect/>
          </a:stretch>
        </p:blipFill>
        <p:spPr bwMode="auto">
          <a:xfrm>
            <a:off x="4788024" y="2708920"/>
            <a:ext cx="4009098" cy="38164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fade">
                                      <p:cBhvr>
                                        <p:cTn id="12" dur="2000"/>
                                        <p:tgtEl>
                                          <p:spTgt spid="225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2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οι άθλοι του ηρακλ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32" name="AutoShape 4" descr="οι άθλοι του ηρακλ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534" name="Picture 6" descr="Ovide - Metamorphoses - III - Philoctète met le feu au bucher sur lequel est étendu Hercule.jpg"/>
          <p:cNvPicPr>
            <a:picLocks noChangeAspect="1" noChangeArrowheads="1"/>
          </p:cNvPicPr>
          <p:nvPr/>
        </p:nvPicPr>
        <p:blipFill>
          <a:blip r:embed="rId2" cstate="print"/>
          <a:srcRect/>
          <a:stretch>
            <a:fillRect/>
          </a:stretch>
        </p:blipFill>
        <p:spPr bwMode="auto">
          <a:xfrm>
            <a:off x="0" y="0"/>
            <a:ext cx="4837654" cy="6597352"/>
          </a:xfrm>
          <a:prstGeom prst="rect">
            <a:avLst/>
          </a:prstGeom>
          <a:noFill/>
        </p:spPr>
      </p:pic>
      <p:sp>
        <p:nvSpPr>
          <p:cNvPr id="5" name="4 - Ορθογώνιο"/>
          <p:cNvSpPr/>
          <p:nvPr/>
        </p:nvSpPr>
        <p:spPr>
          <a:xfrm>
            <a:off x="0" y="6488668"/>
            <a:ext cx="4572000" cy="369332"/>
          </a:xfrm>
          <a:prstGeom prst="rect">
            <a:avLst/>
          </a:prstGeom>
        </p:spPr>
        <p:txBody>
          <a:bodyPr>
            <a:spAutoFit/>
          </a:bodyPr>
          <a:lstStyle/>
          <a:p>
            <a:r>
              <a:rPr lang="en-US" sz="900" dirty="0" smtClean="0"/>
              <a:t>By Louis </a:t>
            </a:r>
            <a:r>
              <a:rPr lang="en-US" sz="900" dirty="0" err="1" smtClean="0"/>
              <a:t>Binet</a:t>
            </a:r>
            <a:r>
              <a:rPr lang="en-US" sz="900" dirty="0" smtClean="0"/>
              <a:t> - ETH Zurich, Public Domain, https://commons.wikimedia.org/w/index.php?curid=81776306</a:t>
            </a:r>
            <a:endParaRPr lang="el-GR" sz="900" dirty="0"/>
          </a:p>
        </p:txBody>
      </p:sp>
      <p:sp>
        <p:nvSpPr>
          <p:cNvPr id="8" name="7 - Ορθογώνιο"/>
          <p:cNvSpPr/>
          <p:nvPr/>
        </p:nvSpPr>
        <p:spPr>
          <a:xfrm>
            <a:off x="4932040" y="332656"/>
            <a:ext cx="4211960" cy="3970318"/>
          </a:xfrm>
          <a:prstGeom prst="rect">
            <a:avLst/>
          </a:prstGeom>
        </p:spPr>
        <p:txBody>
          <a:bodyPr wrap="square">
            <a:spAutoFit/>
          </a:bodyPr>
          <a:lstStyle/>
          <a:p>
            <a:r>
              <a:rPr lang="el-GR" sz="2800" b="1" dirty="0" smtClean="0">
                <a:solidFill>
                  <a:srgbClr val="800080"/>
                </a:solidFill>
                <a:latin typeface="Aka-AcidGR-DiaryGirl" pitchFamily="50" charset="-95"/>
                <a:ea typeface="Aka-AcidGR-DiaryGirl" pitchFamily="50" charset="-95"/>
              </a:rPr>
              <a:t>Μόνο ο Φιλοκτήτης,</a:t>
            </a:r>
          </a:p>
          <a:p>
            <a:r>
              <a:rPr lang="el-GR" sz="2800" b="1" dirty="0" smtClean="0">
                <a:solidFill>
                  <a:srgbClr val="800080"/>
                </a:solidFill>
                <a:latin typeface="Aka-AcidGR-DiaryGirl" pitchFamily="50" charset="-95"/>
                <a:ea typeface="Aka-AcidGR-DiaryGirl" pitchFamily="50" charset="-95"/>
              </a:rPr>
              <a:t>που περνούσε από κει, δέχτηκε ν’ ανάψει τη φωτιά κι ο Ηρακλής, για να τον ευχαριστήσει,</a:t>
            </a:r>
          </a:p>
          <a:p>
            <a:r>
              <a:rPr lang="el-GR" sz="2800" b="1" dirty="0" smtClean="0">
                <a:solidFill>
                  <a:srgbClr val="800080"/>
                </a:solidFill>
                <a:latin typeface="Aka-AcidGR-DiaryGirl" pitchFamily="50" charset="-95"/>
                <a:ea typeface="Aka-AcidGR-DiaryGirl" pitchFamily="50" charset="-95"/>
              </a:rPr>
              <a:t>του χάρισε τα δηλητηριασμένα βέλη του.</a:t>
            </a:r>
            <a:endParaRPr lang="el-GR" sz="28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2000"/>
                                        <p:tgtEl>
                                          <p:spTgt spid="22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20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2000"/>
                                        <p:tgtEl>
                                          <p:spTgt spid="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The Apotheosis of Hercules.jpg"/>
          <p:cNvPicPr>
            <a:picLocks noChangeAspect="1" noChangeArrowheads="1"/>
          </p:cNvPicPr>
          <p:nvPr/>
        </p:nvPicPr>
        <p:blipFill>
          <a:blip r:embed="rId2" cstate="print"/>
          <a:srcRect/>
          <a:stretch>
            <a:fillRect/>
          </a:stretch>
        </p:blipFill>
        <p:spPr bwMode="auto">
          <a:xfrm>
            <a:off x="0" y="0"/>
            <a:ext cx="6319892" cy="6858000"/>
          </a:xfrm>
          <a:prstGeom prst="rect">
            <a:avLst/>
          </a:prstGeom>
          <a:noFill/>
        </p:spPr>
      </p:pic>
      <p:sp>
        <p:nvSpPr>
          <p:cNvPr id="3" name="2 - Ορθογώνιο"/>
          <p:cNvSpPr/>
          <p:nvPr/>
        </p:nvSpPr>
        <p:spPr>
          <a:xfrm>
            <a:off x="0" y="6381328"/>
            <a:ext cx="4572000" cy="230832"/>
          </a:xfrm>
          <a:prstGeom prst="rect">
            <a:avLst/>
          </a:prstGeom>
        </p:spPr>
        <p:txBody>
          <a:bodyPr>
            <a:spAutoFit/>
          </a:bodyPr>
          <a:lstStyle/>
          <a:p>
            <a:r>
              <a:rPr lang="en-US" sz="900" dirty="0" smtClean="0">
                <a:solidFill>
                  <a:schemeClr val="bg1"/>
                </a:solidFill>
              </a:rPr>
              <a:t>https://commons.wikimedia.org/wiki/File:The_Apotheosis_of_Hercules.jpg</a:t>
            </a:r>
            <a:endParaRPr lang="el-GR" sz="900" dirty="0">
              <a:solidFill>
                <a:schemeClr val="bg1"/>
              </a:solidFill>
            </a:endParaRPr>
          </a:p>
        </p:txBody>
      </p:sp>
      <p:sp>
        <p:nvSpPr>
          <p:cNvPr id="4" name="3 - Ορθογώνιο"/>
          <p:cNvSpPr/>
          <p:nvPr/>
        </p:nvSpPr>
        <p:spPr>
          <a:xfrm>
            <a:off x="6372200" y="2348880"/>
            <a:ext cx="2592288" cy="2554545"/>
          </a:xfrm>
          <a:prstGeom prst="rect">
            <a:avLst/>
          </a:prstGeom>
        </p:spPr>
        <p:txBody>
          <a:bodyPr wrap="square">
            <a:spAutoFit/>
          </a:bodyPr>
          <a:lstStyle/>
          <a:p>
            <a:r>
              <a:rPr lang="el-GR" sz="2000" b="1" dirty="0" smtClean="0">
                <a:solidFill>
                  <a:srgbClr val="800080"/>
                </a:solidFill>
                <a:latin typeface="Aka-AcidGR-DiaryGirl" pitchFamily="50" charset="-95"/>
                <a:ea typeface="Aka-AcidGR-DiaryGirl" pitchFamily="50" charset="-95"/>
              </a:rPr>
              <a:t>Ξαφνικά άρχισε ν’ αστράφτει και να βροντά. </a:t>
            </a:r>
          </a:p>
          <a:p>
            <a:r>
              <a:rPr lang="el-GR" sz="2000" b="1" dirty="0" smtClean="0">
                <a:solidFill>
                  <a:srgbClr val="800080"/>
                </a:solidFill>
                <a:latin typeface="Aka-AcidGR-DiaryGirl" pitchFamily="50" charset="-95"/>
                <a:ea typeface="Aka-AcidGR-DiaryGirl" pitchFamily="50" charset="-95"/>
              </a:rPr>
              <a:t>Ένα σύννεφο κατέβηκε, πήρε τον Ηρακλή και τον ανέβασε στον Όλυμπο.</a:t>
            </a:r>
            <a:endParaRPr lang="el-GR" sz="20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2000"/>
                                        <p:tgtEl>
                                          <p:spTgt spid="2150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Marriage of Hercules and Hebe - Spanish School"/>
          <p:cNvPicPr>
            <a:picLocks noChangeAspect="1" noChangeArrowheads="1"/>
          </p:cNvPicPr>
          <p:nvPr/>
        </p:nvPicPr>
        <p:blipFill>
          <a:blip r:embed="rId2" cstate="print"/>
          <a:srcRect/>
          <a:stretch>
            <a:fillRect/>
          </a:stretch>
        </p:blipFill>
        <p:spPr bwMode="auto">
          <a:xfrm>
            <a:off x="251520" y="0"/>
            <a:ext cx="3356263" cy="6858000"/>
          </a:xfrm>
          <a:prstGeom prst="rect">
            <a:avLst/>
          </a:prstGeom>
          <a:noFill/>
        </p:spPr>
      </p:pic>
      <p:pic>
        <p:nvPicPr>
          <p:cNvPr id="3" name="Picture 2" descr="The Marriage of Hercules and Hebe - Spanish School"/>
          <p:cNvPicPr>
            <a:picLocks noChangeAspect="1" noChangeArrowheads="1"/>
          </p:cNvPicPr>
          <p:nvPr/>
        </p:nvPicPr>
        <p:blipFill>
          <a:blip r:embed="rId2" cstate="print"/>
          <a:srcRect t="17850" b="34901"/>
          <a:stretch>
            <a:fillRect/>
          </a:stretch>
        </p:blipFill>
        <p:spPr bwMode="auto">
          <a:xfrm>
            <a:off x="3779912" y="0"/>
            <a:ext cx="4997103" cy="4824536"/>
          </a:xfrm>
          <a:prstGeom prst="rect">
            <a:avLst/>
          </a:prstGeom>
          <a:noFill/>
        </p:spPr>
      </p:pic>
      <p:sp>
        <p:nvSpPr>
          <p:cNvPr id="4" name="3 - Ορθογώνιο"/>
          <p:cNvSpPr/>
          <p:nvPr/>
        </p:nvSpPr>
        <p:spPr>
          <a:xfrm>
            <a:off x="323528" y="6309320"/>
            <a:ext cx="3240360" cy="369332"/>
          </a:xfrm>
          <a:prstGeom prst="rect">
            <a:avLst/>
          </a:prstGeom>
        </p:spPr>
        <p:txBody>
          <a:bodyPr wrap="square">
            <a:spAutoFit/>
          </a:bodyPr>
          <a:lstStyle/>
          <a:p>
            <a:r>
              <a:rPr lang="en-US" sz="900" dirty="0" smtClean="0">
                <a:solidFill>
                  <a:schemeClr val="bg1"/>
                </a:solidFill>
              </a:rPr>
              <a:t>https://www.wikigallery.org/wiki/painting_281811/Spanish-School/The-Marriage-of-Hercules-and-Hebe</a:t>
            </a:r>
            <a:endParaRPr lang="el-GR" sz="900" dirty="0">
              <a:solidFill>
                <a:schemeClr val="bg1"/>
              </a:solidFill>
            </a:endParaRPr>
          </a:p>
        </p:txBody>
      </p:sp>
      <p:sp>
        <p:nvSpPr>
          <p:cNvPr id="5" name="4 - Ορθογώνιο"/>
          <p:cNvSpPr/>
          <p:nvPr/>
        </p:nvSpPr>
        <p:spPr>
          <a:xfrm>
            <a:off x="3851920" y="4869160"/>
            <a:ext cx="4572000" cy="1938992"/>
          </a:xfrm>
          <a:prstGeom prst="rect">
            <a:avLst/>
          </a:prstGeom>
        </p:spPr>
        <p:txBody>
          <a:bodyPr>
            <a:spAutoFit/>
          </a:bodyPr>
          <a:lstStyle/>
          <a:p>
            <a:r>
              <a:rPr lang="el-GR" sz="2000" b="1" dirty="0" smtClean="0">
                <a:solidFill>
                  <a:srgbClr val="800080"/>
                </a:solidFill>
                <a:latin typeface="Aka-AcidGR-DiaryGirl" pitchFamily="50" charset="-95"/>
                <a:ea typeface="Aka-AcidGR-DiaryGirl" pitchFamily="50" charset="-95"/>
              </a:rPr>
              <a:t>Εκεί συμφιλιώθηκε</a:t>
            </a:r>
            <a:r>
              <a:rPr lang="en-US" sz="2000" b="1" dirty="0" smtClean="0">
                <a:solidFill>
                  <a:srgbClr val="800080"/>
                </a:solidFill>
                <a:latin typeface="Aka-AcidGR-DiaryGirl" pitchFamily="50" charset="-95"/>
                <a:ea typeface="Aka-AcidGR-DiaryGirl" pitchFamily="50" charset="-95"/>
              </a:rPr>
              <a:t> </a:t>
            </a:r>
            <a:r>
              <a:rPr lang="el-GR" sz="2000" b="1" dirty="0" smtClean="0">
                <a:solidFill>
                  <a:srgbClr val="800080"/>
                </a:solidFill>
                <a:latin typeface="Aka-AcidGR-DiaryGirl" pitchFamily="50" charset="-95"/>
                <a:ea typeface="Aka-AcidGR-DiaryGirl" pitchFamily="50" charset="-95"/>
              </a:rPr>
              <a:t>με την Ήρα κι έζησε για πάντα με τους θεούς του Ολύμπου.</a:t>
            </a:r>
            <a:endParaRPr lang="en-US" sz="2000" b="1" dirty="0" smtClean="0">
              <a:solidFill>
                <a:srgbClr val="800080"/>
              </a:solidFill>
              <a:latin typeface="Aka-AcidGR-DiaryGirl" pitchFamily="50" charset="-95"/>
              <a:ea typeface="Aka-AcidGR-DiaryGirl" pitchFamily="50" charset="-95"/>
            </a:endParaRPr>
          </a:p>
          <a:p>
            <a:r>
              <a:rPr lang="el-GR" sz="2000" b="1" dirty="0" smtClean="0">
                <a:solidFill>
                  <a:srgbClr val="800080"/>
                </a:solidFill>
                <a:latin typeface="Aka-AcidGR-DiaryGirl" pitchFamily="50" charset="-95"/>
                <a:ea typeface="Aka-AcidGR-DiaryGirl" pitchFamily="50" charset="-95"/>
              </a:rPr>
              <a:t>Μάλιστα παντρεύτηκε την κόρη της Ήρας και του Δία, την Ήβη.</a:t>
            </a:r>
          </a:p>
          <a:p>
            <a:endParaRPr lang="el-GR" sz="20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323528" y="620688"/>
            <a:ext cx="8402024" cy="3096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188640"/>
            <a:ext cx="8640960" cy="707886"/>
          </a:xfrm>
          <a:prstGeom prst="rect">
            <a:avLst/>
          </a:prstGeom>
        </p:spPr>
        <p:txBody>
          <a:bodyPr wrap="square">
            <a:spAutoFit/>
          </a:bodyPr>
          <a:lstStyle/>
          <a:p>
            <a:r>
              <a:rPr lang="el-GR" sz="2000" b="1" dirty="0">
                <a:solidFill>
                  <a:srgbClr val="800080"/>
                </a:solidFill>
                <a:latin typeface="Aka-AcidGR-DiaryGirl" pitchFamily="50" charset="-95"/>
                <a:ea typeface="Aka-AcidGR-DiaryGirl" pitchFamily="50" charset="-95"/>
              </a:rPr>
              <a:t>Παρατηρώ με προσοχή τον χάρτη με τις περιοχές απ’ όπου πέρασε ο Ηρακλής. Τι </a:t>
            </a:r>
            <a:r>
              <a:rPr lang="el-GR" sz="2000" b="1" dirty="0" smtClean="0">
                <a:solidFill>
                  <a:srgbClr val="800080"/>
                </a:solidFill>
                <a:latin typeface="Aka-AcidGR-DiaryGirl" pitchFamily="50" charset="-95"/>
                <a:ea typeface="Aka-AcidGR-DiaryGirl" pitchFamily="50" charset="-95"/>
              </a:rPr>
              <a:t>συμπεραίνω</a:t>
            </a:r>
            <a:r>
              <a:rPr lang="el-GR" sz="2000" b="1" dirty="0">
                <a:solidFill>
                  <a:srgbClr val="800080"/>
                </a:solidFill>
                <a:latin typeface="Aka-AcidGR-DiaryGirl" pitchFamily="50" charset="-95"/>
                <a:ea typeface="Aka-AcidGR-DiaryGirl" pitchFamily="50" charset="-95"/>
              </a:rPr>
              <a:t>;</a:t>
            </a:r>
            <a:endParaRPr lang="el-GR" sz="2000" dirty="0">
              <a:solidFill>
                <a:srgbClr val="800080"/>
              </a:solidFill>
              <a:latin typeface="Aka-AcidGR-DiaryGirl" pitchFamily="50" charset="-95"/>
              <a:ea typeface="Aka-AcidGR-DiaryGirl" pitchFamily="50" charset="-95"/>
            </a:endParaRPr>
          </a:p>
        </p:txBody>
      </p:sp>
      <p:pic>
        <p:nvPicPr>
          <p:cNvPr id="25602" name="Picture 2"/>
          <p:cNvPicPr>
            <a:picLocks noChangeAspect="1" noChangeArrowheads="1"/>
          </p:cNvPicPr>
          <p:nvPr/>
        </p:nvPicPr>
        <p:blipFill>
          <a:blip r:embed="rId2" cstate="print"/>
          <a:srcRect/>
          <a:stretch>
            <a:fillRect/>
          </a:stretch>
        </p:blipFill>
        <p:spPr bwMode="auto">
          <a:xfrm>
            <a:off x="179512" y="836712"/>
            <a:ext cx="8784976" cy="6008876"/>
          </a:xfrm>
          <a:prstGeom prst="rect">
            <a:avLst/>
          </a:prstGeom>
          <a:noFill/>
          <a:ln w="9525">
            <a:noFill/>
            <a:miter lim="800000"/>
            <a:headEnd/>
            <a:tailEnd/>
          </a:ln>
        </p:spPr>
      </p:pic>
      <p:sp>
        <p:nvSpPr>
          <p:cNvPr id="4" name="3 - Ορθογώνιο"/>
          <p:cNvSpPr/>
          <p:nvPr/>
        </p:nvSpPr>
        <p:spPr>
          <a:xfrm>
            <a:off x="323528" y="4365104"/>
            <a:ext cx="2952328" cy="1938992"/>
          </a:xfrm>
          <a:prstGeom prst="rect">
            <a:avLst/>
          </a:prstGeom>
        </p:spPr>
        <p:txBody>
          <a:bodyPr wrap="square">
            <a:spAutoFit/>
          </a:bodyPr>
          <a:lstStyle/>
          <a:p>
            <a:r>
              <a:rPr lang="el-GR" sz="2000" b="1" dirty="0" smtClean="0">
                <a:solidFill>
                  <a:srgbClr val="800080"/>
                </a:solidFill>
                <a:latin typeface="Aka-AcidGR-DiaryGirl" pitchFamily="50" charset="-95"/>
                <a:ea typeface="Aka-AcidGR-DiaryGirl" pitchFamily="50" charset="-95"/>
              </a:rPr>
              <a:t>Ο Ηρακλής ταξίδεψε σχεδόν σε όλο τον τότε γνωστό κόσμο.</a:t>
            </a:r>
          </a:p>
          <a:p>
            <a:r>
              <a:rPr lang="el-GR" sz="2000" b="1" dirty="0" smtClean="0">
                <a:solidFill>
                  <a:srgbClr val="800080"/>
                </a:solidFill>
                <a:latin typeface="Aka-AcidGR-DiaryGirl" pitchFamily="50" charset="-95"/>
                <a:ea typeface="Aka-AcidGR-DiaryGirl" pitchFamily="50" charset="-95"/>
              </a:rPr>
              <a:t>Άρα ήταν διάσημος για τη δύναμη και τον χαρακτήρα του.</a:t>
            </a:r>
            <a:endParaRPr lang="el-GR" sz="2000"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332656"/>
            <a:ext cx="8496944" cy="6186309"/>
          </a:xfrm>
          <a:prstGeom prst="rect">
            <a:avLst/>
          </a:prstGeom>
          <a:solidFill>
            <a:schemeClr val="accent3">
              <a:lumMod val="40000"/>
              <a:lumOff val="60000"/>
            </a:schemeClr>
          </a:solidFill>
          <a:ln>
            <a:solidFill>
              <a:schemeClr val="accent3">
                <a:lumMod val="75000"/>
              </a:schemeClr>
            </a:solidFill>
          </a:ln>
        </p:spPr>
        <p:txBody>
          <a:bodyPr wrap="square">
            <a:spAutoFit/>
          </a:bodyPr>
          <a:lstStyle/>
          <a:p>
            <a:r>
              <a:rPr lang="el-GR" b="1" dirty="0">
                <a:latin typeface="Aka-AcidGR-DiaryGirl" pitchFamily="50" charset="-95"/>
                <a:ea typeface="Aka-AcidGR-DiaryGirl" pitchFamily="50" charset="-95"/>
              </a:rPr>
              <a:t>5. Η δόξα του Ηρακλή</a:t>
            </a:r>
          </a:p>
          <a:p>
            <a:r>
              <a:rPr lang="el-GR" dirty="0">
                <a:latin typeface="Aka-AcidGR-DiaryGirl" pitchFamily="50" charset="-95"/>
                <a:ea typeface="Aka-AcidGR-DiaryGirl" pitchFamily="50" charset="-95"/>
              </a:rPr>
              <a:t>Τι να σημαίνει άραγε το όνομα Ηρακλής; </a:t>
            </a:r>
            <a:r>
              <a:rPr lang="el-GR" u="sng" dirty="0">
                <a:latin typeface="Aka-AcidGR-DiaryGirl" pitchFamily="50" charset="-95"/>
                <a:ea typeface="Aka-AcidGR-DiaryGirl" pitchFamily="50" charset="-95"/>
              </a:rPr>
              <a:t>Είναι αυτός που χάρη στο μίσος της Ήρας </a:t>
            </a:r>
            <a:r>
              <a:rPr lang="el-GR" u="sng" dirty="0" smtClean="0">
                <a:latin typeface="Aka-AcidGR-DiaryGirl" pitchFamily="50" charset="-95"/>
                <a:ea typeface="Aka-AcidGR-DiaryGirl" pitchFamily="50" charset="-95"/>
              </a:rPr>
              <a:t>απέκτησε </a:t>
            </a:r>
            <a:r>
              <a:rPr lang="el-GR" u="sng" dirty="0">
                <a:latin typeface="Aka-AcidGR-DiaryGirl" pitchFamily="50" charset="-95"/>
                <a:ea typeface="Aka-AcidGR-DiaryGirl" pitchFamily="50" charset="-95"/>
              </a:rPr>
              <a:t>κλέος, δηλαδή μεγάλη δόξα.</a:t>
            </a:r>
          </a:p>
          <a:p>
            <a:r>
              <a:rPr lang="el-GR" dirty="0">
                <a:latin typeface="Aka-AcidGR-DiaryGirl" pitchFamily="50" charset="-95"/>
                <a:ea typeface="Aka-AcidGR-DiaryGirl" pitchFamily="50" charset="-95"/>
              </a:rPr>
              <a:t>Πραγματικά, η δόξα του Ηρακλή είναι πολύ μεγάλη. </a:t>
            </a:r>
            <a:r>
              <a:rPr lang="el-GR" u="sng" dirty="0">
                <a:latin typeface="Aka-AcidGR-DiaryGirl" pitchFamily="50" charset="-95"/>
                <a:ea typeface="Aka-AcidGR-DiaryGirl" pitchFamily="50" charset="-95"/>
              </a:rPr>
              <a:t>Οι άνθρωποι τον αγάπησαν</a:t>
            </a:r>
            <a:r>
              <a:rPr lang="el-GR" dirty="0">
                <a:latin typeface="Aka-AcidGR-DiaryGirl" pitchFamily="50" charset="-95"/>
                <a:ea typeface="Aka-AcidGR-DiaryGirl" pitchFamily="50" charset="-95"/>
              </a:rPr>
              <a:t> πολύ </a:t>
            </a:r>
            <a:r>
              <a:rPr lang="el-GR" dirty="0" smtClean="0">
                <a:latin typeface="Aka-AcidGR-DiaryGirl" pitchFamily="50" charset="-95"/>
                <a:ea typeface="Aka-AcidGR-DiaryGirl" pitchFamily="50" charset="-95"/>
              </a:rPr>
              <a:t>για</a:t>
            </a:r>
            <a:r>
              <a:rPr lang="en-US" dirty="0" smtClean="0">
                <a:latin typeface="Aka-AcidGR-DiaryGirl" pitchFamily="50" charset="-95"/>
                <a:ea typeface="Aka-AcidGR-DiaryGirl" pitchFamily="50" charset="-95"/>
              </a:rPr>
              <a:t> </a:t>
            </a:r>
            <a:r>
              <a:rPr lang="el-GR" dirty="0" smtClean="0">
                <a:latin typeface="Aka-AcidGR-DiaryGirl" pitchFamily="50" charset="-95"/>
                <a:ea typeface="Aka-AcidGR-DiaryGirl" pitchFamily="50" charset="-95"/>
              </a:rPr>
              <a:t>τις </a:t>
            </a:r>
            <a:r>
              <a:rPr lang="el-GR" dirty="0">
                <a:latin typeface="Aka-AcidGR-DiaryGirl" pitchFamily="50" charset="-95"/>
                <a:ea typeface="Aka-AcidGR-DiaryGirl" pitchFamily="50" charset="-95"/>
              </a:rPr>
              <a:t>ευεργεσίες που τους πρόσφερε και τον λάτρεψαν σαν θεό. </a:t>
            </a:r>
            <a:r>
              <a:rPr lang="el-GR" u="sng" dirty="0">
                <a:latin typeface="Aka-AcidGR-DiaryGirl" pitchFamily="50" charset="-95"/>
                <a:ea typeface="Aka-AcidGR-DiaryGirl" pitchFamily="50" charset="-95"/>
              </a:rPr>
              <a:t>Πολλοί ναοί φτιάχτηκαν </a:t>
            </a:r>
            <a:r>
              <a:rPr lang="el-GR" u="sng" dirty="0" smtClean="0">
                <a:latin typeface="Aka-AcidGR-DiaryGirl" pitchFamily="50" charset="-95"/>
                <a:ea typeface="Aka-AcidGR-DiaryGirl" pitchFamily="50" charset="-95"/>
              </a:rPr>
              <a:t>και</a:t>
            </a:r>
            <a:r>
              <a:rPr lang="en-US" u="sng" dirty="0" smtClean="0">
                <a:latin typeface="Aka-AcidGR-DiaryGirl" pitchFamily="50" charset="-95"/>
                <a:ea typeface="Aka-AcidGR-DiaryGirl" pitchFamily="50" charset="-95"/>
              </a:rPr>
              <a:t> </a:t>
            </a:r>
            <a:r>
              <a:rPr lang="el-GR" u="sng" dirty="0" smtClean="0">
                <a:latin typeface="Aka-AcidGR-DiaryGirl" pitchFamily="50" charset="-95"/>
                <a:ea typeface="Aka-AcidGR-DiaryGirl" pitchFamily="50" charset="-95"/>
              </a:rPr>
              <a:t>πολλές </a:t>
            </a:r>
            <a:r>
              <a:rPr lang="el-GR" u="sng" dirty="0">
                <a:latin typeface="Aka-AcidGR-DiaryGirl" pitchFamily="50" charset="-95"/>
                <a:ea typeface="Aka-AcidGR-DiaryGirl" pitchFamily="50" charset="-95"/>
              </a:rPr>
              <a:t>γιορτές κι αγώνες γίνονταν για να τον τιμήσουν. Πολλές πόλεις πήραν το </a:t>
            </a:r>
            <a:r>
              <a:rPr lang="el-GR" u="sng" dirty="0" smtClean="0">
                <a:latin typeface="Aka-AcidGR-DiaryGirl" pitchFamily="50" charset="-95"/>
                <a:ea typeface="Aka-AcidGR-DiaryGirl" pitchFamily="50" charset="-95"/>
              </a:rPr>
              <a:t>όνομά</a:t>
            </a:r>
            <a:r>
              <a:rPr lang="en-US" u="sng" dirty="0" smtClean="0">
                <a:latin typeface="Aka-AcidGR-DiaryGirl" pitchFamily="50" charset="-95"/>
                <a:ea typeface="Aka-AcidGR-DiaryGirl" pitchFamily="50" charset="-95"/>
              </a:rPr>
              <a:t> </a:t>
            </a:r>
            <a:r>
              <a:rPr lang="el-GR" u="sng" dirty="0" smtClean="0">
                <a:latin typeface="Aka-AcidGR-DiaryGirl" pitchFamily="50" charset="-95"/>
                <a:ea typeface="Aka-AcidGR-DiaryGirl" pitchFamily="50" charset="-95"/>
              </a:rPr>
              <a:t>του </a:t>
            </a:r>
            <a:r>
              <a:rPr lang="el-GR" u="sng" dirty="0">
                <a:latin typeface="Aka-AcidGR-DiaryGirl" pitchFamily="50" charset="-95"/>
                <a:ea typeface="Aka-AcidGR-DiaryGirl" pitchFamily="50" charset="-95"/>
              </a:rPr>
              <a:t>σε ολόκληρη τη Μεσόγειο</a:t>
            </a:r>
            <a:r>
              <a:rPr lang="el-GR" dirty="0">
                <a:latin typeface="Aka-AcidGR-DiaryGirl" pitchFamily="50" charset="-95"/>
                <a:ea typeface="Aka-AcidGR-DiaryGirl" pitchFamily="50" charset="-95"/>
              </a:rPr>
              <a:t>. Ακόμα και το σημερινό Γιβραλτάρ λέγεται και </a:t>
            </a:r>
            <a:r>
              <a:rPr lang="el-GR" b="1" dirty="0">
                <a:latin typeface="Aka-AcidGR-DiaryGirl" pitchFamily="50" charset="-95"/>
                <a:ea typeface="Aka-AcidGR-DiaryGirl" pitchFamily="50" charset="-95"/>
              </a:rPr>
              <a:t>«</a:t>
            </a:r>
            <a:r>
              <a:rPr lang="el-GR" b="1" dirty="0" smtClean="0">
                <a:latin typeface="Aka-AcidGR-DiaryGirl" pitchFamily="50" charset="-95"/>
                <a:ea typeface="Aka-AcidGR-DiaryGirl" pitchFamily="50" charset="-95"/>
              </a:rPr>
              <a:t>Ηράκλειες</a:t>
            </a:r>
            <a:r>
              <a:rPr lang="en-US" b="1" dirty="0" smtClean="0">
                <a:latin typeface="Aka-AcidGR-DiaryGirl" pitchFamily="50" charset="-95"/>
                <a:ea typeface="Aka-AcidGR-DiaryGirl" pitchFamily="50" charset="-95"/>
              </a:rPr>
              <a:t> </a:t>
            </a:r>
            <a:r>
              <a:rPr lang="el-GR" b="1" dirty="0" smtClean="0">
                <a:latin typeface="Aka-AcidGR-DiaryGirl" pitchFamily="50" charset="-95"/>
                <a:ea typeface="Aka-AcidGR-DiaryGirl" pitchFamily="50" charset="-95"/>
              </a:rPr>
              <a:t>στήλες</a:t>
            </a:r>
            <a:r>
              <a:rPr lang="el-GR" b="1" dirty="0">
                <a:latin typeface="Aka-AcidGR-DiaryGirl" pitchFamily="50" charset="-95"/>
                <a:ea typeface="Aka-AcidGR-DiaryGirl" pitchFamily="50" charset="-95"/>
              </a:rPr>
              <a:t>», </a:t>
            </a:r>
            <a:r>
              <a:rPr lang="el-GR" dirty="0">
                <a:latin typeface="Aka-AcidGR-DiaryGirl" pitchFamily="50" charset="-95"/>
                <a:ea typeface="Aka-AcidGR-DiaryGirl" pitchFamily="50" charset="-95"/>
              </a:rPr>
              <a:t>γιατί περνώντας από κει ο Ηρακλής έστησε δύο κολόνες, μία στην Ευρώπη </a:t>
            </a:r>
            <a:r>
              <a:rPr lang="el-GR" dirty="0" smtClean="0">
                <a:latin typeface="Aka-AcidGR-DiaryGirl" pitchFamily="50" charset="-95"/>
                <a:ea typeface="Aka-AcidGR-DiaryGirl" pitchFamily="50" charset="-95"/>
              </a:rPr>
              <a:t>και</a:t>
            </a:r>
            <a:r>
              <a:rPr lang="en-US" dirty="0" smtClean="0">
                <a:latin typeface="Aka-AcidGR-DiaryGirl" pitchFamily="50" charset="-95"/>
                <a:ea typeface="Aka-AcidGR-DiaryGirl" pitchFamily="50" charset="-95"/>
              </a:rPr>
              <a:t> </a:t>
            </a:r>
            <a:r>
              <a:rPr lang="el-GR" dirty="0" smtClean="0">
                <a:latin typeface="Aka-AcidGR-DiaryGirl" pitchFamily="50" charset="-95"/>
                <a:ea typeface="Aka-AcidGR-DiaryGirl" pitchFamily="50" charset="-95"/>
              </a:rPr>
              <a:t>μία </a:t>
            </a:r>
            <a:r>
              <a:rPr lang="el-GR" dirty="0">
                <a:latin typeface="Aka-AcidGR-DiaryGirl" pitchFamily="50" charset="-95"/>
                <a:ea typeface="Aka-AcidGR-DiaryGirl" pitchFamily="50" charset="-95"/>
              </a:rPr>
              <a:t>στην Αφρική.</a:t>
            </a:r>
          </a:p>
          <a:p>
            <a:r>
              <a:rPr lang="el-GR" dirty="0">
                <a:latin typeface="Aka-AcidGR-DiaryGirl" pitchFamily="50" charset="-95"/>
                <a:ea typeface="Aka-AcidGR-DiaryGirl" pitchFamily="50" charset="-95"/>
              </a:rPr>
              <a:t>Οι </a:t>
            </a:r>
            <a:r>
              <a:rPr lang="el-GR" b="1" dirty="0">
                <a:latin typeface="Aka-AcidGR-DiaryGirl" pitchFamily="50" charset="-95"/>
                <a:ea typeface="Aka-AcidGR-DiaryGirl" pitchFamily="50" charset="-95"/>
              </a:rPr>
              <a:t>πρόγονοι των Σπαρτιατών</a:t>
            </a:r>
            <a:r>
              <a:rPr lang="el-GR" dirty="0">
                <a:latin typeface="Aka-AcidGR-DiaryGirl" pitchFamily="50" charset="-95"/>
                <a:ea typeface="Aka-AcidGR-DiaryGirl" pitchFamily="50" charset="-95"/>
              </a:rPr>
              <a:t>, οι Δωριείς, πίστευαν ότι κατάγονταν από</a:t>
            </a:r>
          </a:p>
          <a:p>
            <a:r>
              <a:rPr lang="el-GR" dirty="0">
                <a:latin typeface="Aka-AcidGR-DiaryGirl" pitchFamily="50" charset="-95"/>
                <a:ea typeface="Aka-AcidGR-DiaryGirl" pitchFamily="50" charset="-95"/>
              </a:rPr>
              <a:t>τον Ηρακλή και γι’ αυτό τους </a:t>
            </a:r>
            <a:r>
              <a:rPr lang="el-GR" b="1" dirty="0">
                <a:latin typeface="Aka-AcidGR-DiaryGirl" pitchFamily="50" charset="-95"/>
                <a:ea typeface="Aka-AcidGR-DiaryGirl" pitchFamily="50" charset="-95"/>
              </a:rPr>
              <a:t>έλεγαν Ηρακλείδες</a:t>
            </a:r>
            <a:r>
              <a:rPr lang="el-GR" dirty="0">
                <a:latin typeface="Aka-AcidGR-DiaryGirl" pitchFamily="50" charset="-95"/>
                <a:ea typeface="Aka-AcidGR-DiaryGirl" pitchFamily="50" charset="-95"/>
              </a:rPr>
              <a:t>.</a:t>
            </a:r>
          </a:p>
          <a:p>
            <a:r>
              <a:rPr lang="el-GR" u="sng" dirty="0">
                <a:latin typeface="Aka-AcidGR-DiaryGirl" pitchFamily="50" charset="-95"/>
                <a:ea typeface="Aka-AcidGR-DiaryGirl" pitchFamily="50" charset="-95"/>
              </a:rPr>
              <a:t>Βασιλιάδες όλων των εποχών ονειρεύονταν να γίνουν δυνατοί σαν </a:t>
            </a:r>
            <a:r>
              <a:rPr lang="el-GR" u="sng" dirty="0" smtClean="0">
                <a:latin typeface="Aka-AcidGR-DiaryGirl" pitchFamily="50" charset="-95"/>
                <a:ea typeface="Aka-AcidGR-DiaryGirl" pitchFamily="50" charset="-95"/>
              </a:rPr>
              <a:t>αυτόν και </a:t>
            </a:r>
            <a:r>
              <a:rPr lang="el-GR" u="sng" dirty="0">
                <a:latin typeface="Aka-AcidGR-DiaryGirl" pitchFamily="50" charset="-95"/>
                <a:ea typeface="Aka-AcidGR-DiaryGirl" pitchFamily="50" charset="-95"/>
              </a:rPr>
              <a:t>να βοηθάνε τους ανθρώπους. </a:t>
            </a:r>
            <a:r>
              <a:rPr lang="el-GR" dirty="0">
                <a:latin typeface="Aka-AcidGR-DiaryGirl" pitchFamily="50" charset="-95"/>
                <a:ea typeface="Aka-AcidGR-DiaryGirl" pitchFamily="50" charset="-95"/>
              </a:rPr>
              <a:t>Γι’ αυτό έφτιαχναν νομίσματα που </a:t>
            </a:r>
            <a:r>
              <a:rPr lang="el-GR" dirty="0" smtClean="0">
                <a:latin typeface="Aka-AcidGR-DiaryGirl" pitchFamily="50" charset="-95"/>
                <a:ea typeface="Aka-AcidGR-DiaryGirl" pitchFamily="50" charset="-95"/>
              </a:rPr>
              <a:t>είχαν πάνω </a:t>
            </a:r>
            <a:r>
              <a:rPr lang="el-GR" dirty="0">
                <a:latin typeface="Aka-AcidGR-DiaryGirl" pitchFamily="50" charset="-95"/>
                <a:ea typeface="Aka-AcidGR-DiaryGirl" pitchFamily="50" charset="-95"/>
              </a:rPr>
              <a:t>τους χαραγμένη τη μορφή του. Ένας από αυτούς ήταν κι </a:t>
            </a:r>
            <a:r>
              <a:rPr lang="el-GR" dirty="0" smtClean="0">
                <a:latin typeface="Aka-AcidGR-DiaryGirl" pitchFamily="50" charset="-95"/>
                <a:ea typeface="Aka-AcidGR-DiaryGirl" pitchFamily="50" charset="-95"/>
              </a:rPr>
              <a:t>ο Μέγας </a:t>
            </a:r>
            <a:r>
              <a:rPr lang="el-GR" dirty="0">
                <a:latin typeface="Aka-AcidGR-DiaryGirl" pitchFamily="50" charset="-95"/>
                <a:ea typeface="Aka-AcidGR-DiaryGirl" pitchFamily="50" charset="-95"/>
              </a:rPr>
              <a:t>Αλέξανδρος, που έλεγε ότι ήταν απόγονος του </a:t>
            </a:r>
            <a:r>
              <a:rPr lang="el-GR" dirty="0" smtClean="0">
                <a:latin typeface="Aka-AcidGR-DiaryGirl" pitchFamily="50" charset="-95"/>
                <a:ea typeface="Aka-AcidGR-DiaryGirl" pitchFamily="50" charset="-95"/>
              </a:rPr>
              <a:t>Ηρακλή και </a:t>
            </a:r>
            <a:r>
              <a:rPr lang="el-GR" dirty="0">
                <a:latin typeface="Aka-AcidGR-DiaryGirl" pitchFamily="50" charset="-95"/>
                <a:ea typeface="Aka-AcidGR-DiaryGirl" pitchFamily="50" charset="-95"/>
              </a:rPr>
              <a:t>πάντα του πρόσφερε θυσίες.</a:t>
            </a:r>
          </a:p>
          <a:p>
            <a:r>
              <a:rPr lang="el-GR" dirty="0">
                <a:latin typeface="Aka-AcidGR-DiaryGirl" pitchFamily="50" charset="-95"/>
                <a:ea typeface="Aka-AcidGR-DiaryGirl" pitchFamily="50" charset="-95"/>
              </a:rPr>
              <a:t>Γράφτηκαν γι’ αυτόν </a:t>
            </a:r>
            <a:r>
              <a:rPr lang="el-GR" u="sng" dirty="0">
                <a:latin typeface="Aka-AcidGR-DiaryGirl" pitchFamily="50" charset="-95"/>
                <a:ea typeface="Aka-AcidGR-DiaryGirl" pitchFamily="50" charset="-95"/>
              </a:rPr>
              <a:t>θεατρικά έργα</a:t>
            </a:r>
            <a:r>
              <a:rPr lang="el-GR" dirty="0">
                <a:latin typeface="Aka-AcidGR-DiaryGirl" pitchFamily="50" charset="-95"/>
                <a:ea typeface="Aka-AcidGR-DiaryGirl" pitchFamily="50" charset="-95"/>
              </a:rPr>
              <a:t> και οι </a:t>
            </a:r>
            <a:r>
              <a:rPr lang="el-GR" b="1" dirty="0">
                <a:latin typeface="Aka-AcidGR-DiaryGirl" pitchFamily="50" charset="-95"/>
                <a:ea typeface="Aka-AcidGR-DiaryGirl" pitchFamily="50" charset="-95"/>
              </a:rPr>
              <a:t>άθλοι </a:t>
            </a:r>
            <a:r>
              <a:rPr lang="el-GR" dirty="0">
                <a:latin typeface="Aka-AcidGR-DiaryGirl" pitchFamily="50" charset="-95"/>
                <a:ea typeface="Aka-AcidGR-DiaryGirl" pitchFamily="50" charset="-95"/>
              </a:rPr>
              <a:t>του </a:t>
            </a:r>
            <a:r>
              <a:rPr lang="el-GR" dirty="0" smtClean="0">
                <a:latin typeface="Aka-AcidGR-DiaryGirl" pitchFamily="50" charset="-95"/>
                <a:ea typeface="Aka-AcidGR-DiaryGirl" pitchFamily="50" charset="-95"/>
              </a:rPr>
              <a:t>στολίζουν χιλιάδες </a:t>
            </a:r>
            <a:r>
              <a:rPr lang="el-GR" u="sng" dirty="0">
                <a:latin typeface="Aka-AcidGR-DiaryGirl" pitchFamily="50" charset="-95"/>
                <a:ea typeface="Aka-AcidGR-DiaryGirl" pitchFamily="50" charset="-95"/>
              </a:rPr>
              <a:t>αγγεία και άλλα έργα τέχνης, αρχαία και νεότερα.</a:t>
            </a:r>
          </a:p>
          <a:p>
            <a:r>
              <a:rPr lang="el-GR" dirty="0">
                <a:latin typeface="Aka-AcidGR-DiaryGirl" pitchFamily="50" charset="-95"/>
                <a:ea typeface="Aka-AcidGR-DiaryGirl" pitchFamily="50" charset="-95"/>
              </a:rPr>
              <a:t>Ακόμα και στις μέρες μας </a:t>
            </a:r>
            <a:r>
              <a:rPr lang="el-GR" u="sng" dirty="0">
                <a:latin typeface="Aka-AcidGR-DiaryGirl" pitchFamily="50" charset="-95"/>
                <a:ea typeface="Aka-AcidGR-DiaryGirl" pitchFamily="50" charset="-95"/>
              </a:rPr>
              <a:t>γυρίζονται </a:t>
            </a:r>
            <a:r>
              <a:rPr lang="el-GR" u="sng" dirty="0" smtClean="0">
                <a:latin typeface="Aka-AcidGR-DiaryGirl" pitchFamily="50" charset="-95"/>
                <a:ea typeface="Aka-AcidGR-DiaryGirl" pitchFamily="50" charset="-95"/>
              </a:rPr>
              <a:t>κινηματογραφικές ταινίες </a:t>
            </a:r>
            <a:r>
              <a:rPr lang="el-GR" dirty="0">
                <a:latin typeface="Aka-AcidGR-DiaryGirl" pitchFamily="50" charset="-95"/>
                <a:ea typeface="Aka-AcidGR-DiaryGirl" pitchFamily="50" charset="-95"/>
              </a:rPr>
              <a:t>με πρωταγωνιστή τον Ηρακλή. Σίγουρα θα </a:t>
            </a:r>
            <a:r>
              <a:rPr lang="el-GR" dirty="0" smtClean="0">
                <a:latin typeface="Aka-AcidGR-DiaryGirl" pitchFamily="50" charset="-95"/>
                <a:ea typeface="Aka-AcidGR-DiaryGirl" pitchFamily="50" charset="-95"/>
              </a:rPr>
              <a:t>έχεις δει </a:t>
            </a:r>
            <a:r>
              <a:rPr lang="el-GR" dirty="0">
                <a:latin typeface="Aka-AcidGR-DiaryGirl" pitchFamily="50" charset="-95"/>
                <a:ea typeface="Aka-AcidGR-DiaryGirl" pitchFamily="50" charset="-95"/>
              </a:rPr>
              <a:t>κι εσύ κάποια από αυτές</a:t>
            </a:r>
            <a:r>
              <a:rPr lang="el-GR" dirty="0" smtClean="0">
                <a:latin typeface="Aka-AcidGR-DiaryGirl" pitchFamily="50" charset="-95"/>
                <a:ea typeface="Aka-AcidGR-DiaryGirl" pitchFamily="50" charset="-95"/>
              </a:rPr>
              <a:t>.</a:t>
            </a:r>
            <a:endParaRPr lang="el-GR" dirty="0">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 y="0"/>
            <a:ext cx="2555776" cy="434820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7020272" y="404664"/>
            <a:ext cx="1847850" cy="1943100"/>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4788024" y="0"/>
            <a:ext cx="2228850" cy="2305050"/>
          </a:xfrm>
          <a:prstGeom prst="rect">
            <a:avLst/>
          </a:prstGeom>
          <a:noFill/>
          <a:ln w="9525">
            <a:no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2555776" y="0"/>
            <a:ext cx="2266950" cy="2790825"/>
          </a:xfrm>
          <a:prstGeom prst="rect">
            <a:avLst/>
          </a:prstGeom>
          <a:noFill/>
          <a:ln w="9525">
            <a:noFill/>
            <a:miter lim="800000"/>
            <a:headEnd/>
            <a:tailEnd/>
          </a:ln>
        </p:spPr>
      </p:pic>
      <p:sp>
        <p:nvSpPr>
          <p:cNvPr id="6" name="5 - Ορθογώνιο"/>
          <p:cNvSpPr/>
          <p:nvPr/>
        </p:nvSpPr>
        <p:spPr>
          <a:xfrm>
            <a:off x="2699792" y="4365104"/>
            <a:ext cx="6264696" cy="1015663"/>
          </a:xfrm>
          <a:prstGeom prst="rect">
            <a:avLst/>
          </a:prstGeom>
        </p:spPr>
        <p:txBody>
          <a:bodyPr wrap="square">
            <a:spAutoFit/>
          </a:bodyPr>
          <a:lstStyle/>
          <a:p>
            <a:r>
              <a:rPr lang="el-GR" sz="2000" b="1" dirty="0">
                <a:solidFill>
                  <a:srgbClr val="800080"/>
                </a:solidFill>
                <a:latin typeface="Aka-AcidGR-DiaryGirl" pitchFamily="50" charset="-95"/>
                <a:ea typeface="Aka-AcidGR-DiaryGirl" pitchFamily="50" charset="-95"/>
              </a:rPr>
              <a:t>Γιατί πολλοί βασιλιάδες έκοψαν νομίσματα και έφτιαξαν αγάλματα που τους </a:t>
            </a:r>
            <a:r>
              <a:rPr lang="el-GR" sz="2000" b="1" dirty="0" smtClean="0">
                <a:solidFill>
                  <a:srgbClr val="800080"/>
                </a:solidFill>
                <a:latin typeface="Aka-AcidGR-DiaryGirl" pitchFamily="50" charset="-95"/>
                <a:ea typeface="Aka-AcidGR-DiaryGirl" pitchFamily="50" charset="-95"/>
              </a:rPr>
              <a:t>παρίσταναν </a:t>
            </a:r>
            <a:r>
              <a:rPr lang="el-GR" sz="2000" b="1" dirty="0">
                <a:solidFill>
                  <a:srgbClr val="800080"/>
                </a:solidFill>
                <a:latin typeface="Aka-AcidGR-DiaryGirl" pitchFamily="50" charset="-95"/>
                <a:ea typeface="Aka-AcidGR-DiaryGirl" pitchFamily="50" charset="-95"/>
              </a:rPr>
              <a:t>σαν τον Ηρακλή;</a:t>
            </a:r>
            <a:endParaRPr lang="el-GR" sz="2000" dirty="0">
              <a:solidFill>
                <a:srgbClr val="800080"/>
              </a:solidFill>
              <a:latin typeface="Aka-AcidGR-DiaryGirl" pitchFamily="50" charset="-95"/>
              <a:ea typeface="Aka-AcidGR-DiaryGirl" pitchFamily="50" charset="-95"/>
            </a:endParaRPr>
          </a:p>
        </p:txBody>
      </p:sp>
      <p:sp>
        <p:nvSpPr>
          <p:cNvPr id="7" name="6 - Ορθογώνιο"/>
          <p:cNvSpPr/>
          <p:nvPr/>
        </p:nvSpPr>
        <p:spPr>
          <a:xfrm>
            <a:off x="251520" y="4365104"/>
            <a:ext cx="1800200" cy="1754326"/>
          </a:xfrm>
          <a:prstGeom prst="rect">
            <a:avLst/>
          </a:prstGeom>
        </p:spPr>
        <p:txBody>
          <a:bodyPr wrap="square">
            <a:spAutoFit/>
          </a:bodyPr>
          <a:lstStyle/>
          <a:p>
            <a:r>
              <a:rPr lang="el-GR" b="1" dirty="0" smtClean="0"/>
              <a:t>Ο Ηρακλής</a:t>
            </a:r>
          </a:p>
          <a:p>
            <a:r>
              <a:rPr lang="el-GR" b="1" dirty="0" smtClean="0"/>
              <a:t>μετά το τέλος</a:t>
            </a:r>
          </a:p>
          <a:p>
            <a:r>
              <a:rPr lang="el-GR" b="1" dirty="0" smtClean="0"/>
              <a:t>των άθλων του.</a:t>
            </a:r>
          </a:p>
          <a:p>
            <a:r>
              <a:rPr lang="el-GR" dirty="0" smtClean="0"/>
              <a:t>Άγαλμα</a:t>
            </a:r>
          </a:p>
          <a:p>
            <a:r>
              <a:rPr lang="el-GR" dirty="0" smtClean="0"/>
              <a:t>Ρωμαϊκής</a:t>
            </a:r>
          </a:p>
          <a:p>
            <a:r>
              <a:rPr lang="el-GR" dirty="0" smtClean="0"/>
              <a:t>εποχής.</a:t>
            </a:r>
            <a:endParaRPr lang="el-GR" dirty="0"/>
          </a:p>
        </p:txBody>
      </p:sp>
      <p:sp>
        <p:nvSpPr>
          <p:cNvPr id="8" name="7 - Ορθογώνιο"/>
          <p:cNvSpPr/>
          <p:nvPr/>
        </p:nvSpPr>
        <p:spPr>
          <a:xfrm>
            <a:off x="7290048" y="2348880"/>
            <a:ext cx="1853952" cy="1200329"/>
          </a:xfrm>
          <a:prstGeom prst="rect">
            <a:avLst/>
          </a:prstGeom>
        </p:spPr>
        <p:txBody>
          <a:bodyPr wrap="square">
            <a:spAutoFit/>
          </a:bodyPr>
          <a:lstStyle/>
          <a:p>
            <a:r>
              <a:rPr lang="el-GR" b="1" dirty="0" smtClean="0"/>
              <a:t>Αρχαίο νόμισμα</a:t>
            </a:r>
          </a:p>
          <a:p>
            <a:r>
              <a:rPr lang="el-GR" b="1" dirty="0" smtClean="0"/>
              <a:t>της Θάσου με</a:t>
            </a:r>
          </a:p>
          <a:p>
            <a:r>
              <a:rPr lang="el-GR" b="1" dirty="0" smtClean="0"/>
              <a:t>παράσταση του</a:t>
            </a:r>
          </a:p>
          <a:p>
            <a:r>
              <a:rPr lang="el-GR" b="1" dirty="0" smtClean="0"/>
              <a:t>Ηρακλή.</a:t>
            </a:r>
            <a:endParaRPr lang="el-GR" dirty="0"/>
          </a:p>
        </p:txBody>
      </p:sp>
      <p:sp>
        <p:nvSpPr>
          <p:cNvPr id="9" name="8 - Ορθογώνιο"/>
          <p:cNvSpPr/>
          <p:nvPr/>
        </p:nvSpPr>
        <p:spPr>
          <a:xfrm>
            <a:off x="5004048" y="2420888"/>
            <a:ext cx="2088232" cy="1200329"/>
          </a:xfrm>
          <a:prstGeom prst="rect">
            <a:avLst/>
          </a:prstGeom>
        </p:spPr>
        <p:txBody>
          <a:bodyPr wrap="square">
            <a:spAutoFit/>
          </a:bodyPr>
          <a:lstStyle/>
          <a:p>
            <a:r>
              <a:rPr lang="el-GR" b="1" dirty="0" smtClean="0"/>
              <a:t>Ο Μέγας Αλέξανδρος που</a:t>
            </a:r>
          </a:p>
          <a:p>
            <a:r>
              <a:rPr lang="el-GR" b="1" dirty="0" smtClean="0"/>
              <a:t>φορά τη λεοντή, σε νόμισμα.</a:t>
            </a:r>
            <a:endParaRPr lang="el-GR" dirty="0"/>
          </a:p>
        </p:txBody>
      </p:sp>
      <p:sp>
        <p:nvSpPr>
          <p:cNvPr id="10" name="9 - Ορθογώνιο"/>
          <p:cNvSpPr/>
          <p:nvPr/>
        </p:nvSpPr>
        <p:spPr>
          <a:xfrm>
            <a:off x="2699792" y="2852936"/>
            <a:ext cx="2141984" cy="1200329"/>
          </a:xfrm>
          <a:prstGeom prst="rect">
            <a:avLst/>
          </a:prstGeom>
        </p:spPr>
        <p:txBody>
          <a:bodyPr wrap="square">
            <a:spAutoFit/>
          </a:bodyPr>
          <a:lstStyle/>
          <a:p>
            <a:r>
              <a:rPr lang="el-GR" b="1" dirty="0" smtClean="0"/>
              <a:t>Άγαλμα του Ρωμαίου αυτοκράτορα </a:t>
            </a:r>
            <a:r>
              <a:rPr lang="el-GR" b="1" dirty="0" err="1" smtClean="0"/>
              <a:t>Κόμμοδου</a:t>
            </a:r>
            <a:endParaRPr lang="el-GR" dirty="0"/>
          </a:p>
        </p:txBody>
      </p:sp>
      <p:grpSp>
        <p:nvGrpSpPr>
          <p:cNvPr id="13" name="12 - Ομάδα"/>
          <p:cNvGrpSpPr/>
          <p:nvPr/>
        </p:nvGrpSpPr>
        <p:grpSpPr>
          <a:xfrm>
            <a:off x="1403648" y="5445224"/>
            <a:ext cx="7740352" cy="1080120"/>
            <a:chOff x="1403648" y="5445224"/>
            <a:chExt cx="7740352" cy="1080120"/>
          </a:xfrm>
        </p:grpSpPr>
        <p:pic>
          <p:nvPicPr>
            <p:cNvPr id="4097" name="Picture 1"/>
            <p:cNvPicPr>
              <a:picLocks noChangeAspect="1" noChangeArrowheads="1"/>
            </p:cNvPicPr>
            <p:nvPr/>
          </p:nvPicPr>
          <p:blipFill>
            <a:blip r:embed="rId6" cstate="print"/>
            <a:srcRect/>
            <a:stretch>
              <a:fillRect/>
            </a:stretch>
          </p:blipFill>
          <p:spPr bwMode="auto">
            <a:xfrm>
              <a:off x="1403648" y="5445224"/>
              <a:ext cx="7740352" cy="1080120"/>
            </a:xfrm>
            <a:prstGeom prst="rect">
              <a:avLst/>
            </a:prstGeom>
            <a:noFill/>
            <a:ln w="9525">
              <a:noFill/>
              <a:miter lim="800000"/>
              <a:headEnd/>
              <a:tailEnd/>
            </a:ln>
          </p:spPr>
        </p:pic>
        <p:sp>
          <p:nvSpPr>
            <p:cNvPr id="12" name="11 - Ορθογώνιο"/>
            <p:cNvSpPr/>
            <p:nvPr/>
          </p:nvSpPr>
          <p:spPr>
            <a:xfrm>
              <a:off x="6516216" y="6165304"/>
              <a:ext cx="26277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2000"/>
                                        <p:tgtEl>
                                          <p:spTgt spid="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20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629"/>
                                        </p:tgtEl>
                                        <p:attrNameLst>
                                          <p:attrName>style.visibility</p:attrName>
                                        </p:attrNameLst>
                                      </p:cBhvr>
                                      <p:to>
                                        <p:strVal val="visible"/>
                                      </p:to>
                                    </p:set>
                                    <p:animEffect transition="in" filter="fade">
                                      <p:cBhvr>
                                        <p:cTn id="30" dur="2000"/>
                                        <p:tgtEl>
                                          <p:spTgt spid="266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628"/>
                                        </p:tgtEl>
                                        <p:attrNameLst>
                                          <p:attrName>style.visibility</p:attrName>
                                        </p:attrNameLst>
                                      </p:cBhvr>
                                      <p:to>
                                        <p:strVal val="visible"/>
                                      </p:to>
                                    </p:set>
                                    <p:animEffect transition="in" filter="fade">
                                      <p:cBhvr>
                                        <p:cTn id="40" dur="2000"/>
                                        <p:tgtEl>
                                          <p:spTgt spid="266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2000"/>
                                        <p:tgtEl>
                                          <p:spTgt spid="9">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20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6627"/>
                                        </p:tgtEl>
                                        <p:attrNameLst>
                                          <p:attrName>style.visibility</p:attrName>
                                        </p:attrNameLst>
                                      </p:cBhvr>
                                      <p:to>
                                        <p:strVal val="visible"/>
                                      </p:to>
                                    </p:set>
                                    <p:animEffect transition="in" filter="fade">
                                      <p:cBhvr>
                                        <p:cTn id="53" dur="2000"/>
                                        <p:tgtEl>
                                          <p:spTgt spid="266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2000"/>
                                        <p:tgtEl>
                                          <p:spTgt spid="8">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fade">
                                      <p:cBhvr>
                                        <p:cTn id="61" dur="2000"/>
                                        <p:tgtEl>
                                          <p:spTgt spid="8">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2" end="2"/>
                                            </p:txEl>
                                          </p:spTgt>
                                        </p:tgtEl>
                                        <p:attrNameLst>
                                          <p:attrName>style.visibility</p:attrName>
                                        </p:attrNameLst>
                                      </p:cBhvr>
                                      <p:to>
                                        <p:strVal val="visible"/>
                                      </p:to>
                                    </p:set>
                                    <p:animEffect transition="in" filter="fade">
                                      <p:cBhvr>
                                        <p:cTn id="64" dur="2000"/>
                                        <p:tgtEl>
                                          <p:spTgt spid="8">
                                            <p:txEl>
                                              <p:pRg st="2" end="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3" end="3"/>
                                            </p:txEl>
                                          </p:spTgt>
                                        </p:tgtEl>
                                        <p:attrNameLst>
                                          <p:attrName>style.visibility</p:attrName>
                                        </p:attrNameLst>
                                      </p:cBhvr>
                                      <p:to>
                                        <p:strVal val="visible"/>
                                      </p:to>
                                    </p:set>
                                    <p:animEffect transition="in" filter="fade">
                                      <p:cBhvr>
                                        <p:cTn id="67" dur="2000"/>
                                        <p:tgtEl>
                                          <p:spTgt spid="8">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fade">
                                      <p:cBhvr>
                                        <p:cTn id="72" dur="20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uiExpand="1" build="allAtOnce"/>
      <p:bldP spid="8" grpId="0" build="allAtOnce"/>
      <p:bldP spid="9" grpId="0" build="allAtOnce"/>
      <p:bldP spid="1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620688"/>
            <a:ext cx="8515350" cy="4608512"/>
          </a:xfrm>
          <a:prstGeom prst="rect">
            <a:avLst/>
          </a:prstGeom>
          <a:noFill/>
          <a:ln w="9525">
            <a:noFill/>
            <a:miter lim="800000"/>
            <a:headEnd/>
            <a:tailEnd/>
          </a:ln>
        </p:spPr>
      </p:pic>
      <p:sp>
        <p:nvSpPr>
          <p:cNvPr id="3" name="2 - TextBox"/>
          <p:cNvSpPr txBox="1"/>
          <p:nvPr/>
        </p:nvSpPr>
        <p:spPr>
          <a:xfrm>
            <a:off x="755576" y="1412776"/>
            <a:ext cx="4464496" cy="1434880"/>
          </a:xfrm>
          <a:prstGeom prst="rect">
            <a:avLst/>
          </a:prstGeom>
          <a:noFill/>
        </p:spPr>
        <p:txBody>
          <a:bodyPr wrap="square" rtlCol="0">
            <a:spAutoFit/>
          </a:bodyPr>
          <a:lstStyle/>
          <a:p>
            <a:pPr>
              <a:lnSpc>
                <a:spcPct val="150000"/>
              </a:lnSpc>
            </a:pPr>
            <a:r>
              <a:rPr lang="el-GR" sz="2000" b="1" dirty="0" smtClean="0">
                <a:solidFill>
                  <a:srgbClr val="800080"/>
                </a:solidFill>
                <a:latin typeface="Aka-AcidGR-DiaryGirl" pitchFamily="50" charset="-95"/>
                <a:ea typeface="Aka-AcidGR-DiaryGirl" pitchFamily="50" charset="-95"/>
              </a:rPr>
              <a:t>Για να πιστεύουν οι πελάτες ότι το τσιμέντο είναι τόσο γερό όσο ο Ηρακλής.</a:t>
            </a:r>
            <a:endParaRPr lang="el-GR" sz="2000" b="1" dirty="0">
              <a:solidFill>
                <a:srgbClr val="800080"/>
              </a:solidFill>
              <a:latin typeface="Aka-AcidGR-DiaryGirl" pitchFamily="50" charset="-95"/>
              <a:ea typeface="Aka-AcidGR-DiaryGirl" pitchFamily="50" charset="-95"/>
            </a:endParaRPr>
          </a:p>
        </p:txBody>
      </p:sp>
      <p:pic>
        <p:nvPicPr>
          <p:cNvPr id="1027" name="Picture 3"/>
          <p:cNvPicPr>
            <a:picLocks noChangeAspect="1" noChangeArrowheads="1"/>
          </p:cNvPicPr>
          <p:nvPr/>
        </p:nvPicPr>
        <p:blipFill>
          <a:blip r:embed="rId3" cstate="print"/>
          <a:srcRect/>
          <a:stretch>
            <a:fillRect/>
          </a:stretch>
        </p:blipFill>
        <p:spPr bwMode="auto">
          <a:xfrm>
            <a:off x="971600" y="4725144"/>
            <a:ext cx="7572375" cy="1857375"/>
          </a:xfrm>
          <a:prstGeom prst="rect">
            <a:avLst/>
          </a:prstGeom>
          <a:noFill/>
          <a:ln w="9525">
            <a:noFill/>
            <a:miter lim="800000"/>
            <a:headEnd/>
            <a:tailEnd/>
          </a:ln>
        </p:spPr>
      </p:pic>
      <p:sp>
        <p:nvSpPr>
          <p:cNvPr id="5" name="4 - TextBox"/>
          <p:cNvSpPr txBox="1"/>
          <p:nvPr/>
        </p:nvSpPr>
        <p:spPr>
          <a:xfrm>
            <a:off x="2987824" y="5085184"/>
            <a:ext cx="4464496" cy="511550"/>
          </a:xfrm>
          <a:prstGeom prst="rect">
            <a:avLst/>
          </a:prstGeom>
          <a:noFill/>
        </p:spPr>
        <p:txBody>
          <a:bodyPr wrap="square" rtlCol="0">
            <a:spAutoFit/>
          </a:bodyPr>
          <a:lstStyle/>
          <a:p>
            <a:pPr>
              <a:lnSpc>
                <a:spcPct val="150000"/>
              </a:lnSpc>
            </a:pPr>
            <a:r>
              <a:rPr lang="el-GR" sz="2000" b="1" dirty="0" smtClean="0">
                <a:solidFill>
                  <a:srgbClr val="800080"/>
                </a:solidFill>
                <a:latin typeface="Aka-AcidGR-DiaryGirl" pitchFamily="50" charset="-95"/>
                <a:ea typeface="Aka-AcidGR-DiaryGirl" pitchFamily="50" charset="-95"/>
              </a:rPr>
              <a:t>Θυμόμαστε κι αυτό;</a:t>
            </a:r>
            <a:endParaRPr lang="el-GR" sz="20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Marriage of Hercules and Deianeira - (after) Pierre (Lemaire-Poussin) Lemaire"/>
          <p:cNvPicPr>
            <a:picLocks noChangeAspect="1" noChangeArrowheads="1"/>
          </p:cNvPicPr>
          <p:nvPr/>
        </p:nvPicPr>
        <p:blipFill>
          <a:blip r:embed="rId2" cstate="print"/>
          <a:srcRect/>
          <a:stretch>
            <a:fillRect/>
          </a:stretch>
        </p:blipFill>
        <p:spPr bwMode="auto">
          <a:xfrm>
            <a:off x="365760" y="0"/>
            <a:ext cx="8778240" cy="6858000"/>
          </a:xfrm>
          <a:prstGeom prst="rect">
            <a:avLst/>
          </a:prstGeom>
          <a:noFill/>
        </p:spPr>
      </p:pic>
      <p:sp>
        <p:nvSpPr>
          <p:cNvPr id="3" name="2 - TextBox"/>
          <p:cNvSpPr txBox="1"/>
          <p:nvPr/>
        </p:nvSpPr>
        <p:spPr>
          <a:xfrm>
            <a:off x="539552" y="260648"/>
            <a:ext cx="6912768" cy="830997"/>
          </a:xfrm>
          <a:prstGeom prst="rect">
            <a:avLst/>
          </a:prstGeom>
          <a:noFill/>
        </p:spPr>
        <p:txBody>
          <a:bodyPr wrap="square" rtlCol="0">
            <a:spAutoFit/>
          </a:bodyPr>
          <a:lstStyle/>
          <a:p>
            <a:r>
              <a:rPr lang="el-GR" sz="2400" dirty="0" smtClean="0">
                <a:solidFill>
                  <a:schemeClr val="bg1"/>
                </a:solidFill>
                <a:latin typeface="Aka-AcidGR-DiaryGirl" pitchFamily="50" charset="-95"/>
                <a:ea typeface="Aka-AcidGR-DiaryGirl" pitchFamily="50" charset="-95"/>
              </a:rPr>
              <a:t>Αφού τελείωσε με τους άθλους ο Ηρακλής παντρεύτηκε τη Δηιάνειρα.</a:t>
            </a:r>
            <a:endParaRPr lang="el-GR" sz="2400" dirty="0">
              <a:solidFill>
                <a:schemeClr val="bg1"/>
              </a:solidFill>
              <a:latin typeface="Aka-AcidGR-DiaryGirl" pitchFamily="50" charset="-95"/>
              <a:ea typeface="Aka-AcidGR-DiaryGirl" pitchFamily="50" charset="-95"/>
            </a:endParaRPr>
          </a:p>
        </p:txBody>
      </p:sp>
      <p:sp>
        <p:nvSpPr>
          <p:cNvPr id="4" name="3 - Ορθογώνιο"/>
          <p:cNvSpPr/>
          <p:nvPr/>
        </p:nvSpPr>
        <p:spPr>
          <a:xfrm>
            <a:off x="323528" y="6237312"/>
            <a:ext cx="4572000" cy="369332"/>
          </a:xfrm>
          <a:prstGeom prst="rect">
            <a:avLst/>
          </a:prstGeom>
        </p:spPr>
        <p:txBody>
          <a:bodyPr>
            <a:spAutoFit/>
          </a:bodyPr>
          <a:lstStyle/>
          <a:p>
            <a:r>
              <a:rPr lang="en-US" sz="900" dirty="0" smtClean="0">
                <a:solidFill>
                  <a:schemeClr val="bg1"/>
                </a:solidFill>
              </a:rPr>
              <a:t>https://www.wikigallery.org/wiki/painting_317117/(after)-Pierre-(Lemaire-Poussin)-Lemaire/The-Marriage-of-Hercules-and-Deianeira</a:t>
            </a:r>
            <a:endParaRPr lang="el-GR" sz="9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2000"/>
                                        <p:tgtEl>
                                          <p:spTgt spid="153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ianera.jpg"/>
          <p:cNvPicPr>
            <a:picLocks noChangeAspect="1" noChangeArrowheads="1"/>
          </p:cNvPicPr>
          <p:nvPr/>
        </p:nvPicPr>
        <p:blipFill>
          <a:blip r:embed="rId2" cstate="print"/>
          <a:srcRect/>
          <a:stretch>
            <a:fillRect/>
          </a:stretch>
        </p:blipFill>
        <p:spPr bwMode="auto">
          <a:xfrm>
            <a:off x="-1" y="0"/>
            <a:ext cx="3967971" cy="6309320"/>
          </a:xfrm>
          <a:prstGeom prst="rect">
            <a:avLst/>
          </a:prstGeom>
          <a:noFill/>
        </p:spPr>
      </p:pic>
      <p:sp>
        <p:nvSpPr>
          <p:cNvPr id="3" name="2 - Ορθογώνιο"/>
          <p:cNvSpPr/>
          <p:nvPr/>
        </p:nvSpPr>
        <p:spPr>
          <a:xfrm>
            <a:off x="0" y="6309320"/>
            <a:ext cx="4572000" cy="369332"/>
          </a:xfrm>
          <a:prstGeom prst="rect">
            <a:avLst/>
          </a:prstGeom>
        </p:spPr>
        <p:txBody>
          <a:bodyPr>
            <a:spAutoFit/>
          </a:bodyPr>
          <a:lstStyle/>
          <a:p>
            <a:r>
              <a:rPr lang="en-US" sz="900" dirty="0" smtClean="0"/>
              <a:t>Av Evelyn de Morgan – [1], </a:t>
            </a:r>
            <a:r>
              <a:rPr lang="en-US" sz="900" dirty="0" err="1" smtClean="0"/>
              <a:t>Offentlig</a:t>
            </a:r>
            <a:r>
              <a:rPr lang="en-US" sz="900" dirty="0" smtClean="0"/>
              <a:t> </a:t>
            </a:r>
            <a:r>
              <a:rPr lang="en-US" sz="900" dirty="0" err="1" smtClean="0"/>
              <a:t>eiendom</a:t>
            </a:r>
            <a:r>
              <a:rPr lang="en-US" sz="900" dirty="0" smtClean="0"/>
              <a:t>, https://commons.wikimedia.org/w/index.php?curid=1147059</a:t>
            </a:r>
            <a:endParaRPr lang="el-GR" sz="900" dirty="0"/>
          </a:p>
        </p:txBody>
      </p:sp>
      <p:sp>
        <p:nvSpPr>
          <p:cNvPr id="4" name="3 - Ορθογώνιο"/>
          <p:cNvSpPr/>
          <p:nvPr/>
        </p:nvSpPr>
        <p:spPr>
          <a:xfrm>
            <a:off x="4067944" y="2276872"/>
            <a:ext cx="4572000" cy="1200329"/>
          </a:xfrm>
          <a:prstGeom prst="rect">
            <a:avLst/>
          </a:prstGeom>
        </p:spPr>
        <p:txBody>
          <a:bodyPr wrap="square">
            <a:spAutoFit/>
          </a:bodyPr>
          <a:lstStyle/>
          <a:p>
            <a:r>
              <a:rPr lang="el-GR" sz="2400" b="1" dirty="0" smtClean="0">
                <a:solidFill>
                  <a:srgbClr val="800080"/>
                </a:solidFill>
                <a:latin typeface="Aka-AcidGR-DiaryGirl" pitchFamily="50" charset="-95"/>
                <a:ea typeface="Aka-AcidGR-DiaryGirl" pitchFamily="50" charset="-95"/>
              </a:rPr>
              <a:t>Η  Δηιάνειρα ήταν  κόρη του βασιλιά της Αιτωλίας, του Οινέα. </a:t>
            </a:r>
            <a:endParaRPr lang="el-GR" sz="24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Etienne Parrocel-Déjanire.jpg"/>
          <p:cNvPicPr>
            <a:picLocks noChangeAspect="1" noChangeArrowheads="1"/>
          </p:cNvPicPr>
          <p:nvPr/>
        </p:nvPicPr>
        <p:blipFill>
          <a:blip r:embed="rId2" cstate="print"/>
          <a:srcRect/>
          <a:stretch>
            <a:fillRect/>
          </a:stretch>
        </p:blipFill>
        <p:spPr bwMode="auto">
          <a:xfrm>
            <a:off x="1184388" y="0"/>
            <a:ext cx="7060020" cy="5661248"/>
          </a:xfrm>
          <a:prstGeom prst="rect">
            <a:avLst/>
          </a:prstGeom>
          <a:noFill/>
        </p:spPr>
      </p:pic>
      <p:sp>
        <p:nvSpPr>
          <p:cNvPr id="3" name="2 - Ορθογώνιο"/>
          <p:cNvSpPr/>
          <p:nvPr/>
        </p:nvSpPr>
        <p:spPr>
          <a:xfrm>
            <a:off x="2411760" y="5661248"/>
            <a:ext cx="4572000" cy="230832"/>
          </a:xfrm>
          <a:prstGeom prst="rect">
            <a:avLst/>
          </a:prstGeom>
        </p:spPr>
        <p:txBody>
          <a:bodyPr>
            <a:spAutoFit/>
          </a:bodyPr>
          <a:lstStyle/>
          <a:p>
            <a:r>
              <a:rPr lang="en-US" sz="900" dirty="0" smtClean="0"/>
              <a:t>https://commons.wikimedia.org/wiki/File:Etienne_Parrocel-D%C3%A9janire.jpg</a:t>
            </a:r>
            <a:endParaRPr lang="el-GR" sz="900" dirty="0"/>
          </a:p>
        </p:txBody>
      </p:sp>
      <p:sp>
        <p:nvSpPr>
          <p:cNvPr id="5" name="4 - Ορθογώνιο"/>
          <p:cNvSpPr/>
          <p:nvPr/>
        </p:nvSpPr>
        <p:spPr>
          <a:xfrm>
            <a:off x="323528" y="5842337"/>
            <a:ext cx="8820472" cy="1015663"/>
          </a:xfrm>
          <a:prstGeom prst="rect">
            <a:avLst/>
          </a:prstGeom>
        </p:spPr>
        <p:txBody>
          <a:bodyPr wrap="square">
            <a:spAutoFit/>
          </a:bodyPr>
          <a:lstStyle/>
          <a:p>
            <a:r>
              <a:rPr lang="el-GR" sz="2000" b="1" dirty="0" smtClean="0">
                <a:solidFill>
                  <a:srgbClr val="800080"/>
                </a:solidFill>
                <a:latin typeface="Aka-AcidGR-DiaryGirl" pitchFamily="50" charset="-95"/>
                <a:ea typeface="Aka-AcidGR-DiaryGirl" pitchFamily="50" charset="-95"/>
              </a:rPr>
              <a:t>Μια μέρα πήγαν να περάσουν τον Εύηνο ποταμό. Εκεί συνάντησαν τον Κένταυρο Νέσσο. Ο Νέσσος πήρε στη ράχη του τη Δηιάνειρα, για να την περάσει απέναντι.</a:t>
            </a:r>
            <a:endParaRPr lang="el-GR" sz="20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f/f7/Heracles_kills_Nessus.jpg"/>
          <p:cNvPicPr>
            <a:picLocks noChangeAspect="1" noChangeArrowheads="1"/>
          </p:cNvPicPr>
          <p:nvPr/>
        </p:nvPicPr>
        <p:blipFill>
          <a:blip r:embed="rId2" cstate="print"/>
          <a:srcRect/>
          <a:stretch>
            <a:fillRect/>
          </a:stretch>
        </p:blipFill>
        <p:spPr bwMode="auto">
          <a:xfrm>
            <a:off x="927622" y="0"/>
            <a:ext cx="6913774" cy="5229200"/>
          </a:xfrm>
          <a:prstGeom prst="rect">
            <a:avLst/>
          </a:prstGeom>
          <a:noFill/>
        </p:spPr>
      </p:pic>
      <p:sp>
        <p:nvSpPr>
          <p:cNvPr id="3" name="2 - Ορθογώνιο"/>
          <p:cNvSpPr/>
          <p:nvPr/>
        </p:nvSpPr>
        <p:spPr>
          <a:xfrm>
            <a:off x="1259632" y="5229200"/>
            <a:ext cx="6480720" cy="230832"/>
          </a:xfrm>
          <a:prstGeom prst="rect">
            <a:avLst/>
          </a:prstGeom>
        </p:spPr>
        <p:txBody>
          <a:bodyPr wrap="square">
            <a:spAutoFit/>
          </a:bodyPr>
          <a:lstStyle/>
          <a:p>
            <a:r>
              <a:rPr lang="en-US" sz="900" dirty="0" err="1" smtClean="0"/>
              <a:t>Készítette</a:t>
            </a:r>
            <a:r>
              <a:rPr lang="en-US" sz="900" dirty="0" smtClean="0"/>
              <a:t>: Franz von Stuck - Painting, </a:t>
            </a:r>
            <a:r>
              <a:rPr lang="en-US" sz="900" dirty="0" err="1" smtClean="0"/>
              <a:t>Közkincs</a:t>
            </a:r>
            <a:r>
              <a:rPr lang="en-US" sz="900" dirty="0" smtClean="0"/>
              <a:t>, https://commons.wikimedia.org/w/index.php?curid=4641588</a:t>
            </a:r>
            <a:endParaRPr lang="el-GR" sz="900" dirty="0"/>
          </a:p>
        </p:txBody>
      </p:sp>
      <p:sp>
        <p:nvSpPr>
          <p:cNvPr id="4" name="3 - Ορθογώνιο"/>
          <p:cNvSpPr/>
          <p:nvPr/>
        </p:nvSpPr>
        <p:spPr>
          <a:xfrm>
            <a:off x="539552" y="5445224"/>
            <a:ext cx="8136904" cy="1015663"/>
          </a:xfrm>
          <a:prstGeom prst="rect">
            <a:avLst/>
          </a:prstGeom>
        </p:spPr>
        <p:txBody>
          <a:bodyPr wrap="square">
            <a:spAutoFit/>
          </a:bodyPr>
          <a:lstStyle/>
          <a:p>
            <a:r>
              <a:rPr lang="el-GR" sz="2000" b="1" dirty="0" smtClean="0">
                <a:solidFill>
                  <a:srgbClr val="800080"/>
                </a:solidFill>
                <a:latin typeface="Aka-AcidGR-DiaryGirl" pitchFamily="50" charset="-95"/>
                <a:ea typeface="Aka-AcidGR-DiaryGirl" pitchFamily="50" charset="-95"/>
              </a:rPr>
              <a:t>Θέλησε όμως να την πάρει δική του κι άρχισε να τρέχει.</a:t>
            </a:r>
            <a:endParaRPr lang="en-US" sz="2000" b="1" dirty="0" smtClean="0">
              <a:solidFill>
                <a:srgbClr val="800080"/>
              </a:solidFill>
              <a:latin typeface="Aka-AcidGR-DiaryGirl" pitchFamily="50" charset="-95"/>
              <a:ea typeface="Aka-AcidGR-DiaryGirl" pitchFamily="50" charset="-95"/>
            </a:endParaRPr>
          </a:p>
          <a:p>
            <a:r>
              <a:rPr lang="el-GR" sz="2000" b="1" dirty="0" smtClean="0">
                <a:solidFill>
                  <a:srgbClr val="800080"/>
                </a:solidFill>
                <a:latin typeface="Aka-AcidGR-DiaryGirl" pitchFamily="50" charset="-95"/>
                <a:ea typeface="Aka-AcidGR-DiaryGirl" pitchFamily="50" charset="-95"/>
              </a:rPr>
              <a:t>Τότε ο Ηρακλής τον σημάδεψε  με ένα από τα δηλητηριασμένα βέλη του. </a:t>
            </a:r>
            <a:endParaRPr lang="el-GR" sz="20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2000"/>
                                        <p:tgtEl>
                                          <p:spTgt spid="1638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www.etaletaculture.fr/wp-content/uploads/2019/08/la-mort-de-nessus-delaunay-hercule.jpg"/>
          <p:cNvPicPr>
            <a:picLocks noChangeAspect="1" noChangeArrowheads="1"/>
          </p:cNvPicPr>
          <p:nvPr/>
        </p:nvPicPr>
        <p:blipFill>
          <a:blip r:embed="rId2" cstate="print"/>
          <a:srcRect/>
          <a:stretch>
            <a:fillRect/>
          </a:stretch>
        </p:blipFill>
        <p:spPr bwMode="auto">
          <a:xfrm>
            <a:off x="0" y="-1"/>
            <a:ext cx="9144000" cy="5143501"/>
          </a:xfrm>
          <a:prstGeom prst="rect">
            <a:avLst/>
          </a:prstGeom>
          <a:noFill/>
        </p:spPr>
      </p:pic>
      <p:sp>
        <p:nvSpPr>
          <p:cNvPr id="5" name="4 - Ορθογώνιο"/>
          <p:cNvSpPr/>
          <p:nvPr/>
        </p:nvSpPr>
        <p:spPr>
          <a:xfrm>
            <a:off x="2627784" y="5157192"/>
            <a:ext cx="4572000" cy="230832"/>
          </a:xfrm>
          <a:prstGeom prst="rect">
            <a:avLst/>
          </a:prstGeom>
        </p:spPr>
        <p:txBody>
          <a:bodyPr>
            <a:spAutoFit/>
          </a:bodyPr>
          <a:lstStyle/>
          <a:p>
            <a:r>
              <a:rPr lang="en-US" sz="900" dirty="0" smtClean="0"/>
              <a:t>https://www.etaletaculture.fr/mythologie/les-centaures-leur-origine-et-leur-fin/</a:t>
            </a:r>
            <a:endParaRPr lang="el-GR" sz="900" dirty="0"/>
          </a:p>
        </p:txBody>
      </p:sp>
      <p:sp>
        <p:nvSpPr>
          <p:cNvPr id="4" name="3 - Ορθογώνιο"/>
          <p:cNvSpPr/>
          <p:nvPr/>
        </p:nvSpPr>
        <p:spPr>
          <a:xfrm>
            <a:off x="539552" y="5445224"/>
            <a:ext cx="8136904" cy="400110"/>
          </a:xfrm>
          <a:prstGeom prst="rect">
            <a:avLst/>
          </a:prstGeom>
        </p:spPr>
        <p:txBody>
          <a:bodyPr wrap="square">
            <a:spAutoFit/>
          </a:bodyPr>
          <a:lstStyle/>
          <a:p>
            <a:r>
              <a:rPr lang="el-GR" sz="2000" b="1" dirty="0" smtClean="0">
                <a:solidFill>
                  <a:srgbClr val="800080"/>
                </a:solidFill>
                <a:latin typeface="Aka-AcidGR-DiaryGirl" pitchFamily="50" charset="-95"/>
                <a:ea typeface="Aka-AcidGR-DiaryGirl" pitchFamily="50" charset="-95"/>
              </a:rPr>
              <a:t>Τον πέτυχε και ο Νέσσος κατάλαβε ότι θα πέθαινε.</a:t>
            </a:r>
            <a:endParaRPr lang="el-GR" sz="20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2000"/>
                                        <p:tgtEl>
                                          <p:spTgt spid="204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a/a7/Deianeira_and_the_dying_centaur_Nessus_1888.jpg"/>
          <p:cNvPicPr>
            <a:picLocks noChangeAspect="1" noChangeArrowheads="1"/>
          </p:cNvPicPr>
          <p:nvPr/>
        </p:nvPicPr>
        <p:blipFill>
          <a:blip r:embed="rId2" cstate="print"/>
          <a:srcRect/>
          <a:stretch>
            <a:fillRect/>
          </a:stretch>
        </p:blipFill>
        <p:spPr bwMode="auto">
          <a:xfrm>
            <a:off x="-1" y="0"/>
            <a:ext cx="5435869" cy="6237312"/>
          </a:xfrm>
          <a:prstGeom prst="rect">
            <a:avLst/>
          </a:prstGeom>
          <a:noFill/>
        </p:spPr>
      </p:pic>
      <p:sp>
        <p:nvSpPr>
          <p:cNvPr id="3" name="2 - Ορθογώνιο"/>
          <p:cNvSpPr/>
          <p:nvPr/>
        </p:nvSpPr>
        <p:spPr>
          <a:xfrm>
            <a:off x="0" y="6211669"/>
            <a:ext cx="4572000" cy="646331"/>
          </a:xfrm>
          <a:prstGeom prst="rect">
            <a:avLst/>
          </a:prstGeom>
        </p:spPr>
        <p:txBody>
          <a:bodyPr>
            <a:spAutoFit/>
          </a:bodyPr>
          <a:lstStyle/>
          <a:p>
            <a:r>
              <a:rPr lang="en-US" sz="900" dirty="0" smtClean="0"/>
              <a:t>By Howard Pyle - https://books.google.com/books?id=Pa1HAAAAIAAJ&amp;amp;dq=A+Story+of+the+Golden+Age&amp;amp;source=gbs_summary_s&amp;amp;cad=0, Public Domain, https://commons.wikimedia.org/w/index.php?curid=4613946</a:t>
            </a:r>
            <a:endParaRPr lang="el-GR" sz="900" dirty="0"/>
          </a:p>
        </p:txBody>
      </p:sp>
      <p:sp>
        <p:nvSpPr>
          <p:cNvPr id="4" name="3 - Επεξήγηση με στρογγυλεμένο παραλληλόγραμμο"/>
          <p:cNvSpPr/>
          <p:nvPr/>
        </p:nvSpPr>
        <p:spPr>
          <a:xfrm>
            <a:off x="4932040" y="476672"/>
            <a:ext cx="4211960" cy="2016224"/>
          </a:xfrm>
          <a:prstGeom prst="wedgeRoundRectCallout">
            <a:avLst>
              <a:gd name="adj1" fmla="val -65320"/>
              <a:gd name="adj2" fmla="val 49861"/>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rgbClr val="800080"/>
                </a:solidFill>
                <a:latin typeface="Aka-AcidGR-DiaryGirl" pitchFamily="50" charset="-95"/>
                <a:ea typeface="Aka-AcidGR-DiaryGirl" pitchFamily="50" charset="-95"/>
              </a:rPr>
              <a:t>Μάζεψε λίγο</a:t>
            </a:r>
            <a:r>
              <a:rPr lang="en-US" sz="2400" b="1" dirty="0" smtClean="0">
                <a:solidFill>
                  <a:srgbClr val="800080"/>
                </a:solidFill>
                <a:latin typeface="Aka-AcidGR-DiaryGirl" pitchFamily="50" charset="-95"/>
                <a:ea typeface="Aka-AcidGR-DiaryGirl" pitchFamily="50" charset="-95"/>
              </a:rPr>
              <a:t> </a:t>
            </a:r>
            <a:r>
              <a:rPr lang="el-GR" sz="2400" b="1" dirty="0" smtClean="0">
                <a:solidFill>
                  <a:srgbClr val="800080"/>
                </a:solidFill>
                <a:latin typeface="Aka-AcidGR-DiaryGirl" pitchFamily="50" charset="-95"/>
                <a:ea typeface="Aka-AcidGR-DiaryGirl" pitchFamily="50" charset="-95"/>
              </a:rPr>
              <a:t>από το αίμα μου. </a:t>
            </a:r>
            <a:endParaRPr lang="en-US" sz="2400" b="1" dirty="0" smtClean="0">
              <a:solidFill>
                <a:srgbClr val="800080"/>
              </a:solidFill>
              <a:latin typeface="Aka-AcidGR-DiaryGirl" pitchFamily="50" charset="-95"/>
              <a:ea typeface="Aka-AcidGR-DiaryGirl" pitchFamily="50" charset="-95"/>
            </a:endParaRPr>
          </a:p>
          <a:p>
            <a:r>
              <a:rPr lang="el-GR" sz="2400" b="1" dirty="0" smtClean="0">
                <a:solidFill>
                  <a:srgbClr val="800080"/>
                </a:solidFill>
                <a:latin typeface="Aka-AcidGR-DiaryGirl" pitchFamily="50" charset="-95"/>
                <a:ea typeface="Aka-AcidGR-DiaryGirl" pitchFamily="50" charset="-95"/>
              </a:rPr>
              <a:t>Αν αλείψεις μ’ αυτό τον χιτώνα του Ηρακλή, θα σε αγαπάει για πάντα</a:t>
            </a:r>
            <a:endParaRPr lang="el-GR" sz="24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2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2.bp.blogspot.com/_axJVNeWryns/SgBe90kYqYI/AAAAAAAAAq4/_qGSI3A7_lc/s1600/%CE%97%CF%81%CE%B1%CE%BA%CE%BB%CE%AE%CF%82+%CE%BA%CE%B1%CE%B9+%CE%9B%CF%8A%CF%87%CE%B1%CF%82.jpg"/>
          <p:cNvPicPr>
            <a:picLocks noChangeAspect="1" noChangeArrowheads="1"/>
          </p:cNvPicPr>
          <p:nvPr/>
        </p:nvPicPr>
        <p:blipFill>
          <a:blip r:embed="rId2" cstate="print"/>
          <a:srcRect/>
          <a:stretch>
            <a:fillRect/>
          </a:stretch>
        </p:blipFill>
        <p:spPr bwMode="auto">
          <a:xfrm>
            <a:off x="1475656" y="0"/>
            <a:ext cx="5795701" cy="5157192"/>
          </a:xfrm>
          <a:prstGeom prst="rect">
            <a:avLst/>
          </a:prstGeom>
          <a:noFill/>
        </p:spPr>
      </p:pic>
      <p:sp>
        <p:nvSpPr>
          <p:cNvPr id="3" name="2 - Ορθογώνιο"/>
          <p:cNvSpPr/>
          <p:nvPr/>
        </p:nvSpPr>
        <p:spPr>
          <a:xfrm>
            <a:off x="179512" y="5085184"/>
            <a:ext cx="8568952" cy="1569660"/>
          </a:xfrm>
          <a:prstGeom prst="rect">
            <a:avLst/>
          </a:prstGeom>
        </p:spPr>
        <p:txBody>
          <a:bodyPr wrap="square">
            <a:spAutoFit/>
          </a:bodyPr>
          <a:lstStyle/>
          <a:p>
            <a:r>
              <a:rPr lang="el-GR" sz="2400" b="1" dirty="0" smtClean="0">
                <a:solidFill>
                  <a:srgbClr val="800080"/>
                </a:solidFill>
                <a:latin typeface="Aka-AcidGR-DiaryGirl" pitchFamily="50" charset="-95"/>
                <a:ea typeface="Aka-AcidGR-DiaryGirl" pitchFamily="50" charset="-95"/>
              </a:rPr>
              <a:t>Κάποτε που ο Ηρακλής ζήτησε έναν καθαρό χιτώνα από τη Δηιάνειρα, για να τον φορέσει και να κάνει θυσία στον Δία, εκείνη άλειψε έναν χιτώνα με το δηλητήριο του Νέσσου και του τον έδωσε.</a:t>
            </a:r>
            <a:endParaRPr lang="el-GR" sz="2400" b="1" dirty="0">
              <a:solidFill>
                <a:srgbClr val="800080"/>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thumb/8/87/Muerte_de_H%C3%A9rcules%2C_por_Zurbar%C3%A1n.jpg/800px-Muerte_de_H%C3%A9rcules%2C_por_Zurbar%C3%A1n.jpg"/>
          <p:cNvPicPr>
            <a:picLocks noChangeAspect="1" noChangeArrowheads="1"/>
          </p:cNvPicPr>
          <p:nvPr/>
        </p:nvPicPr>
        <p:blipFill>
          <a:blip r:embed="rId2" cstate="print"/>
          <a:srcRect/>
          <a:stretch>
            <a:fillRect/>
          </a:stretch>
        </p:blipFill>
        <p:spPr bwMode="auto">
          <a:xfrm>
            <a:off x="0" y="0"/>
            <a:ext cx="9144000" cy="7440930"/>
          </a:xfrm>
          <a:prstGeom prst="rect">
            <a:avLst/>
          </a:prstGeom>
          <a:noFill/>
        </p:spPr>
      </p:pic>
      <p:sp>
        <p:nvSpPr>
          <p:cNvPr id="3" name="2 - Ορθογώνιο"/>
          <p:cNvSpPr/>
          <p:nvPr/>
        </p:nvSpPr>
        <p:spPr>
          <a:xfrm>
            <a:off x="0" y="6673334"/>
            <a:ext cx="6732240" cy="230832"/>
          </a:xfrm>
          <a:prstGeom prst="rect">
            <a:avLst/>
          </a:prstGeom>
        </p:spPr>
        <p:txBody>
          <a:bodyPr wrap="square">
            <a:spAutoFit/>
          </a:bodyPr>
          <a:lstStyle/>
          <a:p>
            <a:r>
              <a:rPr lang="es-ES" sz="900" dirty="0" smtClean="0">
                <a:solidFill>
                  <a:schemeClr val="bg1"/>
                </a:solidFill>
              </a:rPr>
              <a:t>By Francisco de Zurbarán - Galería online, Museo del Prado., Public Domain, https://commons.wikimedia.org/w/index.php?curid=45236464</a:t>
            </a:r>
            <a:endParaRPr lang="el-GR" sz="900" dirty="0">
              <a:solidFill>
                <a:schemeClr val="bg1"/>
              </a:solidFill>
            </a:endParaRPr>
          </a:p>
        </p:txBody>
      </p:sp>
      <p:sp>
        <p:nvSpPr>
          <p:cNvPr id="4" name="3 - Ορθογώνιο"/>
          <p:cNvSpPr/>
          <p:nvPr/>
        </p:nvSpPr>
        <p:spPr>
          <a:xfrm>
            <a:off x="4572000" y="5157192"/>
            <a:ext cx="4572000" cy="1477328"/>
          </a:xfrm>
          <a:prstGeom prst="rect">
            <a:avLst/>
          </a:prstGeom>
        </p:spPr>
        <p:txBody>
          <a:bodyPr>
            <a:spAutoFit/>
          </a:bodyPr>
          <a:lstStyle/>
          <a:p>
            <a:r>
              <a:rPr lang="el-GR" b="1" dirty="0" smtClean="0">
                <a:solidFill>
                  <a:schemeClr val="bg1"/>
                </a:solidFill>
                <a:latin typeface="Aka-AcidGR-DiaryGirl" pitchFamily="50" charset="-95"/>
                <a:ea typeface="Aka-AcidGR-DiaryGirl" pitchFamily="50" charset="-95"/>
              </a:rPr>
              <a:t>Μόλις ο Ηρακλής τον φόρεσε, ο χιτώνας κόλλησε πάνω του. Αμέσως άρχισε να νιώθει αβάσταχτους πόνους και κατάλαβε τότε ότι έφτασε το τέλος του.</a:t>
            </a:r>
            <a:endParaRPr lang="el-GR" b="1" dirty="0">
              <a:solidFill>
                <a:schemeClr val="bg1"/>
              </a:solidFill>
              <a:latin typeface="Aka-AcidGR-DiaryGirl" pitchFamily="50" charset="-95"/>
              <a:ea typeface="Aka-AcidGR-DiaryGirl" pitchFamily="50" charset="-9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742</Words>
  <Application>Microsoft Office PowerPoint</Application>
  <PresentationFormat>Προβολή στην οθόνη (4:3)</PresentationFormat>
  <Paragraphs>58</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Ε2-ΤΟ ΤΕΛΟΣ ΤΟΥ ΗΡΑΚΛΗ</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Ε2-ΤΟ ΤΕΛΟΣ ΤΟΥ ΗΡΑΚΛΗ</dc:title>
  <dc:creator>sakisPC</dc:creator>
  <cp:lastModifiedBy>sakisPC</cp:lastModifiedBy>
  <cp:revision>3</cp:revision>
  <dcterms:created xsi:type="dcterms:W3CDTF">2021-10-30T12:04:16Z</dcterms:created>
  <dcterms:modified xsi:type="dcterms:W3CDTF">2021-11-07T21:50:54Z</dcterms:modified>
</cp:coreProperties>
</file>