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ara TH" charset="0"/>
      <p:regular r:id="rId13"/>
    </p:embeddedFont>
    <p:embeddedFont>
      <p:font typeface="Rakkas" charset="-78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rimo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72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dlet.com/marytsam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451478">
            <a:off x="1728997" y="491974"/>
            <a:ext cx="14830005" cy="9732191"/>
          </a:xfrm>
          <a:custGeom>
            <a:avLst/>
            <a:gdLst/>
            <a:ahLst/>
            <a:cxnLst/>
            <a:rect l="l" t="t" r="r" b="b"/>
            <a:pathLst>
              <a:path w="14830005" h="9732191">
                <a:moveTo>
                  <a:pt x="0" y="0"/>
                </a:moveTo>
                <a:lnTo>
                  <a:pt x="14830006" y="0"/>
                </a:lnTo>
                <a:lnTo>
                  <a:pt x="14830006" y="9732191"/>
                </a:lnTo>
                <a:lnTo>
                  <a:pt x="0" y="973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63862" y="-64869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2622439" y="-786131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41150" y="480040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0869" y="3590002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0869" y="5143500"/>
            <a:ext cx="3960697" cy="4786341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84252" y="1150346"/>
            <a:ext cx="1533792" cy="857006"/>
          </a:xfrm>
          <a:custGeom>
            <a:avLst/>
            <a:gdLst/>
            <a:ahLst/>
            <a:cxnLst/>
            <a:rect l="l" t="t" r="r" b="b"/>
            <a:pathLst>
              <a:path w="1533792" h="857006">
                <a:moveTo>
                  <a:pt x="0" y="0"/>
                </a:moveTo>
                <a:lnTo>
                  <a:pt x="1533793" y="0"/>
                </a:lnTo>
                <a:lnTo>
                  <a:pt x="1533793" y="857006"/>
                </a:lnTo>
                <a:lnTo>
                  <a:pt x="0" y="85700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439774" y="2605700"/>
            <a:ext cx="5417864" cy="7409044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75097" y="2579760"/>
            <a:ext cx="10737806" cy="237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7373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1η Συγέντρωση γονέων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994084" y="509041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445196" y="300605"/>
            <a:ext cx="8355514" cy="801927"/>
            <a:chOff x="0" y="0"/>
            <a:chExt cx="2200629" cy="2112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00629" cy="211207"/>
            </a:xfrm>
            <a:custGeom>
              <a:avLst/>
              <a:gdLst/>
              <a:ahLst/>
              <a:cxnLst/>
              <a:rect l="l" t="t" r="r" b="b"/>
              <a:pathLst>
                <a:path w="2200629" h="211207">
                  <a:moveTo>
                    <a:pt x="31503" y="0"/>
                  </a:moveTo>
                  <a:lnTo>
                    <a:pt x="2169126" y="0"/>
                  </a:lnTo>
                  <a:cubicBezTo>
                    <a:pt x="2177481" y="0"/>
                    <a:pt x="2185494" y="3319"/>
                    <a:pt x="2191402" y="9227"/>
                  </a:cubicBezTo>
                  <a:cubicBezTo>
                    <a:pt x="2197310" y="15135"/>
                    <a:pt x="2200629" y="23148"/>
                    <a:pt x="2200629" y="31503"/>
                  </a:cubicBezTo>
                  <a:lnTo>
                    <a:pt x="2200629" y="179704"/>
                  </a:lnTo>
                  <a:cubicBezTo>
                    <a:pt x="2200629" y="197103"/>
                    <a:pt x="2186525" y="211207"/>
                    <a:pt x="2169126" y="211207"/>
                  </a:cubicBezTo>
                  <a:lnTo>
                    <a:pt x="31503" y="211207"/>
                  </a:lnTo>
                  <a:cubicBezTo>
                    <a:pt x="14104" y="211207"/>
                    <a:pt x="0" y="197103"/>
                    <a:pt x="0" y="179704"/>
                  </a:cubicBezTo>
                  <a:lnTo>
                    <a:pt x="0" y="31503"/>
                  </a:lnTo>
                  <a:cubicBezTo>
                    <a:pt x="0" y="14104"/>
                    <a:pt x="14104" y="0"/>
                    <a:pt x="31503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200629" cy="268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Rakkas"/>
                  <a:ea typeface="Rakkas"/>
                  <a:cs typeface="Rakkas"/>
                  <a:sym typeface="Rakkas"/>
                </a:rPr>
                <a:t>5ο Δημοτικό Σχολείο Κορίνθου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515165" y="4378909"/>
            <a:ext cx="3257669" cy="137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64"/>
              </a:lnSpc>
              <a:spcBef>
                <a:spcPct val="0"/>
              </a:spcBef>
            </a:pPr>
            <a:r>
              <a:rPr lang="en-US" sz="8046">
                <a:solidFill>
                  <a:srgbClr val="2B5796"/>
                </a:solidFill>
                <a:latin typeface="Rakkas"/>
                <a:ea typeface="Rakkas"/>
                <a:cs typeface="Rakkas"/>
                <a:sym typeface="Rakkas"/>
              </a:rPr>
              <a:t>Δ’ τάξη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61055" y="7197103"/>
            <a:ext cx="3384471" cy="96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4"/>
              </a:lnSpc>
              <a:spcBef>
                <a:spcPct val="0"/>
              </a:spcBef>
            </a:pPr>
            <a:r>
              <a:rPr lang="en-US" sz="5646">
                <a:solidFill>
                  <a:srgbClr val="2B5796"/>
                </a:solidFill>
                <a:latin typeface="Rakkas"/>
                <a:ea typeface="Rakkas"/>
                <a:cs typeface="Rakkas"/>
                <a:sym typeface="Rakkas"/>
              </a:rPr>
              <a:t>2024-2025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2766" y="452572"/>
            <a:ext cx="11628688" cy="2025253"/>
            <a:chOff x="0" y="0"/>
            <a:chExt cx="30627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7889" cy="537638"/>
            </a:xfrm>
            <a:custGeom>
              <a:avLst/>
              <a:gdLst/>
              <a:ahLst/>
              <a:cxnLst/>
              <a:rect l="l" t="t" r="r" b="b"/>
              <a:pathLst>
                <a:path w="3077889" h="537638">
                  <a:moveTo>
                    <a:pt x="1738934" y="0"/>
                  </a:moveTo>
                  <a:cubicBezTo>
                    <a:pt x="1772528" y="0"/>
                    <a:pt x="1806323" y="0"/>
                    <a:pt x="1839850" y="0"/>
                  </a:cubicBezTo>
                  <a:cubicBezTo>
                    <a:pt x="2107152" y="8909"/>
                    <a:pt x="2274203" y="38564"/>
                    <a:pt x="2350292" y="87090"/>
                  </a:cubicBezTo>
                  <a:cubicBezTo>
                    <a:pt x="2795929" y="80618"/>
                    <a:pt x="3077889" y="172373"/>
                    <a:pt x="2922476" y="262426"/>
                  </a:cubicBezTo>
                  <a:cubicBezTo>
                    <a:pt x="2988137" y="281349"/>
                    <a:pt x="3042917" y="302517"/>
                    <a:pt x="3062700" y="330926"/>
                  </a:cubicBezTo>
                  <a:cubicBezTo>
                    <a:pt x="3062700" y="339065"/>
                    <a:pt x="3062700" y="347184"/>
                    <a:pt x="3062700" y="355321"/>
                  </a:cubicBezTo>
                  <a:cubicBezTo>
                    <a:pt x="3003743" y="427627"/>
                    <a:pt x="2750051" y="476486"/>
                    <a:pt x="2333557" y="463333"/>
                  </a:cubicBezTo>
                  <a:cubicBezTo>
                    <a:pt x="2226396" y="500459"/>
                    <a:pt x="2035714" y="537638"/>
                    <a:pt x="1738996" y="533008"/>
                  </a:cubicBezTo>
                  <a:cubicBezTo>
                    <a:pt x="1585627" y="530570"/>
                    <a:pt x="1478930" y="516453"/>
                    <a:pt x="1385513" y="499302"/>
                  </a:cubicBezTo>
                  <a:cubicBezTo>
                    <a:pt x="1287119" y="513559"/>
                    <a:pt x="1180556" y="524747"/>
                    <a:pt x="1026588" y="524871"/>
                  </a:cubicBezTo>
                  <a:cubicBezTo>
                    <a:pt x="670382" y="525082"/>
                    <a:pt x="432094" y="470155"/>
                    <a:pt x="426317" y="394815"/>
                  </a:cubicBezTo>
                  <a:cubicBezTo>
                    <a:pt x="197324" y="377190"/>
                    <a:pt x="42227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46609" y="207816"/>
                    <a:pt x="193274" y="172776"/>
                    <a:pt x="437472" y="157922"/>
                  </a:cubicBezTo>
                  <a:cubicBezTo>
                    <a:pt x="422798" y="63818"/>
                    <a:pt x="911263" y="5016"/>
                    <a:pt x="1312549" y="46474"/>
                  </a:cubicBezTo>
                  <a:cubicBezTo>
                    <a:pt x="1408091" y="25973"/>
                    <a:pt x="1543266" y="3613"/>
                    <a:pt x="1738934" y="0"/>
                  </a:cubicBezTo>
                  <a:close/>
                </a:path>
              </a:pathLst>
            </a:custGeom>
            <a:solidFill>
              <a:srgbClr val="FFF8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43564" y="50800"/>
              <a:ext cx="2775572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9275" y="1141686"/>
            <a:ext cx="10750868" cy="69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ΠΑΙΔΑΓΩΓΙΚΕΣ ΣΥΜΒΟΥΛΕΣ ΠΡΟΣ ΣΥΖΗΤΗΣΗ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5451" y="2373050"/>
            <a:ext cx="6629283" cy="66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Θέτουμε σαφή όρια σε όλα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9275" y="3583996"/>
            <a:ext cx="13392865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Δεν χρειάζεται να διαβάζετε παρέα αλλά να έχετε τον έλεγχο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πρέπει να έχουν την ευθύνη για τις υποχρεώσεις τους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50270" y="5435656"/>
            <a:ext cx="14572922" cy="177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Να τα ακούτε . Δεν ρωτάμε μόνο: “πόσο έγραψες” , αλλά και “πώς πέρασες;Πώς ένιωσες;”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3910" y="8049260"/>
            <a:ext cx="13291304" cy="12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Η σχέση δασκάλου - μαθητή είναι καθοριστική για τη μάθηση.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Υποστηρίξτε την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451478">
            <a:off x="2791841" y="1487212"/>
            <a:ext cx="12095549" cy="7937704"/>
          </a:xfrm>
          <a:custGeom>
            <a:avLst/>
            <a:gdLst/>
            <a:ahLst/>
            <a:cxnLst/>
            <a:rect l="l" t="t" r="r" b="b"/>
            <a:pathLst>
              <a:path w="12095549" h="7937704">
                <a:moveTo>
                  <a:pt x="0" y="0"/>
                </a:moveTo>
                <a:lnTo>
                  <a:pt x="12095548" y="0"/>
                </a:lnTo>
                <a:lnTo>
                  <a:pt x="12095548" y="7937704"/>
                </a:lnTo>
                <a:lnTo>
                  <a:pt x="0" y="793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59169" y="257463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79667" y="908279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3" y="0"/>
                </a:lnTo>
                <a:lnTo>
                  <a:pt x="1542783" y="1572263"/>
                </a:lnTo>
                <a:lnTo>
                  <a:pt x="0" y="15722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872014" y="1462009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2" y="0"/>
                </a:lnTo>
                <a:lnTo>
                  <a:pt x="2156412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7136" y="4176758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0276">
            <a:off x="440869" y="5400147"/>
            <a:ext cx="3960697" cy="4786341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0"/>
                </a:lnTo>
                <a:lnTo>
                  <a:pt x="0" y="4786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74128" flipH="1">
            <a:off x="14227259" y="4412149"/>
            <a:ext cx="4337003" cy="5930944"/>
          </a:xfrm>
          <a:custGeom>
            <a:avLst/>
            <a:gdLst/>
            <a:ahLst/>
            <a:cxnLst/>
            <a:rect l="l" t="t" r="r" b="b"/>
            <a:pathLst>
              <a:path w="4337003" h="5930944">
                <a:moveTo>
                  <a:pt x="4337003" y="0"/>
                </a:moveTo>
                <a:lnTo>
                  <a:pt x="0" y="0"/>
                </a:lnTo>
                <a:lnTo>
                  <a:pt x="0" y="5930944"/>
                </a:lnTo>
                <a:lnTo>
                  <a:pt x="4337003" y="5930944"/>
                </a:lnTo>
                <a:lnTo>
                  <a:pt x="433700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84441" y="3131379"/>
            <a:ext cx="10622559" cy="237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57"/>
              </a:lnSpc>
            </a:pPr>
            <a:r>
              <a:rPr lang="en-US" sz="8112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Σας ευχαριστώ πολύ!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681230" y="3799386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26458" y="441604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895951" y="1472678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97329" flipH="1">
            <a:off x="-1113290" y="-591683"/>
            <a:ext cx="17259300" cy="11326416"/>
          </a:xfrm>
          <a:custGeom>
            <a:avLst/>
            <a:gdLst/>
            <a:ahLst/>
            <a:cxnLst/>
            <a:rect l="l" t="t" r="r" b="b"/>
            <a:pathLst>
              <a:path w="17259300" h="11326416">
                <a:moveTo>
                  <a:pt x="17259300" y="0"/>
                </a:moveTo>
                <a:lnTo>
                  <a:pt x="0" y="0"/>
                </a:lnTo>
                <a:lnTo>
                  <a:pt x="0" y="11326415"/>
                </a:lnTo>
                <a:lnTo>
                  <a:pt x="17259300" y="11326415"/>
                </a:lnTo>
                <a:lnTo>
                  <a:pt x="172593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29231" y="5264286"/>
            <a:ext cx="4674278" cy="4317864"/>
          </a:xfrm>
          <a:custGeom>
            <a:avLst/>
            <a:gdLst/>
            <a:ahLst/>
            <a:cxnLst/>
            <a:rect l="l" t="t" r="r" b="b"/>
            <a:pathLst>
              <a:path w="4674278" h="4317864">
                <a:moveTo>
                  <a:pt x="0" y="0"/>
                </a:moveTo>
                <a:lnTo>
                  <a:pt x="4674277" y="0"/>
                </a:lnTo>
                <a:lnTo>
                  <a:pt x="4674277" y="4317864"/>
                </a:lnTo>
                <a:lnTo>
                  <a:pt x="0" y="4317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20737">
            <a:off x="1385415" y="5533989"/>
            <a:ext cx="3576761" cy="4126229"/>
          </a:xfrm>
          <a:custGeom>
            <a:avLst/>
            <a:gdLst/>
            <a:ahLst/>
            <a:cxnLst/>
            <a:rect l="l" t="t" r="r" b="b"/>
            <a:pathLst>
              <a:path w="3576761" h="4126229">
                <a:moveTo>
                  <a:pt x="0" y="0"/>
                </a:moveTo>
                <a:lnTo>
                  <a:pt x="3576762" y="0"/>
                </a:lnTo>
                <a:lnTo>
                  <a:pt x="3576762" y="4126229"/>
                </a:lnTo>
                <a:lnTo>
                  <a:pt x="0" y="412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50775">
            <a:off x="1228729" y="1890663"/>
            <a:ext cx="1294507" cy="1203325"/>
          </a:xfrm>
          <a:custGeom>
            <a:avLst/>
            <a:gdLst/>
            <a:ahLst/>
            <a:cxnLst/>
            <a:rect l="l" t="t" r="r" b="b"/>
            <a:pathLst>
              <a:path w="1294507" h="1203325">
                <a:moveTo>
                  <a:pt x="0" y="0"/>
                </a:moveTo>
                <a:lnTo>
                  <a:pt x="1294507" y="0"/>
                </a:lnTo>
                <a:lnTo>
                  <a:pt x="1294507" y="1203325"/>
                </a:lnTo>
                <a:lnTo>
                  <a:pt x="0" y="120332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99339" y="651200"/>
            <a:ext cx="5707202" cy="1940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4"/>
              </a:lnSpc>
            </a:pPr>
            <a:r>
              <a:rPr lang="en-US" sz="5417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Καινούρια τάξη</a:t>
            </a:r>
          </a:p>
          <a:p>
            <a:pPr algn="ctr">
              <a:lnSpc>
                <a:spcPts val="7584"/>
              </a:lnSpc>
              <a:spcBef>
                <a:spcPct val="0"/>
              </a:spcBef>
            </a:pPr>
            <a:r>
              <a:rPr lang="en-US" sz="5417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ίδιοι συνεργάτες!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93747" y="3749209"/>
            <a:ext cx="10033517" cy="18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2"/>
              </a:lnSpc>
              <a:spcBef>
                <a:spcPct val="0"/>
              </a:spcBef>
            </a:pPr>
            <a:r>
              <a:rPr lang="en-US" sz="5344">
                <a:solidFill>
                  <a:srgbClr val="00857D"/>
                </a:solidFill>
                <a:latin typeface="Rakkas"/>
                <a:ea typeface="Rakkas"/>
                <a:cs typeface="Rakkas"/>
                <a:sym typeface="Rakkas"/>
              </a:rPr>
              <a:t>Θα δουλέψουμε και φέτος με παρόμοιο τρόπο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59862" flipH="1">
            <a:off x="1153040" y="-746085"/>
            <a:ext cx="15981921" cy="10488135"/>
          </a:xfrm>
          <a:custGeom>
            <a:avLst/>
            <a:gdLst/>
            <a:ahLst/>
            <a:cxnLst/>
            <a:rect l="l" t="t" r="r" b="b"/>
            <a:pathLst>
              <a:path w="15981921" h="10488135">
                <a:moveTo>
                  <a:pt x="15981920" y="0"/>
                </a:moveTo>
                <a:lnTo>
                  <a:pt x="0" y="0"/>
                </a:lnTo>
                <a:lnTo>
                  <a:pt x="0" y="10488135"/>
                </a:lnTo>
                <a:lnTo>
                  <a:pt x="15981920" y="10488135"/>
                </a:lnTo>
                <a:lnTo>
                  <a:pt x="159819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913511"/>
            <a:ext cx="6215099" cy="3988022"/>
          </a:xfrm>
          <a:custGeom>
            <a:avLst/>
            <a:gdLst/>
            <a:ahLst/>
            <a:cxnLst/>
            <a:rect l="l" t="t" r="r" b="b"/>
            <a:pathLst>
              <a:path w="6215099" h="3988022">
                <a:moveTo>
                  <a:pt x="0" y="0"/>
                </a:moveTo>
                <a:lnTo>
                  <a:pt x="6215099" y="0"/>
                </a:lnTo>
                <a:lnTo>
                  <a:pt x="6215099" y="3988022"/>
                </a:lnTo>
                <a:lnTo>
                  <a:pt x="0" y="39880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0694">
            <a:off x="14966411" y="608858"/>
            <a:ext cx="3029758" cy="3436398"/>
          </a:xfrm>
          <a:custGeom>
            <a:avLst/>
            <a:gdLst/>
            <a:ahLst/>
            <a:cxnLst/>
            <a:rect l="l" t="t" r="r" b="b"/>
            <a:pathLst>
              <a:path w="3029758" h="3436398">
                <a:moveTo>
                  <a:pt x="0" y="0"/>
                </a:moveTo>
                <a:lnTo>
                  <a:pt x="3029758" y="0"/>
                </a:lnTo>
                <a:lnTo>
                  <a:pt x="3029758" y="3436398"/>
                </a:lnTo>
                <a:lnTo>
                  <a:pt x="0" y="34363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73635" y="1467882"/>
            <a:ext cx="712118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Κόκκινο</a:t>
            </a:r>
            <a:r>
              <a:rPr lang="en-US" sz="6000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6000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τετράδιο</a:t>
            </a:r>
            <a:endParaRPr lang="en-US" sz="6000" dirty="0">
              <a:solidFill>
                <a:srgbClr val="2B5796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1055085" y="2798850"/>
            <a:ext cx="11060327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Ημερομηνία</a:t>
            </a:r>
            <a:endParaRPr lang="en-US" sz="3000" dirty="0">
              <a:solidFill>
                <a:srgbClr val="00857D"/>
              </a:solidFill>
              <a:latin typeface="Bara TH"/>
              <a:ea typeface="Bara TH"/>
              <a:cs typeface="Bara TH"/>
              <a:sym typeface="Bara TH"/>
            </a:endParaRP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Τίτλος</a:t>
            </a:r>
            <a:endParaRPr lang="en-US" sz="3000" dirty="0">
              <a:solidFill>
                <a:srgbClr val="00857D"/>
              </a:solidFill>
              <a:latin typeface="Bara TH"/>
              <a:ea typeface="Bara TH"/>
              <a:cs typeface="Bara TH"/>
              <a:sym typeface="Bara TH"/>
            </a:endParaRP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Αντιγραφή</a:t>
            </a:r>
            <a:endParaRPr lang="en-US" sz="3000" dirty="0">
              <a:solidFill>
                <a:srgbClr val="00857D"/>
              </a:solidFill>
              <a:latin typeface="Bara TH"/>
              <a:ea typeface="Bara TH"/>
              <a:cs typeface="Bara TH"/>
              <a:sym typeface="Bara TH"/>
            </a:endParaRP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Κειμενάκι</a:t>
            </a:r>
            <a:endParaRPr lang="en-US" sz="3000" dirty="0">
              <a:solidFill>
                <a:srgbClr val="00857D"/>
              </a:solidFill>
              <a:latin typeface="Bara TH"/>
              <a:ea typeface="Bara TH"/>
              <a:cs typeface="Bara TH"/>
              <a:sym typeface="Bara TH"/>
            </a:endParaRP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Άσκηση</a:t>
            </a:r>
            <a:endParaRPr lang="en-US" sz="3000" dirty="0">
              <a:solidFill>
                <a:srgbClr val="00857D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0" y="1467882"/>
            <a:ext cx="712118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Πρόχειρο</a:t>
            </a:r>
            <a:r>
              <a:rPr lang="en-US" sz="6000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6000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τετράδιο</a:t>
            </a:r>
            <a:endParaRPr lang="en-US" sz="6000" dirty="0">
              <a:solidFill>
                <a:srgbClr val="2B5796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89002" y="3103650"/>
            <a:ext cx="5872043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Τι</a:t>
            </a:r>
            <a:r>
              <a:rPr lang="en-US" sz="3000" u="sng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 </a:t>
            </a:r>
            <a:r>
              <a:rPr lang="en-US" sz="3000" u="sng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έχουμε</a:t>
            </a:r>
            <a:r>
              <a:rPr lang="en-US" sz="3000" u="sng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 </a:t>
            </a:r>
            <a:r>
              <a:rPr lang="en-US" sz="3000" u="sng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για</a:t>
            </a:r>
            <a:r>
              <a:rPr lang="en-US" sz="3000" u="sng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 </a:t>
            </a:r>
            <a:r>
              <a:rPr lang="en-US" sz="3000" u="sng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την</a:t>
            </a:r>
            <a:r>
              <a:rPr lang="en-US" sz="3000" u="sng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 </a:t>
            </a:r>
            <a:r>
              <a:rPr lang="en-US" sz="3000" u="sng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επόμενη</a:t>
            </a:r>
            <a:r>
              <a:rPr lang="en-US" sz="3000" u="sng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 </a:t>
            </a:r>
            <a:r>
              <a:rPr lang="en-US" sz="3000" u="sng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  <a:hlinkClick r:id="rId6" tooltip="https://padlet.com/marytsami"/>
              </a:rPr>
              <a:t>μέρα</a:t>
            </a:r>
            <a:endParaRPr lang="en-US" sz="3000" u="sng" dirty="0">
              <a:solidFill>
                <a:srgbClr val="000000"/>
              </a:solidFill>
              <a:latin typeface="Bara TH"/>
              <a:ea typeface="Bara TH"/>
              <a:cs typeface="Bara TH"/>
              <a:sym typeface="Bara TH"/>
              <a:hlinkClick r:id="rId6" tooltip="https://padlet.com/marytsami"/>
            </a:endParaRPr>
          </a:p>
          <a:p>
            <a:pPr algn="ctr">
              <a:lnSpc>
                <a:spcPts val="4200"/>
              </a:lnSpc>
            </a:pPr>
            <a:endParaRPr/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Επικοινωνία</a:t>
            </a:r>
            <a:endParaRPr lang="en-US" sz="3000" dirty="0">
              <a:solidFill>
                <a:srgbClr val="00000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88860" y="6351536"/>
            <a:ext cx="7608213" cy="77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https://padlet.com/marytsami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07902" y="-2298980"/>
            <a:ext cx="19178637" cy="12585980"/>
          </a:xfrm>
          <a:custGeom>
            <a:avLst/>
            <a:gdLst/>
            <a:ahLst/>
            <a:cxnLst/>
            <a:rect l="l" t="t" r="r" b="b"/>
            <a:pathLst>
              <a:path w="19178637" h="12585980">
                <a:moveTo>
                  <a:pt x="19178637" y="0"/>
                </a:moveTo>
                <a:lnTo>
                  <a:pt x="0" y="0"/>
                </a:lnTo>
                <a:lnTo>
                  <a:pt x="0" y="12585980"/>
                </a:lnTo>
                <a:lnTo>
                  <a:pt x="19178637" y="12585980"/>
                </a:lnTo>
                <a:lnTo>
                  <a:pt x="191786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34198">
            <a:off x="15246650" y="516523"/>
            <a:ext cx="2668110" cy="2646987"/>
          </a:xfrm>
          <a:custGeom>
            <a:avLst/>
            <a:gdLst/>
            <a:ahLst/>
            <a:cxnLst/>
            <a:rect l="l" t="t" r="r" b="b"/>
            <a:pathLst>
              <a:path w="2668110" h="2646987">
                <a:moveTo>
                  <a:pt x="0" y="0"/>
                </a:moveTo>
                <a:lnTo>
                  <a:pt x="2668110" y="0"/>
                </a:lnTo>
                <a:lnTo>
                  <a:pt x="2668110" y="2646987"/>
                </a:lnTo>
                <a:lnTo>
                  <a:pt x="0" y="264698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2040">
            <a:off x="404180" y="7662493"/>
            <a:ext cx="2443092" cy="2353350"/>
          </a:xfrm>
          <a:custGeom>
            <a:avLst/>
            <a:gdLst/>
            <a:ahLst/>
            <a:cxnLst/>
            <a:rect l="l" t="t" r="r" b="b"/>
            <a:pathLst>
              <a:path w="2443092" h="2353350">
                <a:moveTo>
                  <a:pt x="0" y="0"/>
                </a:moveTo>
                <a:lnTo>
                  <a:pt x="2443093" y="0"/>
                </a:lnTo>
                <a:lnTo>
                  <a:pt x="2443093" y="2353350"/>
                </a:lnTo>
                <a:lnTo>
                  <a:pt x="0" y="23533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33364" y="2616917"/>
            <a:ext cx="6896363" cy="235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Φάκελοι</a:t>
            </a:r>
            <a:r>
              <a:rPr lang="en-US" sz="43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με</a:t>
            </a:r>
            <a:r>
              <a:rPr lang="en-US" sz="43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έλασμα</a:t>
            </a:r>
            <a:r>
              <a:rPr lang="en-US" sz="43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για</a:t>
            </a:r>
            <a:r>
              <a:rPr lang="en-US" sz="43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Μελέτη</a:t>
            </a:r>
            <a:r>
              <a:rPr lang="en-US" sz="43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Περιβάλλοντος</a:t>
            </a:r>
            <a:r>
              <a:rPr lang="en-US" sz="43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και</a:t>
            </a:r>
            <a:r>
              <a:rPr lang="en-US" sz="43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Ιστορία</a:t>
            </a:r>
            <a:endParaRPr lang="en-US" sz="4399" dirty="0">
              <a:solidFill>
                <a:srgbClr val="00857D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6" name="Freeform 6"/>
          <p:cNvSpPr/>
          <p:nvPr/>
        </p:nvSpPr>
        <p:spPr>
          <a:xfrm rot="1584130">
            <a:off x="16230728" y="8098381"/>
            <a:ext cx="1593840" cy="1481574"/>
          </a:xfrm>
          <a:custGeom>
            <a:avLst/>
            <a:gdLst/>
            <a:ahLst/>
            <a:cxnLst/>
            <a:rect l="l" t="t" r="r" b="b"/>
            <a:pathLst>
              <a:path w="1593840" h="1481574">
                <a:moveTo>
                  <a:pt x="0" y="0"/>
                </a:moveTo>
                <a:lnTo>
                  <a:pt x="1593840" y="0"/>
                </a:lnTo>
                <a:lnTo>
                  <a:pt x="1593840" y="1481574"/>
                </a:lnTo>
                <a:lnTo>
                  <a:pt x="0" y="148157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32573">
            <a:off x="565288" y="1746421"/>
            <a:ext cx="1005749" cy="934907"/>
          </a:xfrm>
          <a:custGeom>
            <a:avLst/>
            <a:gdLst/>
            <a:ahLst/>
            <a:cxnLst/>
            <a:rect l="l" t="t" r="r" b="b"/>
            <a:pathLst>
              <a:path w="1005749" h="934907">
                <a:moveTo>
                  <a:pt x="0" y="0"/>
                </a:moveTo>
                <a:lnTo>
                  <a:pt x="1005750" y="0"/>
                </a:lnTo>
                <a:lnTo>
                  <a:pt x="1005750" y="934907"/>
                </a:lnTo>
                <a:lnTo>
                  <a:pt x="0" y="93490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95987" y="904875"/>
            <a:ext cx="9103162" cy="79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Πράσινο</a:t>
            </a:r>
            <a:r>
              <a:rPr lang="en-US" sz="4399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τετράδιο</a:t>
            </a:r>
            <a:r>
              <a:rPr lang="en-US" sz="4399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 </a:t>
            </a:r>
            <a:r>
              <a:rPr lang="en-US" sz="4399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Μαθηματικών</a:t>
            </a:r>
            <a:endParaRPr lang="en-US" sz="4399" dirty="0">
              <a:solidFill>
                <a:srgbClr val="00000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59862" flipH="1">
            <a:off x="-1880262" y="286681"/>
            <a:ext cx="18105792" cy="11881926"/>
          </a:xfrm>
          <a:custGeom>
            <a:avLst/>
            <a:gdLst/>
            <a:ahLst/>
            <a:cxnLst/>
            <a:rect l="l" t="t" r="r" b="b"/>
            <a:pathLst>
              <a:path w="18105792" h="11881926">
                <a:moveTo>
                  <a:pt x="18105792" y="0"/>
                </a:moveTo>
                <a:lnTo>
                  <a:pt x="0" y="0"/>
                </a:lnTo>
                <a:lnTo>
                  <a:pt x="0" y="11881926"/>
                </a:lnTo>
                <a:lnTo>
                  <a:pt x="18105792" y="11881926"/>
                </a:lnTo>
                <a:lnTo>
                  <a:pt x="1810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11762">
            <a:off x="14893730" y="6769811"/>
            <a:ext cx="2844104" cy="2948532"/>
          </a:xfrm>
          <a:custGeom>
            <a:avLst/>
            <a:gdLst/>
            <a:ahLst/>
            <a:cxnLst/>
            <a:rect l="l" t="t" r="r" b="b"/>
            <a:pathLst>
              <a:path w="2844104" h="2948532">
                <a:moveTo>
                  <a:pt x="0" y="0"/>
                </a:moveTo>
                <a:lnTo>
                  <a:pt x="2844104" y="0"/>
                </a:lnTo>
                <a:lnTo>
                  <a:pt x="2844104" y="2948531"/>
                </a:lnTo>
                <a:lnTo>
                  <a:pt x="0" y="294853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32241" y="476641"/>
            <a:ext cx="2367082" cy="2932918"/>
          </a:xfrm>
          <a:custGeom>
            <a:avLst/>
            <a:gdLst/>
            <a:ahLst/>
            <a:cxnLst/>
            <a:rect l="l" t="t" r="r" b="b"/>
            <a:pathLst>
              <a:path w="2367082" h="2932918">
                <a:moveTo>
                  <a:pt x="0" y="0"/>
                </a:moveTo>
                <a:lnTo>
                  <a:pt x="2367082" y="0"/>
                </a:lnTo>
                <a:lnTo>
                  <a:pt x="2367082" y="2932918"/>
                </a:lnTo>
                <a:lnTo>
                  <a:pt x="0" y="2932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55706" y="847725"/>
            <a:ext cx="712118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ΓΛΩΣΣΑ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00817" y="2314184"/>
            <a:ext cx="10598468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Ξεχωριστό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βιβλιαράκι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γραμματικής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με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τη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σειρά</a:t>
            </a:r>
            <a:endParaRPr lang="en-US" sz="3599" dirty="0">
              <a:solidFill>
                <a:srgbClr val="2B5796"/>
              </a:solidFill>
              <a:latin typeface="Bara TH"/>
              <a:ea typeface="Bara TH"/>
              <a:cs typeface="Bara TH"/>
              <a:sym typeface="Bara TH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μεγαλύτερη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έμφαση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στα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μέρη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του</a:t>
            </a:r>
            <a:r>
              <a:rPr lang="en-US" sz="3599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599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λόγου</a:t>
            </a:r>
            <a:endParaRPr lang="en-US" sz="3599" dirty="0">
              <a:solidFill>
                <a:srgbClr val="2B5796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63471" y="4800600"/>
            <a:ext cx="6561058" cy="73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Περισσότερο γραπτό λόγο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5565" y="6734811"/>
            <a:ext cx="9868972" cy="73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Επαναληπτικό στο τέλος κάθε ενότητας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59862" flipH="1">
            <a:off x="1153040" y="-746085"/>
            <a:ext cx="15981921" cy="10488135"/>
          </a:xfrm>
          <a:custGeom>
            <a:avLst/>
            <a:gdLst/>
            <a:ahLst/>
            <a:cxnLst/>
            <a:rect l="l" t="t" r="r" b="b"/>
            <a:pathLst>
              <a:path w="15981921" h="10488135">
                <a:moveTo>
                  <a:pt x="15981920" y="0"/>
                </a:moveTo>
                <a:lnTo>
                  <a:pt x="0" y="0"/>
                </a:lnTo>
                <a:lnTo>
                  <a:pt x="0" y="10488135"/>
                </a:lnTo>
                <a:lnTo>
                  <a:pt x="15981920" y="10488135"/>
                </a:lnTo>
                <a:lnTo>
                  <a:pt x="159819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9432" y="7367440"/>
            <a:ext cx="4787432" cy="3177658"/>
          </a:xfrm>
          <a:custGeom>
            <a:avLst/>
            <a:gdLst/>
            <a:ahLst/>
            <a:cxnLst/>
            <a:rect l="l" t="t" r="r" b="b"/>
            <a:pathLst>
              <a:path w="4787432" h="3177658">
                <a:moveTo>
                  <a:pt x="0" y="0"/>
                </a:moveTo>
                <a:lnTo>
                  <a:pt x="4787432" y="0"/>
                </a:lnTo>
                <a:lnTo>
                  <a:pt x="4787432" y="3177658"/>
                </a:lnTo>
                <a:lnTo>
                  <a:pt x="0" y="317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335522" y="6271844"/>
            <a:ext cx="6291934" cy="4852654"/>
          </a:xfrm>
          <a:custGeom>
            <a:avLst/>
            <a:gdLst/>
            <a:ahLst/>
            <a:cxnLst/>
            <a:rect l="l" t="t" r="r" b="b"/>
            <a:pathLst>
              <a:path w="6291934" h="4852654">
                <a:moveTo>
                  <a:pt x="6291933" y="0"/>
                </a:moveTo>
                <a:lnTo>
                  <a:pt x="0" y="0"/>
                </a:lnTo>
                <a:lnTo>
                  <a:pt x="0" y="4852654"/>
                </a:lnTo>
                <a:lnTo>
                  <a:pt x="6291933" y="4852654"/>
                </a:lnTo>
                <a:lnTo>
                  <a:pt x="629193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49833" y="7954146"/>
            <a:ext cx="2343587" cy="2862396"/>
          </a:xfrm>
          <a:custGeom>
            <a:avLst/>
            <a:gdLst/>
            <a:ahLst/>
            <a:cxnLst/>
            <a:rect l="l" t="t" r="r" b="b"/>
            <a:pathLst>
              <a:path w="2343587" h="2862396">
                <a:moveTo>
                  <a:pt x="0" y="0"/>
                </a:moveTo>
                <a:lnTo>
                  <a:pt x="2343587" y="0"/>
                </a:lnTo>
                <a:lnTo>
                  <a:pt x="2343587" y="2862396"/>
                </a:lnTo>
                <a:lnTo>
                  <a:pt x="0" y="28623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60457">
            <a:off x="16373394" y="415767"/>
            <a:ext cx="1283274" cy="2659634"/>
          </a:xfrm>
          <a:custGeom>
            <a:avLst/>
            <a:gdLst/>
            <a:ahLst/>
            <a:cxnLst/>
            <a:rect l="l" t="t" r="r" b="b"/>
            <a:pathLst>
              <a:path w="1283274" h="2659634">
                <a:moveTo>
                  <a:pt x="0" y="0"/>
                </a:moveTo>
                <a:lnTo>
                  <a:pt x="1283274" y="0"/>
                </a:lnTo>
                <a:lnTo>
                  <a:pt x="1283274" y="2659634"/>
                </a:lnTo>
                <a:lnTo>
                  <a:pt x="0" y="26596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83408" y="847725"/>
            <a:ext cx="712118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ΜΑΘΗΜΑΤΙΚΑ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77283" y="3066661"/>
            <a:ext cx="6504970" cy="120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Καλή επανάληψη στην προπαίδεια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05746" y="3066661"/>
            <a:ext cx="6504970" cy="120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Τέσσερις πράξεις με μεγαλύτερους αριθμούς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29769" y="4836371"/>
            <a:ext cx="650497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Παραλείπουμε κάποιες ασκήσεις του βιβλίου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3261" y="6474671"/>
            <a:ext cx="650497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Επαναληπτικό στο τέλος κάθε ενότητας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59862" flipH="1">
            <a:off x="-662125" y="-797463"/>
            <a:ext cx="18105792" cy="11881926"/>
          </a:xfrm>
          <a:custGeom>
            <a:avLst/>
            <a:gdLst/>
            <a:ahLst/>
            <a:cxnLst/>
            <a:rect l="l" t="t" r="r" b="b"/>
            <a:pathLst>
              <a:path w="18105792" h="11881926">
                <a:moveTo>
                  <a:pt x="18105792" y="0"/>
                </a:moveTo>
                <a:lnTo>
                  <a:pt x="0" y="0"/>
                </a:lnTo>
                <a:lnTo>
                  <a:pt x="0" y="11881926"/>
                </a:lnTo>
                <a:lnTo>
                  <a:pt x="18105792" y="11881926"/>
                </a:lnTo>
                <a:lnTo>
                  <a:pt x="1810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55706" y="847725"/>
            <a:ext cx="712118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ΙΣΤΟΡΙΑ</a:t>
            </a:r>
          </a:p>
        </p:txBody>
      </p:sp>
      <p:sp>
        <p:nvSpPr>
          <p:cNvPr id="4" name="Freeform 4"/>
          <p:cNvSpPr/>
          <p:nvPr/>
        </p:nvSpPr>
        <p:spPr>
          <a:xfrm rot="-2052881">
            <a:off x="14360819" y="564946"/>
            <a:ext cx="3164988" cy="3733785"/>
          </a:xfrm>
          <a:custGeom>
            <a:avLst/>
            <a:gdLst/>
            <a:ahLst/>
            <a:cxnLst/>
            <a:rect l="l" t="t" r="r" b="b"/>
            <a:pathLst>
              <a:path w="3164988" h="3733785">
                <a:moveTo>
                  <a:pt x="0" y="0"/>
                </a:moveTo>
                <a:lnTo>
                  <a:pt x="3164988" y="0"/>
                </a:lnTo>
                <a:lnTo>
                  <a:pt x="3164988" y="3733785"/>
                </a:lnTo>
                <a:lnTo>
                  <a:pt x="0" y="37337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2527">
            <a:off x="296323" y="7151854"/>
            <a:ext cx="3926838" cy="3017120"/>
          </a:xfrm>
          <a:custGeom>
            <a:avLst/>
            <a:gdLst/>
            <a:ahLst/>
            <a:cxnLst/>
            <a:rect l="l" t="t" r="r" b="b"/>
            <a:pathLst>
              <a:path w="3926838" h="3017120">
                <a:moveTo>
                  <a:pt x="0" y="0"/>
                </a:moveTo>
                <a:lnTo>
                  <a:pt x="3926838" y="0"/>
                </a:lnTo>
                <a:lnTo>
                  <a:pt x="3926838" y="3017120"/>
                </a:lnTo>
                <a:lnTo>
                  <a:pt x="0" y="3017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61607" y="3041482"/>
            <a:ext cx="610481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Πολύ συχνά τεστ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92286" y="2209081"/>
            <a:ext cx="7704300" cy="56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Το μαθαίνουν από την παράδοση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38363" y="4138065"/>
            <a:ext cx="610481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Σχεδιαγράμματα και ερωτήσεις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29009" y="5379819"/>
            <a:ext cx="7704300" cy="77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 dirty="0">
                <a:solidFill>
                  <a:srgbClr val="00857D"/>
                </a:solidFill>
                <a:latin typeface="Bara TH"/>
                <a:ea typeface="Bara TH"/>
                <a:cs typeface="Bara TH"/>
                <a:sym typeface="Bara TH"/>
              </a:rPr>
              <a:t> ΜΕΛΕΤΗ ΠΕΡΙΒΑΛΛΟΝΤΟΣ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43334" y="6953143"/>
            <a:ext cx="926711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Το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πρώτο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κεφάλαιο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είναι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Γεωγραφία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θα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μάθουμε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νομούς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και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πρωτεύουσες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της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Ελλάδας</a:t>
            </a:r>
            <a:endParaRPr lang="en-US" sz="3000" dirty="0">
              <a:solidFill>
                <a:srgbClr val="00000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54178" y="8346089"/>
            <a:ext cx="610481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Συχνά</a:t>
            </a:r>
            <a:r>
              <a:rPr lang="en-US" sz="3000" dirty="0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2B5796"/>
                </a:solidFill>
                <a:latin typeface="Bara TH"/>
                <a:ea typeface="Bara TH"/>
                <a:cs typeface="Bara TH"/>
                <a:sym typeface="Bara TH"/>
              </a:rPr>
              <a:t>τεστ</a:t>
            </a:r>
            <a:endParaRPr lang="en-US" sz="3000" dirty="0">
              <a:solidFill>
                <a:srgbClr val="2B5796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3931" flipH="1">
            <a:off x="1918279" y="-1044100"/>
            <a:ext cx="19692151" cy="12922974"/>
          </a:xfrm>
          <a:custGeom>
            <a:avLst/>
            <a:gdLst/>
            <a:ahLst/>
            <a:cxnLst/>
            <a:rect l="l" t="t" r="r" b="b"/>
            <a:pathLst>
              <a:path w="19692151" h="12922974">
                <a:moveTo>
                  <a:pt x="19692151" y="0"/>
                </a:moveTo>
                <a:lnTo>
                  <a:pt x="0" y="0"/>
                </a:lnTo>
                <a:lnTo>
                  <a:pt x="0" y="12922974"/>
                </a:lnTo>
                <a:lnTo>
                  <a:pt x="19692151" y="12922974"/>
                </a:lnTo>
                <a:lnTo>
                  <a:pt x="196921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530467"/>
            <a:ext cx="3879636" cy="6958989"/>
          </a:xfrm>
          <a:custGeom>
            <a:avLst/>
            <a:gdLst/>
            <a:ahLst/>
            <a:cxnLst/>
            <a:rect l="l" t="t" r="r" b="b"/>
            <a:pathLst>
              <a:path w="3879636" h="6958989">
                <a:moveTo>
                  <a:pt x="0" y="0"/>
                </a:moveTo>
                <a:lnTo>
                  <a:pt x="3879636" y="0"/>
                </a:lnTo>
                <a:lnTo>
                  <a:pt x="3879636" y="6958989"/>
                </a:lnTo>
                <a:lnTo>
                  <a:pt x="0" y="695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95786" y="1116033"/>
            <a:ext cx="410547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dirty="0" smtClean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ΘΡΗΣΚΕΥΤΙΚΑ</a:t>
            </a:r>
            <a:endParaRPr lang="en-US" sz="3899" dirty="0">
              <a:solidFill>
                <a:srgbClr val="00000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95786" y="2161220"/>
            <a:ext cx="6101715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Συζήτηση κυρίως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Διαφορετική σειρά από το βιβλίο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93916" y="4810124"/>
            <a:ext cx="6100167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ΕΡΓΑΣΤΗΡΙΑ ΔΕΞΙΟΤΗΤΩΝ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00662" y="6500822"/>
            <a:ext cx="7609880" cy="50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Φάκελος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με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λάστιχο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κάτω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από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το</a:t>
            </a:r>
            <a:r>
              <a:rPr lang="en-US" sz="3000" dirty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θρανίο</a:t>
            </a:r>
            <a:endParaRPr lang="en-US" sz="3000" dirty="0">
              <a:solidFill>
                <a:srgbClr val="00000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429488" y="7215202"/>
            <a:ext cx="52864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dirty="0" err="1" smtClean="0">
                <a:solidFill>
                  <a:srgbClr val="000000"/>
                </a:solidFill>
                <a:latin typeface="+mj-lt"/>
                <a:ea typeface="Bara TH"/>
                <a:cs typeface="Bara TH"/>
                <a:sym typeface="Bara TH"/>
              </a:rPr>
              <a:t>Αξιολόγηση</a:t>
            </a:r>
            <a:endParaRPr lang="en-US" sz="3600" dirty="0">
              <a:solidFill>
                <a:srgbClr val="000000"/>
              </a:solidFill>
              <a:latin typeface="+mj-lt"/>
              <a:ea typeface="Bara TH"/>
              <a:cs typeface="Bara TH"/>
              <a:sym typeface="Bara 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72901" y="6099632"/>
            <a:ext cx="6215099" cy="3988022"/>
          </a:xfrm>
          <a:custGeom>
            <a:avLst/>
            <a:gdLst/>
            <a:ahLst/>
            <a:cxnLst/>
            <a:rect l="l" t="t" r="r" b="b"/>
            <a:pathLst>
              <a:path w="6215099" h="3988022">
                <a:moveTo>
                  <a:pt x="0" y="0"/>
                </a:moveTo>
                <a:lnTo>
                  <a:pt x="6215099" y="0"/>
                </a:lnTo>
                <a:lnTo>
                  <a:pt x="6215099" y="3988022"/>
                </a:lnTo>
                <a:lnTo>
                  <a:pt x="0" y="398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096983"/>
            <a:ext cx="17569704" cy="291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Τα διαγωνίσματα αξιολογούν το βαθμό εμπέδωσης ώστε να επαναλάβουμε ό,τι χρειάζεται</a:t>
            </a:r>
          </a:p>
          <a:p>
            <a:pPr algn="ctr">
              <a:lnSpc>
                <a:spcPts val="4200"/>
              </a:lnSpc>
            </a:pPr>
            <a:endParaRPr/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Ίδια κλίμακα βαθμολογίας  Α, Β, Γ  Α= 10- 8,5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99551" y="5029200"/>
            <a:ext cx="9432887" cy="223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4165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Εκδρομές σε αρχαιολογικούς χώρους</a:t>
            </a:r>
          </a:p>
          <a:p>
            <a:pPr algn="ctr">
              <a:lnSpc>
                <a:spcPts val="5832"/>
              </a:lnSpc>
            </a:pPr>
            <a:endParaRPr/>
          </a:p>
          <a:p>
            <a:pPr algn="ctr">
              <a:lnSpc>
                <a:spcPts val="5832"/>
              </a:lnSpc>
              <a:spcBef>
                <a:spcPct val="0"/>
              </a:spcBef>
            </a:pPr>
            <a:r>
              <a:rPr lang="en-US" sz="4165">
                <a:solidFill>
                  <a:srgbClr val="000000"/>
                </a:solidFill>
                <a:latin typeface="Bara TH"/>
                <a:ea typeface="Bara TH"/>
                <a:cs typeface="Bara TH"/>
                <a:sym typeface="Bara TH"/>
              </a:rPr>
              <a:t>Γιορτή 28ης Οκτωβρίου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241</Words>
  <Application>Microsoft Office PowerPoint</Application>
  <PresentationFormat>Προσαρμογή</PresentationFormat>
  <Paragraphs>59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Bara TH</vt:lpstr>
      <vt:lpstr>Rakkas</vt:lpstr>
      <vt:lpstr>Calibri</vt:lpstr>
      <vt:lpstr>Arimo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5ο Δημοτικό Σχολείο Κορίνθου</dc:title>
  <cp:lastModifiedBy>Vangelis Skoupas</cp:lastModifiedBy>
  <cp:revision>3</cp:revision>
  <dcterms:created xsi:type="dcterms:W3CDTF">2006-08-16T00:00:00Z</dcterms:created>
  <dcterms:modified xsi:type="dcterms:W3CDTF">2024-09-19T15:48:32Z</dcterms:modified>
  <dc:identifier>DAGQYDWHrJs</dc:identifier>
</cp:coreProperties>
</file>