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1"/>
  </p:sldMasterIdLst>
  <p:sldIdLst>
    <p:sldId id="256" r:id="rId2"/>
    <p:sldId id="265" r:id="rId3"/>
    <p:sldId id="267" r:id="rId4"/>
    <p:sldId id="266" r:id="rId5"/>
    <p:sldId id="268" r:id="rId6"/>
    <p:sldId id="269" r:id="rId7"/>
    <p:sldId id="270" r:id="rId8"/>
    <p:sldId id="257" r:id="rId9"/>
    <p:sldId id="271" r:id="rId10"/>
    <p:sldId id="272" r:id="rId11"/>
    <p:sldId id="278" r:id="rId12"/>
    <p:sldId id="273" r:id="rId13"/>
    <p:sldId id="274" r:id="rId14"/>
    <p:sldId id="275" r:id="rId15"/>
    <p:sldId id="277" r:id="rId16"/>
    <p:sldId id="276" r:id="rId17"/>
    <p:sldId id="280" r:id="rId18"/>
    <p:sldId id="281" r:id="rId19"/>
    <p:sldId id="282" r:id="rId20"/>
    <p:sldId id="283" r:id="rId21"/>
    <p:sldId id="287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288" r:id="rId31"/>
    <p:sldId id="262" r:id="rId32"/>
    <p:sldId id="289" r:id="rId33"/>
    <p:sldId id="290" r:id="rId34"/>
    <p:sldId id="291" r:id="rId35"/>
    <p:sldId id="294" r:id="rId36"/>
    <p:sldId id="293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570" y="91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A3B9D4-048B-4715-B08B-874983513B5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C985D93-C4FC-46FE-94CE-0171FC362025}">
      <dgm:prSet phldrT="[Κείμενο]" custT="1"/>
      <dgm:spPr>
        <a:solidFill>
          <a:srgbClr val="00B0F0"/>
        </a:solidFill>
      </dgm:spPr>
      <dgm:t>
        <a:bodyPr/>
        <a:lstStyle/>
        <a:p>
          <a:r>
            <a:rPr lang="el-GR" sz="1400" b="1" u="sng" dirty="0" err="1"/>
            <a:t>Γελαστοπούλου</a:t>
          </a:r>
          <a:r>
            <a:rPr lang="el-GR" sz="1400" b="1" u="sng" dirty="0"/>
            <a:t> </a:t>
          </a:r>
        </a:p>
        <a:p>
          <a:r>
            <a:rPr lang="el-GR" sz="1400" b="1" u="sng" dirty="0"/>
            <a:t>Ελένη</a:t>
          </a:r>
        </a:p>
        <a:p>
          <a:r>
            <a:rPr lang="el-GR" sz="1100" b="0" i="1" dirty="0"/>
            <a:t>Ιατρός</a:t>
          </a:r>
        </a:p>
        <a:p>
          <a:r>
            <a:rPr lang="el-GR" sz="1100" b="0" i="1" dirty="0"/>
            <a:t>Καθηγήτρια</a:t>
          </a:r>
        </a:p>
        <a:p>
          <a:r>
            <a:rPr lang="el-GR" sz="1100" b="0" i="1" dirty="0"/>
            <a:t>Εργαστήριο Υγιεινής, Ιατρική Σχολή, Πανεπιστήμιο Πατρών</a:t>
          </a:r>
          <a:endParaRPr lang="el-GR" sz="1100" i="1" dirty="0"/>
        </a:p>
      </dgm:t>
    </dgm:pt>
    <dgm:pt modelId="{CCFFF47D-6562-4AF6-AEE5-7AAFE9D7A2A2}" type="parTrans" cxnId="{9DEAE2DB-C2BE-4032-905A-1C5AB39DE66C}">
      <dgm:prSet/>
      <dgm:spPr/>
      <dgm:t>
        <a:bodyPr/>
        <a:lstStyle/>
        <a:p>
          <a:endParaRPr lang="el-GR"/>
        </a:p>
      </dgm:t>
    </dgm:pt>
    <dgm:pt modelId="{091B0124-FFBE-451C-B4BA-7B7E5D7F175D}" type="sibTrans" cxnId="{9DEAE2DB-C2BE-4032-905A-1C5AB39DE66C}">
      <dgm:prSet/>
      <dgm:spPr/>
      <dgm:t>
        <a:bodyPr/>
        <a:lstStyle/>
        <a:p>
          <a:endParaRPr lang="el-GR"/>
        </a:p>
      </dgm:t>
    </dgm:pt>
    <dgm:pt modelId="{CA6A18B0-1A7D-4F9A-A72A-8ED89D4328C6}">
      <dgm:prSet phldrT="[Κείμενο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l-GR" sz="1400" b="1" u="sng" dirty="0"/>
            <a:t>Μίχου Αιμιλία</a:t>
          </a:r>
        </a:p>
        <a:p>
          <a:r>
            <a:rPr lang="el-GR" sz="1100" i="1" dirty="0" err="1"/>
            <a:t>Λογοθεραπεύτρια</a:t>
          </a:r>
          <a:endParaRPr lang="el-GR" sz="1100" i="1" dirty="0"/>
        </a:p>
        <a:p>
          <a:r>
            <a:rPr lang="el-GR" sz="1100" i="1" dirty="0"/>
            <a:t>Επίκουρη Καθηγήτρια Τμήματος </a:t>
          </a:r>
          <a:r>
            <a:rPr lang="el-GR" sz="1100" i="1" dirty="0" err="1"/>
            <a:t>Λογοθεραπείας</a:t>
          </a:r>
          <a:r>
            <a:rPr lang="el-GR" sz="1100" i="1" dirty="0"/>
            <a:t> Πανεπιστημίου Πατρών</a:t>
          </a:r>
        </a:p>
      </dgm:t>
    </dgm:pt>
    <dgm:pt modelId="{226322E5-229F-4BAC-B20F-5C87E0108FB0}" type="parTrans" cxnId="{5BC38F9B-82E6-4FC2-A6B6-7BFC3F4C7098}">
      <dgm:prSet/>
      <dgm:spPr/>
      <dgm:t>
        <a:bodyPr/>
        <a:lstStyle/>
        <a:p>
          <a:endParaRPr lang="el-GR"/>
        </a:p>
      </dgm:t>
    </dgm:pt>
    <dgm:pt modelId="{2FC7CD90-03FC-475E-B220-E8FAF63B6E18}" type="sibTrans" cxnId="{5BC38F9B-82E6-4FC2-A6B6-7BFC3F4C7098}">
      <dgm:prSet/>
      <dgm:spPr/>
      <dgm:t>
        <a:bodyPr/>
        <a:lstStyle/>
        <a:p>
          <a:endParaRPr lang="el-GR"/>
        </a:p>
      </dgm:t>
    </dgm:pt>
    <dgm:pt modelId="{8DF82A63-1A65-481D-8C4C-8B95B78F7A26}">
      <dgm:prSet phldrT="[Κείμενο]" custT="1"/>
      <dgm:spPr>
        <a:solidFill>
          <a:srgbClr val="C00000"/>
        </a:solidFill>
      </dgm:spPr>
      <dgm:t>
        <a:bodyPr/>
        <a:lstStyle/>
        <a:p>
          <a:r>
            <a:rPr lang="el-GR" sz="1400" b="1" u="sng" dirty="0"/>
            <a:t>Πλώτας Παναγιώτης</a:t>
          </a:r>
        </a:p>
        <a:p>
          <a:r>
            <a:rPr lang="el-GR" sz="1100" i="1" dirty="0"/>
            <a:t>Ιατρός </a:t>
          </a:r>
        </a:p>
        <a:p>
          <a:r>
            <a:rPr lang="el-GR" sz="1100" b="0" i="1" dirty="0"/>
            <a:t>Αναπληρωτής καθηγητής Γενικής Ιατρικής </a:t>
          </a:r>
        </a:p>
        <a:p>
          <a:r>
            <a:rPr lang="el-GR" sz="1100" b="0" i="1" dirty="0"/>
            <a:t>Σχολής </a:t>
          </a:r>
          <a:r>
            <a:rPr lang="el-GR" sz="1100" b="0" i="1" dirty="0" err="1"/>
            <a:t>Λογοθεραπείας</a:t>
          </a:r>
          <a:r>
            <a:rPr lang="el-GR" sz="1100" b="0" i="1" dirty="0"/>
            <a:t>, Πανεπιστήμιο Πατρών</a:t>
          </a:r>
          <a:endParaRPr lang="el-GR" sz="1100" i="1" dirty="0"/>
        </a:p>
      </dgm:t>
    </dgm:pt>
    <dgm:pt modelId="{2B37A816-FA9C-498A-8FDC-9113C3FA1E22}" type="parTrans" cxnId="{B3E32DDC-6C6B-46CA-B904-3FE5A031600A}">
      <dgm:prSet/>
      <dgm:spPr/>
      <dgm:t>
        <a:bodyPr/>
        <a:lstStyle/>
        <a:p>
          <a:endParaRPr lang="el-GR"/>
        </a:p>
      </dgm:t>
    </dgm:pt>
    <dgm:pt modelId="{A07F3B4F-A7A9-4862-B082-E82FBC810CF1}" type="sibTrans" cxnId="{B3E32DDC-6C6B-46CA-B904-3FE5A031600A}">
      <dgm:prSet/>
      <dgm:spPr/>
      <dgm:t>
        <a:bodyPr/>
        <a:lstStyle/>
        <a:p>
          <a:endParaRPr lang="el-GR"/>
        </a:p>
      </dgm:t>
    </dgm:pt>
    <dgm:pt modelId="{2E062D43-225C-4F06-99B5-DC1540D889CE}">
      <dgm:prSet phldrT="[Κείμενο]" custT="1"/>
      <dgm:spPr>
        <a:solidFill>
          <a:srgbClr val="92D050"/>
        </a:solidFill>
      </dgm:spPr>
      <dgm:t>
        <a:bodyPr/>
        <a:lstStyle/>
        <a:p>
          <a:r>
            <a:rPr lang="el-GR" sz="1400" b="1" i="0" u="sng" dirty="0" err="1"/>
            <a:t>Φρούντα</a:t>
          </a:r>
          <a:r>
            <a:rPr lang="el-GR" sz="1400" b="1" i="0" u="sng" dirty="0"/>
            <a:t> Μαρία</a:t>
          </a:r>
        </a:p>
        <a:p>
          <a:r>
            <a:rPr lang="el-GR" sz="1100" b="0" i="1" dirty="0"/>
            <a:t>Νοσηλεύτρια           ΕΔΙΠ </a:t>
          </a:r>
        </a:p>
        <a:p>
          <a:r>
            <a:rPr lang="el-GR" sz="1100" b="0" i="1" dirty="0"/>
            <a:t>Τμήμα Επιστημών  Εκπαίδευσης και Κοινωνικής Εργασίας  Πανεπιστήμιο Πατρών</a:t>
          </a:r>
        </a:p>
        <a:p>
          <a:endParaRPr lang="el-GR" sz="1000" dirty="0"/>
        </a:p>
      </dgm:t>
    </dgm:pt>
    <dgm:pt modelId="{56B55E69-14AA-4076-B182-157C4C79AF95}" type="parTrans" cxnId="{A368E906-1E2F-4D52-89AB-B30A0D490785}">
      <dgm:prSet/>
      <dgm:spPr/>
      <dgm:t>
        <a:bodyPr/>
        <a:lstStyle/>
        <a:p>
          <a:endParaRPr lang="el-GR"/>
        </a:p>
      </dgm:t>
    </dgm:pt>
    <dgm:pt modelId="{02A35515-5D74-425C-BC78-0B539FB6CD58}" type="sibTrans" cxnId="{A368E906-1E2F-4D52-89AB-B30A0D490785}">
      <dgm:prSet/>
      <dgm:spPr/>
      <dgm:t>
        <a:bodyPr/>
        <a:lstStyle/>
        <a:p>
          <a:endParaRPr lang="el-GR"/>
        </a:p>
      </dgm:t>
    </dgm:pt>
    <dgm:pt modelId="{0DFDFB47-E77C-4588-901A-433E56773354}">
      <dgm:prSet custT="1"/>
      <dgm:spPr/>
      <dgm:t>
        <a:bodyPr/>
        <a:lstStyle/>
        <a:p>
          <a:r>
            <a:rPr lang="el-GR" sz="1400" b="1" i="0" u="sng" dirty="0"/>
            <a:t>Τσιαμάκη Ειρήνη</a:t>
          </a:r>
        </a:p>
        <a:p>
          <a:r>
            <a:rPr lang="el-GR" sz="1100" b="0" i="0" dirty="0"/>
            <a:t> </a:t>
          </a:r>
          <a:r>
            <a:rPr lang="el-GR" sz="1100" b="0" i="1" dirty="0"/>
            <a:t>Νευρολόγος Επιμελήτρια Παν. Νευρολογικής Πατρών</a:t>
          </a:r>
          <a:endParaRPr lang="el-GR" sz="1100" dirty="0"/>
        </a:p>
      </dgm:t>
    </dgm:pt>
    <dgm:pt modelId="{1EC8D5F0-F5D7-4D3B-958F-C481177503CF}" type="parTrans" cxnId="{5126BFA0-990C-43CF-8760-DCF7F9E9A2B3}">
      <dgm:prSet/>
      <dgm:spPr/>
      <dgm:t>
        <a:bodyPr/>
        <a:lstStyle/>
        <a:p>
          <a:endParaRPr lang="el-GR"/>
        </a:p>
      </dgm:t>
    </dgm:pt>
    <dgm:pt modelId="{D871FCBA-91D9-4B79-B03F-0622CC3005FD}" type="sibTrans" cxnId="{5126BFA0-990C-43CF-8760-DCF7F9E9A2B3}">
      <dgm:prSet/>
      <dgm:spPr/>
      <dgm:t>
        <a:bodyPr/>
        <a:lstStyle/>
        <a:p>
          <a:endParaRPr lang="el-GR"/>
        </a:p>
      </dgm:t>
    </dgm:pt>
    <dgm:pt modelId="{60877C83-EB9B-4E2A-A777-4BC413B6393E}">
      <dgm:prSet custT="1"/>
      <dgm:spPr>
        <a:solidFill>
          <a:srgbClr val="FFC000"/>
        </a:solidFill>
      </dgm:spPr>
      <dgm:t>
        <a:bodyPr/>
        <a:lstStyle/>
        <a:p>
          <a:r>
            <a:rPr lang="el-GR" sz="1400" b="1" i="0" u="sng" dirty="0" err="1"/>
            <a:t>Τρίμμης</a:t>
          </a:r>
          <a:r>
            <a:rPr lang="el-GR" sz="1400" b="1" i="0" u="sng" dirty="0"/>
            <a:t> Νικόλαος </a:t>
          </a:r>
        </a:p>
        <a:p>
          <a:r>
            <a:rPr lang="el-GR" sz="1100" b="0" i="1" dirty="0"/>
            <a:t>Αναπληρωτής Καθηγητής, Τμήμα </a:t>
          </a:r>
          <a:r>
            <a:rPr lang="el-GR" sz="1100" b="0" i="1" dirty="0" err="1"/>
            <a:t>Λογοθεραπείας</a:t>
          </a:r>
          <a:r>
            <a:rPr lang="el-GR" sz="1100" b="0" i="1" dirty="0"/>
            <a:t>  Πανεπιστημίου Πατρών</a:t>
          </a:r>
          <a:endParaRPr lang="el-GR" sz="1100" i="1" dirty="0"/>
        </a:p>
      </dgm:t>
    </dgm:pt>
    <dgm:pt modelId="{AA680183-5FC3-4422-807E-3B8CE4533953}" type="parTrans" cxnId="{9E264C96-8D18-4B6D-83E2-ED126C4B7306}">
      <dgm:prSet/>
      <dgm:spPr/>
      <dgm:t>
        <a:bodyPr/>
        <a:lstStyle/>
        <a:p>
          <a:endParaRPr lang="el-GR"/>
        </a:p>
      </dgm:t>
    </dgm:pt>
    <dgm:pt modelId="{0A666825-5964-47E8-A8FD-78C58761C70B}" type="sibTrans" cxnId="{9E264C96-8D18-4B6D-83E2-ED126C4B7306}">
      <dgm:prSet/>
      <dgm:spPr/>
      <dgm:t>
        <a:bodyPr/>
        <a:lstStyle/>
        <a:p>
          <a:endParaRPr lang="el-GR"/>
        </a:p>
      </dgm:t>
    </dgm:pt>
    <dgm:pt modelId="{1A2E4F24-1FD8-4D1C-A89E-9E9A1F5A675D}" type="pres">
      <dgm:prSet presAssocID="{0CA3B9D4-048B-4715-B08B-874983513B51}" presName="Name0" presStyleCnt="0">
        <dgm:presLayoutVars>
          <dgm:dir/>
          <dgm:resizeHandles/>
        </dgm:presLayoutVars>
      </dgm:prSet>
      <dgm:spPr/>
    </dgm:pt>
    <dgm:pt modelId="{A23BCFA3-0B91-47AF-A067-E939902D91F6}" type="pres">
      <dgm:prSet presAssocID="{6C985D93-C4FC-46FE-94CE-0171FC362025}" presName="composite" presStyleCnt="0"/>
      <dgm:spPr/>
    </dgm:pt>
    <dgm:pt modelId="{25B5FA17-6D70-471E-8647-7CAE33CE11CC}" type="pres">
      <dgm:prSet presAssocID="{6C985D93-C4FC-46FE-94CE-0171FC362025}" presName="rect1" presStyleLbl="bgImgPlace1" presStyleIdx="0" presStyleCnt="6" custScaleX="48966" custScaleY="82284" custLinFactNeighborX="-8165" custLinFactNeighborY="-47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76179094-127C-46B4-9FB0-BCCE156152F7}" type="pres">
      <dgm:prSet presAssocID="{6C985D93-C4FC-46FE-94CE-0171FC362025}" presName="rect2" presStyleLbl="node1" presStyleIdx="0" presStyleCnt="6" custScaleX="117520" custScaleY="172021" custLinFactNeighborX="-11492" custLinFactNeighborY="-54625">
        <dgm:presLayoutVars>
          <dgm:bulletEnabled val="1"/>
        </dgm:presLayoutVars>
      </dgm:prSet>
      <dgm:spPr/>
    </dgm:pt>
    <dgm:pt modelId="{65CB75A4-7F5E-422C-86FB-15786C07C94E}" type="pres">
      <dgm:prSet presAssocID="{091B0124-FFBE-451C-B4BA-7B7E5D7F175D}" presName="sibTrans" presStyleCnt="0"/>
      <dgm:spPr/>
    </dgm:pt>
    <dgm:pt modelId="{63292BD4-1C0B-400B-B080-6D9EBD2F62C5}" type="pres">
      <dgm:prSet presAssocID="{CA6A18B0-1A7D-4F9A-A72A-8ED89D4328C6}" presName="composite" presStyleCnt="0"/>
      <dgm:spPr/>
    </dgm:pt>
    <dgm:pt modelId="{8D74FE5E-1912-49CD-9B9C-B65094F1BDEE}" type="pres">
      <dgm:prSet presAssocID="{CA6A18B0-1A7D-4F9A-A72A-8ED89D4328C6}" presName="rect1" presStyleLbl="bgImgPlace1" presStyleIdx="1" presStyleCnt="6" custScaleX="54370" custScaleY="73980" custLinFactX="-29100" custLinFactY="100000" custLinFactNeighborX="-100000" custLinFactNeighborY="11017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2752B17C-1703-4BA9-B455-90448C7357DB}" type="pres">
      <dgm:prSet presAssocID="{CA6A18B0-1A7D-4F9A-A72A-8ED89D4328C6}" presName="rect2" presStyleLbl="node1" presStyleIdx="1" presStyleCnt="6" custScaleX="153949" custScaleY="177337" custLinFactY="100000" custLinFactNeighborX="4187" custLinFactNeighborY="161149">
        <dgm:presLayoutVars>
          <dgm:bulletEnabled val="1"/>
        </dgm:presLayoutVars>
      </dgm:prSet>
      <dgm:spPr/>
    </dgm:pt>
    <dgm:pt modelId="{8632CA38-51DD-4D0B-8BD8-BCA0E3F5C036}" type="pres">
      <dgm:prSet presAssocID="{2FC7CD90-03FC-475E-B220-E8FAF63B6E18}" presName="sibTrans" presStyleCnt="0"/>
      <dgm:spPr/>
    </dgm:pt>
    <dgm:pt modelId="{AA0313E0-44D5-48D0-8FBF-7BCBD7ADAFF2}" type="pres">
      <dgm:prSet presAssocID="{8DF82A63-1A65-481D-8C4C-8B95B78F7A26}" presName="composite" presStyleCnt="0"/>
      <dgm:spPr/>
    </dgm:pt>
    <dgm:pt modelId="{E04875C2-EBF9-43CB-85BE-C07237E71869}" type="pres">
      <dgm:prSet presAssocID="{8DF82A63-1A65-481D-8C4C-8B95B78F7A26}" presName="rect1" presStyleLbl="bgImgPlace1" presStyleIdx="2" presStyleCnt="6" custScaleX="47110" custScaleY="69434" custLinFactNeighborX="-49409" custLinFactNeighborY="-2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B9E4F4BB-27CC-4A9F-A55A-AAA0564D154F}" type="pres">
      <dgm:prSet presAssocID="{8DF82A63-1A65-481D-8C4C-8B95B78F7A26}" presName="rect2" presStyleLbl="node1" presStyleIdx="2" presStyleCnt="6" custScaleX="99401" custScaleY="201327" custLinFactX="18688" custLinFactNeighborX="100000" custLinFactNeighborY="-22985">
        <dgm:presLayoutVars>
          <dgm:bulletEnabled val="1"/>
        </dgm:presLayoutVars>
      </dgm:prSet>
      <dgm:spPr/>
    </dgm:pt>
    <dgm:pt modelId="{65F54EA4-EF92-4A1E-AD4E-417C62D83ADB}" type="pres">
      <dgm:prSet presAssocID="{A07F3B4F-A7A9-4862-B082-E82FBC810CF1}" presName="sibTrans" presStyleCnt="0"/>
      <dgm:spPr/>
    </dgm:pt>
    <dgm:pt modelId="{5FB1EA9F-00A2-4573-A9B1-D1D2265716CE}" type="pres">
      <dgm:prSet presAssocID="{2E062D43-225C-4F06-99B5-DC1540D889CE}" presName="composite" presStyleCnt="0"/>
      <dgm:spPr/>
    </dgm:pt>
    <dgm:pt modelId="{F1A2CA55-FC65-4258-A6B9-0DB34200DB80}" type="pres">
      <dgm:prSet presAssocID="{2E062D43-225C-4F06-99B5-DC1540D889CE}" presName="rect1" presStyleLbl="bgImgPlace1" presStyleIdx="3" presStyleCnt="6" custFlipHor="1" custScaleX="41833" custScaleY="70210" custLinFactNeighborX="-81087" custLinFactNeighborY="-2376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0DCE468A-9663-43AB-AF64-82DF338C7C89}" type="pres">
      <dgm:prSet presAssocID="{2E062D43-225C-4F06-99B5-DC1540D889CE}" presName="rect2" presStyleLbl="node1" presStyleIdx="3" presStyleCnt="6" custScaleX="131102" custScaleY="157192" custLinFactNeighborX="70264" custLinFactNeighborY="-90984">
        <dgm:presLayoutVars>
          <dgm:bulletEnabled val="1"/>
        </dgm:presLayoutVars>
      </dgm:prSet>
      <dgm:spPr/>
    </dgm:pt>
    <dgm:pt modelId="{DCAF47FF-49F0-4796-ABD4-3ED004A75994}" type="pres">
      <dgm:prSet presAssocID="{02A35515-5D74-425C-BC78-0B539FB6CD58}" presName="sibTrans" presStyleCnt="0"/>
      <dgm:spPr/>
    </dgm:pt>
    <dgm:pt modelId="{F184C958-2513-4BBD-9815-DE8C3B240890}" type="pres">
      <dgm:prSet presAssocID="{0DFDFB47-E77C-4588-901A-433E56773354}" presName="composite" presStyleCnt="0"/>
      <dgm:spPr/>
    </dgm:pt>
    <dgm:pt modelId="{CEEE8B7F-08F4-4034-B0A2-DF607004C51E}" type="pres">
      <dgm:prSet presAssocID="{0DFDFB47-E77C-4588-901A-433E56773354}" presName="rect1" presStyleLbl="bgImgPlace1" presStyleIdx="4" presStyleCnt="6" custScaleX="43430" custScaleY="56047" custLinFactY="-89231" custLinFactNeighborX="-66822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CCAA8153-61B6-4B83-95A0-4E2945D72C07}" type="pres">
      <dgm:prSet presAssocID="{0DFDFB47-E77C-4588-901A-433E56773354}" presName="rect2" presStyleLbl="node1" presStyleIdx="4" presStyleCnt="6" custScaleX="126929" custScaleY="141660" custLinFactY="-100000" custLinFactNeighborX="94652" custLinFactNeighborY="-188552">
        <dgm:presLayoutVars>
          <dgm:bulletEnabled val="1"/>
        </dgm:presLayoutVars>
      </dgm:prSet>
      <dgm:spPr/>
    </dgm:pt>
    <dgm:pt modelId="{C81EF65D-71B6-4A59-87EE-0D8DAF5721EF}" type="pres">
      <dgm:prSet presAssocID="{D871FCBA-91D9-4B79-B03F-0622CC3005FD}" presName="sibTrans" presStyleCnt="0"/>
      <dgm:spPr/>
    </dgm:pt>
    <dgm:pt modelId="{48D75FBA-FF21-45FB-B824-80D87904DF60}" type="pres">
      <dgm:prSet presAssocID="{60877C83-EB9B-4E2A-A777-4BC413B6393E}" presName="composite" presStyleCnt="0"/>
      <dgm:spPr/>
    </dgm:pt>
    <dgm:pt modelId="{05B90BDF-4685-4662-BB87-751170C43A1E}" type="pres">
      <dgm:prSet presAssocID="{60877C83-EB9B-4E2A-A777-4BC413B6393E}" presName="rect1" presStyleLbl="bgImgPlace1" presStyleIdx="5" presStyleCnt="6" custScaleX="53606" custScaleY="75118" custLinFactNeighborX="2526" custLinFactNeighborY="2809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C5B2A5BA-3DA2-4089-9732-311F6E60B843}" type="pres">
      <dgm:prSet presAssocID="{60877C83-EB9B-4E2A-A777-4BC413B6393E}" presName="rect2" presStyleLbl="node1" presStyleIdx="5" presStyleCnt="6" custScaleX="139283" custScaleY="155998" custLinFactNeighborX="-9784" custLinFactNeighborY="44489">
        <dgm:presLayoutVars>
          <dgm:bulletEnabled val="1"/>
        </dgm:presLayoutVars>
      </dgm:prSet>
      <dgm:spPr/>
    </dgm:pt>
  </dgm:ptLst>
  <dgm:cxnLst>
    <dgm:cxn modelId="{926AD804-E792-47C1-B77D-556AA45D75C9}" type="presOf" srcId="{6C985D93-C4FC-46FE-94CE-0171FC362025}" destId="{76179094-127C-46B4-9FB0-BCCE156152F7}" srcOrd="0" destOrd="0" presId="urn:microsoft.com/office/officeart/2008/layout/BendingPictureBlocks"/>
    <dgm:cxn modelId="{6B232806-8356-4AB4-8D09-11CE71B358ED}" type="presOf" srcId="{0DFDFB47-E77C-4588-901A-433E56773354}" destId="{CCAA8153-61B6-4B83-95A0-4E2945D72C07}" srcOrd="0" destOrd="0" presId="urn:microsoft.com/office/officeart/2008/layout/BendingPictureBlocks"/>
    <dgm:cxn modelId="{A368E906-1E2F-4D52-89AB-B30A0D490785}" srcId="{0CA3B9D4-048B-4715-B08B-874983513B51}" destId="{2E062D43-225C-4F06-99B5-DC1540D889CE}" srcOrd="3" destOrd="0" parTransId="{56B55E69-14AA-4076-B182-157C4C79AF95}" sibTransId="{02A35515-5D74-425C-BC78-0B539FB6CD58}"/>
    <dgm:cxn modelId="{082C9838-9534-4275-88AC-EE386C9FF216}" type="presOf" srcId="{2E062D43-225C-4F06-99B5-DC1540D889CE}" destId="{0DCE468A-9663-43AB-AF64-82DF338C7C89}" srcOrd="0" destOrd="0" presId="urn:microsoft.com/office/officeart/2008/layout/BendingPictureBlocks"/>
    <dgm:cxn modelId="{E61EF33B-580C-4237-A50C-AC6B2914573D}" type="presOf" srcId="{8DF82A63-1A65-481D-8C4C-8B95B78F7A26}" destId="{B9E4F4BB-27CC-4A9F-A55A-AAA0564D154F}" srcOrd="0" destOrd="0" presId="urn:microsoft.com/office/officeart/2008/layout/BendingPictureBlocks"/>
    <dgm:cxn modelId="{49D23F4F-B2E7-4B04-8311-FD376264916B}" type="presOf" srcId="{CA6A18B0-1A7D-4F9A-A72A-8ED89D4328C6}" destId="{2752B17C-1703-4BA9-B455-90448C7357DB}" srcOrd="0" destOrd="0" presId="urn:microsoft.com/office/officeart/2008/layout/BendingPictureBlocks"/>
    <dgm:cxn modelId="{3C322D96-7A41-4D80-87BC-C7200BF5D0AA}" type="presOf" srcId="{60877C83-EB9B-4E2A-A777-4BC413B6393E}" destId="{C5B2A5BA-3DA2-4089-9732-311F6E60B843}" srcOrd="0" destOrd="0" presId="urn:microsoft.com/office/officeart/2008/layout/BendingPictureBlocks"/>
    <dgm:cxn modelId="{9E264C96-8D18-4B6D-83E2-ED126C4B7306}" srcId="{0CA3B9D4-048B-4715-B08B-874983513B51}" destId="{60877C83-EB9B-4E2A-A777-4BC413B6393E}" srcOrd="5" destOrd="0" parTransId="{AA680183-5FC3-4422-807E-3B8CE4533953}" sibTransId="{0A666825-5964-47E8-A8FD-78C58761C70B}"/>
    <dgm:cxn modelId="{5BC38F9B-82E6-4FC2-A6B6-7BFC3F4C7098}" srcId="{0CA3B9D4-048B-4715-B08B-874983513B51}" destId="{CA6A18B0-1A7D-4F9A-A72A-8ED89D4328C6}" srcOrd="1" destOrd="0" parTransId="{226322E5-229F-4BAC-B20F-5C87E0108FB0}" sibTransId="{2FC7CD90-03FC-475E-B220-E8FAF63B6E18}"/>
    <dgm:cxn modelId="{5126BFA0-990C-43CF-8760-DCF7F9E9A2B3}" srcId="{0CA3B9D4-048B-4715-B08B-874983513B51}" destId="{0DFDFB47-E77C-4588-901A-433E56773354}" srcOrd="4" destOrd="0" parTransId="{1EC8D5F0-F5D7-4D3B-958F-C481177503CF}" sibTransId="{D871FCBA-91D9-4B79-B03F-0622CC3005FD}"/>
    <dgm:cxn modelId="{6F0330B2-94A5-4DA9-ABFE-7CC1A702E32B}" type="presOf" srcId="{0CA3B9D4-048B-4715-B08B-874983513B51}" destId="{1A2E4F24-1FD8-4D1C-A89E-9E9A1F5A675D}" srcOrd="0" destOrd="0" presId="urn:microsoft.com/office/officeart/2008/layout/BendingPictureBlocks"/>
    <dgm:cxn modelId="{9DEAE2DB-C2BE-4032-905A-1C5AB39DE66C}" srcId="{0CA3B9D4-048B-4715-B08B-874983513B51}" destId="{6C985D93-C4FC-46FE-94CE-0171FC362025}" srcOrd="0" destOrd="0" parTransId="{CCFFF47D-6562-4AF6-AEE5-7AAFE9D7A2A2}" sibTransId="{091B0124-FFBE-451C-B4BA-7B7E5D7F175D}"/>
    <dgm:cxn modelId="{B3E32DDC-6C6B-46CA-B904-3FE5A031600A}" srcId="{0CA3B9D4-048B-4715-B08B-874983513B51}" destId="{8DF82A63-1A65-481D-8C4C-8B95B78F7A26}" srcOrd="2" destOrd="0" parTransId="{2B37A816-FA9C-498A-8FDC-9113C3FA1E22}" sibTransId="{A07F3B4F-A7A9-4862-B082-E82FBC810CF1}"/>
    <dgm:cxn modelId="{F9DD0809-C7A7-4E21-8E5D-B9FFF79BAED7}" type="presParOf" srcId="{1A2E4F24-1FD8-4D1C-A89E-9E9A1F5A675D}" destId="{A23BCFA3-0B91-47AF-A067-E939902D91F6}" srcOrd="0" destOrd="0" presId="urn:microsoft.com/office/officeart/2008/layout/BendingPictureBlocks"/>
    <dgm:cxn modelId="{CF456D83-A72F-4728-A9C1-ED2DBC273477}" type="presParOf" srcId="{A23BCFA3-0B91-47AF-A067-E939902D91F6}" destId="{25B5FA17-6D70-471E-8647-7CAE33CE11CC}" srcOrd="0" destOrd="0" presId="urn:microsoft.com/office/officeart/2008/layout/BendingPictureBlocks"/>
    <dgm:cxn modelId="{7C8ADC18-F5C7-4C14-AFF6-BCF9B6498EB4}" type="presParOf" srcId="{A23BCFA3-0B91-47AF-A067-E939902D91F6}" destId="{76179094-127C-46B4-9FB0-BCCE156152F7}" srcOrd="1" destOrd="0" presId="urn:microsoft.com/office/officeart/2008/layout/BendingPictureBlocks"/>
    <dgm:cxn modelId="{1704F602-5F77-4040-B738-2C7E924524FA}" type="presParOf" srcId="{1A2E4F24-1FD8-4D1C-A89E-9E9A1F5A675D}" destId="{65CB75A4-7F5E-422C-86FB-15786C07C94E}" srcOrd="1" destOrd="0" presId="urn:microsoft.com/office/officeart/2008/layout/BendingPictureBlocks"/>
    <dgm:cxn modelId="{578D8D6D-E739-4CB7-B2D2-7583C56629FC}" type="presParOf" srcId="{1A2E4F24-1FD8-4D1C-A89E-9E9A1F5A675D}" destId="{63292BD4-1C0B-400B-B080-6D9EBD2F62C5}" srcOrd="2" destOrd="0" presId="urn:microsoft.com/office/officeart/2008/layout/BendingPictureBlocks"/>
    <dgm:cxn modelId="{01EA6490-1192-4F54-AEBF-18A9C561CAD3}" type="presParOf" srcId="{63292BD4-1C0B-400B-B080-6D9EBD2F62C5}" destId="{8D74FE5E-1912-49CD-9B9C-B65094F1BDEE}" srcOrd="0" destOrd="0" presId="urn:microsoft.com/office/officeart/2008/layout/BendingPictureBlocks"/>
    <dgm:cxn modelId="{01D34D00-B94A-4693-A7AF-7F61889D3598}" type="presParOf" srcId="{63292BD4-1C0B-400B-B080-6D9EBD2F62C5}" destId="{2752B17C-1703-4BA9-B455-90448C7357DB}" srcOrd="1" destOrd="0" presId="urn:microsoft.com/office/officeart/2008/layout/BendingPictureBlocks"/>
    <dgm:cxn modelId="{25BE027C-A7D0-4D16-8835-8ADC0A6E279C}" type="presParOf" srcId="{1A2E4F24-1FD8-4D1C-A89E-9E9A1F5A675D}" destId="{8632CA38-51DD-4D0B-8BD8-BCA0E3F5C036}" srcOrd="3" destOrd="0" presId="urn:microsoft.com/office/officeart/2008/layout/BendingPictureBlocks"/>
    <dgm:cxn modelId="{9ED953DD-23B5-401D-8D31-8D3A0397E878}" type="presParOf" srcId="{1A2E4F24-1FD8-4D1C-A89E-9E9A1F5A675D}" destId="{AA0313E0-44D5-48D0-8FBF-7BCBD7ADAFF2}" srcOrd="4" destOrd="0" presId="urn:microsoft.com/office/officeart/2008/layout/BendingPictureBlocks"/>
    <dgm:cxn modelId="{A93E2609-A94A-444C-8B83-300A846947B3}" type="presParOf" srcId="{AA0313E0-44D5-48D0-8FBF-7BCBD7ADAFF2}" destId="{E04875C2-EBF9-43CB-85BE-C07237E71869}" srcOrd="0" destOrd="0" presId="urn:microsoft.com/office/officeart/2008/layout/BendingPictureBlocks"/>
    <dgm:cxn modelId="{F7F96819-5B15-4BBA-9354-E7763B07727C}" type="presParOf" srcId="{AA0313E0-44D5-48D0-8FBF-7BCBD7ADAFF2}" destId="{B9E4F4BB-27CC-4A9F-A55A-AAA0564D154F}" srcOrd="1" destOrd="0" presId="urn:microsoft.com/office/officeart/2008/layout/BendingPictureBlocks"/>
    <dgm:cxn modelId="{52A72FE5-99E2-4F5B-8551-3A1C0B69A489}" type="presParOf" srcId="{1A2E4F24-1FD8-4D1C-A89E-9E9A1F5A675D}" destId="{65F54EA4-EF92-4A1E-AD4E-417C62D83ADB}" srcOrd="5" destOrd="0" presId="urn:microsoft.com/office/officeart/2008/layout/BendingPictureBlocks"/>
    <dgm:cxn modelId="{B80D07AE-F0F9-4E6C-A54C-00E4C4E019FE}" type="presParOf" srcId="{1A2E4F24-1FD8-4D1C-A89E-9E9A1F5A675D}" destId="{5FB1EA9F-00A2-4573-A9B1-D1D2265716CE}" srcOrd="6" destOrd="0" presId="urn:microsoft.com/office/officeart/2008/layout/BendingPictureBlocks"/>
    <dgm:cxn modelId="{78E9FD2E-724E-4F27-ABA8-DA207E96B5BC}" type="presParOf" srcId="{5FB1EA9F-00A2-4573-A9B1-D1D2265716CE}" destId="{F1A2CA55-FC65-4258-A6B9-0DB34200DB80}" srcOrd="0" destOrd="0" presId="urn:microsoft.com/office/officeart/2008/layout/BendingPictureBlocks"/>
    <dgm:cxn modelId="{A0CCBCA7-A32E-432A-A570-115EE94DB210}" type="presParOf" srcId="{5FB1EA9F-00A2-4573-A9B1-D1D2265716CE}" destId="{0DCE468A-9663-43AB-AF64-82DF338C7C89}" srcOrd="1" destOrd="0" presId="urn:microsoft.com/office/officeart/2008/layout/BendingPictureBlocks"/>
    <dgm:cxn modelId="{4E26069E-73F0-46F1-8F1C-EF872D4C0F2F}" type="presParOf" srcId="{1A2E4F24-1FD8-4D1C-A89E-9E9A1F5A675D}" destId="{DCAF47FF-49F0-4796-ABD4-3ED004A75994}" srcOrd="7" destOrd="0" presId="urn:microsoft.com/office/officeart/2008/layout/BendingPictureBlocks"/>
    <dgm:cxn modelId="{AEB6B03F-53CE-4DB3-8A0D-DD51BB3973A5}" type="presParOf" srcId="{1A2E4F24-1FD8-4D1C-A89E-9E9A1F5A675D}" destId="{F184C958-2513-4BBD-9815-DE8C3B240890}" srcOrd="8" destOrd="0" presId="urn:microsoft.com/office/officeart/2008/layout/BendingPictureBlocks"/>
    <dgm:cxn modelId="{E25DFF14-BAB8-4F13-AD75-EA0E0DAEBAA4}" type="presParOf" srcId="{F184C958-2513-4BBD-9815-DE8C3B240890}" destId="{CEEE8B7F-08F4-4034-B0A2-DF607004C51E}" srcOrd="0" destOrd="0" presId="urn:microsoft.com/office/officeart/2008/layout/BendingPictureBlocks"/>
    <dgm:cxn modelId="{6B341DCF-702D-4C29-AF8F-92E4FD39FC3B}" type="presParOf" srcId="{F184C958-2513-4BBD-9815-DE8C3B240890}" destId="{CCAA8153-61B6-4B83-95A0-4E2945D72C07}" srcOrd="1" destOrd="0" presId="urn:microsoft.com/office/officeart/2008/layout/BendingPictureBlocks"/>
    <dgm:cxn modelId="{4C47C587-4071-417B-AE17-59678BD90EF8}" type="presParOf" srcId="{1A2E4F24-1FD8-4D1C-A89E-9E9A1F5A675D}" destId="{C81EF65D-71B6-4A59-87EE-0D8DAF5721EF}" srcOrd="9" destOrd="0" presId="urn:microsoft.com/office/officeart/2008/layout/BendingPictureBlocks"/>
    <dgm:cxn modelId="{861C321D-EB2B-40AB-A16F-9B6EA848F4B3}" type="presParOf" srcId="{1A2E4F24-1FD8-4D1C-A89E-9E9A1F5A675D}" destId="{48D75FBA-FF21-45FB-B824-80D87904DF60}" srcOrd="10" destOrd="0" presId="urn:microsoft.com/office/officeart/2008/layout/BendingPictureBlocks"/>
    <dgm:cxn modelId="{AD2D0989-234D-41DA-9D9B-B43BEB980E5B}" type="presParOf" srcId="{48D75FBA-FF21-45FB-B824-80D87904DF60}" destId="{05B90BDF-4685-4662-BB87-751170C43A1E}" srcOrd="0" destOrd="0" presId="urn:microsoft.com/office/officeart/2008/layout/BendingPictureBlocks"/>
    <dgm:cxn modelId="{D882907A-2A61-4383-9F18-AD07C603FC19}" type="presParOf" srcId="{48D75FBA-FF21-45FB-B824-80D87904DF60}" destId="{C5B2A5BA-3DA2-4089-9732-311F6E60B843}" srcOrd="1" destOrd="0" presId="urn:microsoft.com/office/officeart/2008/layout/BendingPictureBlocks"/>
  </dgm:cxnLst>
  <dgm:bg/>
  <dgm:whole>
    <a:ln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5FA17-6D70-471E-8647-7CAE33CE11CC}">
      <dsp:nvSpPr>
        <dsp:cNvPr id="0" name=""/>
        <dsp:cNvSpPr/>
      </dsp:nvSpPr>
      <dsp:spPr>
        <a:xfrm>
          <a:off x="1655259" y="668266"/>
          <a:ext cx="1030327" cy="14562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79094-127C-46B4-9FB0-BCCE156152F7}">
      <dsp:nvSpPr>
        <dsp:cNvPr id="0" name=""/>
        <dsp:cNvSpPr/>
      </dsp:nvSpPr>
      <dsp:spPr>
        <a:xfrm>
          <a:off x="275314" y="305166"/>
          <a:ext cx="1340180" cy="1961701"/>
        </a:xfrm>
        <a:prstGeom prst="rect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u="sng" kern="1200" dirty="0" err="1"/>
            <a:t>Γελαστοπούλου</a:t>
          </a:r>
          <a:r>
            <a:rPr lang="el-GR" sz="1400" b="1" u="sng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u="sng" kern="1200" dirty="0"/>
            <a:t>Ελένη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1" kern="1200" dirty="0"/>
            <a:t>Ιατρός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1" kern="1200" dirty="0"/>
            <a:t>Καθηγήτρια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1" kern="1200" dirty="0"/>
            <a:t>Εργαστήριο Υγιεινής, Ιατρική Σχολή, Πανεπιστήμιο Πατρών</a:t>
          </a:r>
          <a:endParaRPr lang="el-GR" sz="1100" i="1" kern="1200" dirty="0"/>
        </a:p>
      </dsp:txBody>
      <dsp:txXfrm>
        <a:off x="275314" y="305166"/>
        <a:ext cx="1340180" cy="1961701"/>
      </dsp:txXfrm>
    </dsp:sp>
    <dsp:sp modelId="{8D74FE5E-1912-49CD-9B9C-B65094F1BDEE}">
      <dsp:nvSpPr>
        <dsp:cNvPr id="0" name=""/>
        <dsp:cNvSpPr/>
      </dsp:nvSpPr>
      <dsp:spPr>
        <a:xfrm>
          <a:off x="2082058" y="4492651"/>
          <a:ext cx="1144036" cy="130926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2B17C-1703-4BA9-B455-90448C7357DB}">
      <dsp:nvSpPr>
        <dsp:cNvPr id="0" name=""/>
        <dsp:cNvSpPr/>
      </dsp:nvSpPr>
      <dsp:spPr>
        <a:xfrm>
          <a:off x="3274731" y="3823997"/>
          <a:ext cx="1755610" cy="2022324"/>
        </a:xfrm>
        <a:prstGeom prst="rect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u="sng" kern="1200" dirty="0"/>
            <a:t>Μίχου Αιμιλία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i="1" kern="1200" dirty="0" err="1"/>
            <a:t>Λογοθεραπεύτρια</a:t>
          </a:r>
          <a:endParaRPr lang="el-GR" sz="1100" i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i="1" kern="1200" dirty="0"/>
            <a:t>Επίκουρη Καθηγήτρια Τμήματος </a:t>
          </a:r>
          <a:r>
            <a:rPr lang="el-GR" sz="1100" i="1" kern="1200" dirty="0" err="1"/>
            <a:t>Λογοθεραπείας</a:t>
          </a:r>
          <a:r>
            <a:rPr lang="el-GR" sz="1100" i="1" kern="1200" dirty="0"/>
            <a:t> Πανεπιστημίου Πατρών</a:t>
          </a:r>
        </a:p>
      </dsp:txBody>
      <dsp:txXfrm>
        <a:off x="3274731" y="3823997"/>
        <a:ext cx="1755610" cy="2022324"/>
      </dsp:txXfrm>
    </dsp:sp>
    <dsp:sp modelId="{E04875C2-EBF9-43CB-85BE-C07237E71869}">
      <dsp:nvSpPr>
        <dsp:cNvPr id="0" name=""/>
        <dsp:cNvSpPr/>
      </dsp:nvSpPr>
      <dsp:spPr>
        <a:xfrm>
          <a:off x="6609431" y="771779"/>
          <a:ext cx="991274" cy="1228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4F4BB-27CC-4A9F-A55A-AAA0564D154F}">
      <dsp:nvSpPr>
        <dsp:cNvPr id="0" name=""/>
        <dsp:cNvSpPr/>
      </dsp:nvSpPr>
      <dsp:spPr>
        <a:xfrm>
          <a:off x="7665669" y="410608"/>
          <a:ext cx="1133553" cy="2295902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u="sng" kern="1200" dirty="0"/>
            <a:t>Πλώτας Παναγιώτης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i="1" kern="1200" dirty="0"/>
            <a:t>Ιατρός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1" kern="1200" dirty="0"/>
            <a:t>Αναπληρωτής καθηγητής Γενικής Ιατρικής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1" kern="1200" dirty="0"/>
            <a:t>Σχολής </a:t>
          </a:r>
          <a:r>
            <a:rPr lang="el-GR" sz="1100" b="0" i="1" kern="1200" dirty="0" err="1"/>
            <a:t>Λογοθεραπείας</a:t>
          </a:r>
          <a:r>
            <a:rPr lang="el-GR" sz="1100" b="0" i="1" kern="1200" dirty="0"/>
            <a:t>, Πανεπιστήμιο Πατρών</a:t>
          </a:r>
          <a:endParaRPr lang="el-GR" sz="1100" i="1" kern="1200" dirty="0"/>
        </a:p>
      </dsp:txBody>
      <dsp:txXfrm>
        <a:off x="7665669" y="410608"/>
        <a:ext cx="1133553" cy="2295902"/>
      </dsp:txXfrm>
    </dsp:sp>
    <dsp:sp modelId="{F1A2CA55-FC65-4258-A6B9-0DB34200DB80}">
      <dsp:nvSpPr>
        <dsp:cNvPr id="0" name=""/>
        <dsp:cNvSpPr/>
      </dsp:nvSpPr>
      <dsp:spPr>
        <a:xfrm flipH="1">
          <a:off x="258854" y="2885139"/>
          <a:ext cx="880237" cy="124254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E468A-9663-43AB-AF64-82DF338C7C89}">
      <dsp:nvSpPr>
        <dsp:cNvPr id="0" name=""/>
        <dsp:cNvSpPr/>
      </dsp:nvSpPr>
      <dsp:spPr>
        <a:xfrm>
          <a:off x="1193156" y="2422400"/>
          <a:ext cx="1495067" cy="1792593"/>
        </a:xfrm>
        <a:prstGeom prst="rect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i="0" u="sng" kern="1200" dirty="0" err="1"/>
            <a:t>Φρούντα</a:t>
          </a:r>
          <a:r>
            <a:rPr lang="el-GR" sz="1400" b="1" i="0" u="sng" kern="1200" dirty="0"/>
            <a:t> Μαρία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1" kern="1200" dirty="0"/>
            <a:t>Νοσηλεύτρια           ΕΔΙΠ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1" kern="1200" dirty="0"/>
            <a:t>Τμήμα Επιστημών  Εκπαίδευσης και Κοινωνικής Εργασίας  Πανεπιστήμιο Πατρών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000" kern="1200" dirty="0"/>
        </a:p>
      </dsp:txBody>
      <dsp:txXfrm>
        <a:off x="1193156" y="2422400"/>
        <a:ext cx="1495067" cy="1792593"/>
      </dsp:txXfrm>
    </dsp:sp>
    <dsp:sp modelId="{CEEE8B7F-08F4-4034-B0A2-DF607004C51E}">
      <dsp:nvSpPr>
        <dsp:cNvPr id="0" name=""/>
        <dsp:cNvSpPr/>
      </dsp:nvSpPr>
      <dsp:spPr>
        <a:xfrm>
          <a:off x="3341432" y="63719"/>
          <a:ext cx="913840" cy="9918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A8153-61B6-4B83-95A0-4E2945D72C07}">
      <dsp:nvSpPr>
        <dsp:cNvPr id="0" name=""/>
        <dsp:cNvSpPr/>
      </dsp:nvSpPr>
      <dsp:spPr>
        <a:xfrm>
          <a:off x="4294287" y="239546"/>
          <a:ext cx="1447478" cy="1615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i="0" u="sng" kern="1200" dirty="0"/>
            <a:t>Τσιαμάκη Ειρήνη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0" kern="1200" dirty="0"/>
            <a:t> </a:t>
          </a:r>
          <a:r>
            <a:rPr lang="el-GR" sz="1100" b="0" i="1" kern="1200" dirty="0"/>
            <a:t>Νευρολόγος Επιμελήτρια Παν. Νευρολογικής Πατρών</a:t>
          </a:r>
          <a:endParaRPr lang="el-GR" sz="1100" kern="1200" dirty="0"/>
        </a:p>
      </dsp:txBody>
      <dsp:txXfrm>
        <a:off x="4294287" y="239546"/>
        <a:ext cx="1447478" cy="1615469"/>
      </dsp:txXfrm>
    </dsp:sp>
    <dsp:sp modelId="{05B90BDF-4685-4662-BB87-751170C43A1E}">
      <dsp:nvSpPr>
        <dsp:cNvPr id="0" name=""/>
        <dsp:cNvSpPr/>
      </dsp:nvSpPr>
      <dsp:spPr>
        <a:xfrm>
          <a:off x="7580035" y="3784659"/>
          <a:ext cx="1127961" cy="132940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2A5BA-3DA2-4089-9732-311F6E60B843}">
      <dsp:nvSpPr>
        <dsp:cNvPr id="0" name=""/>
        <dsp:cNvSpPr/>
      </dsp:nvSpPr>
      <dsp:spPr>
        <a:xfrm>
          <a:off x="5919337" y="3999241"/>
          <a:ext cx="1588362" cy="1778977"/>
        </a:xfrm>
        <a:prstGeom prst="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i="0" u="sng" kern="1200" dirty="0" err="1"/>
            <a:t>Τρίμμης</a:t>
          </a:r>
          <a:r>
            <a:rPr lang="el-GR" sz="1400" b="1" i="0" u="sng" kern="1200" dirty="0"/>
            <a:t> Νικόλαος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0" i="1" kern="1200" dirty="0"/>
            <a:t>Αναπληρωτής Καθηγητής, Τμήμα </a:t>
          </a:r>
          <a:r>
            <a:rPr lang="el-GR" sz="1100" b="0" i="1" kern="1200" dirty="0" err="1"/>
            <a:t>Λογοθεραπείας</a:t>
          </a:r>
          <a:r>
            <a:rPr lang="el-GR" sz="1100" b="0" i="1" kern="1200" dirty="0"/>
            <a:t>  Πανεπιστημίου Πατρών</a:t>
          </a:r>
          <a:endParaRPr lang="el-GR" sz="1100" i="1" kern="1200" dirty="0"/>
        </a:p>
      </dsp:txBody>
      <dsp:txXfrm>
        <a:off x="5919337" y="3999241"/>
        <a:ext cx="1588362" cy="1778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2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30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07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87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303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36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3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457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88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5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fif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C%CE%B5%CF%83%CE%BF%CF%80%CE%BF%CF%84%CE%B1%CE%BC%CE%AF%CE%B1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l.wikipedia.org/wiki/%CE%91%CF%81%CF%87%CE%B1%CE%AF%CE%B1_%CE%95%CE%BB%CE%BB%CE%AC%CE%B4%CE%B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562" y="486383"/>
            <a:ext cx="8139144" cy="2305455"/>
          </a:xfrm>
        </p:spPr>
        <p:txBody>
          <a:bodyPr>
            <a:normAutofit fontScale="90000"/>
          </a:bodyPr>
          <a:lstStyle/>
          <a:p>
            <a:r>
              <a:rPr sz="6000" b="1" dirty="0"/>
              <a:t>Επ</a:t>
            </a:r>
            <a:r>
              <a:rPr sz="6000" b="1" dirty="0" err="1"/>
              <a:t>ιληψ</a:t>
            </a:r>
            <a:r>
              <a:rPr lang="el-GR" sz="6000" b="1" dirty="0"/>
              <a:t>ι</a:t>
            </a:r>
            <a:r>
              <a:rPr sz="6000" b="1" dirty="0"/>
              <a:t>α</a:t>
            </a:r>
            <a:r>
              <a:rPr lang="el-GR" sz="6000" dirty="0"/>
              <a:t> </a:t>
            </a:r>
            <a:r>
              <a:rPr lang="el-GR" sz="4400" dirty="0"/>
              <a:t>και</a:t>
            </a:r>
            <a:r>
              <a:rPr lang="el-GR" sz="6000" dirty="0"/>
              <a:t> </a:t>
            </a:r>
            <a:br>
              <a:rPr lang="el-GR" sz="6000" dirty="0"/>
            </a:br>
            <a:r>
              <a:rPr lang="el-GR" sz="6000" b="1" dirty="0" err="1"/>
              <a:t>επιληπτικη</a:t>
            </a:r>
            <a:r>
              <a:rPr lang="el-GR" sz="6000" b="1" dirty="0"/>
              <a:t> </a:t>
            </a:r>
            <a:r>
              <a:rPr lang="el-GR" sz="6000" b="1" dirty="0" err="1"/>
              <a:t>κριση</a:t>
            </a:r>
            <a:r>
              <a:rPr sz="6000" b="1" dirty="0"/>
              <a:t> </a:t>
            </a:r>
            <a:br>
              <a:rPr lang="el-GR" sz="6000" dirty="0"/>
            </a:br>
            <a:r>
              <a:rPr sz="4400" b="1" dirty="0" err="1"/>
              <a:t>στ</a:t>
            </a:r>
            <a:r>
              <a:rPr lang="el-GR" sz="4400" b="1" dirty="0"/>
              <a:t>ην</a:t>
            </a:r>
            <a:r>
              <a:rPr sz="4400" b="1" dirty="0"/>
              <a:t> </a:t>
            </a:r>
            <a:r>
              <a:rPr sz="4400" b="1" dirty="0" err="1"/>
              <a:t>Πρωτο</a:t>
            </a:r>
            <a:r>
              <a:rPr sz="4400" b="1" dirty="0"/>
              <a:t>β</a:t>
            </a:r>
            <a:r>
              <a:rPr lang="el-GR" sz="4400" b="1" dirty="0"/>
              <a:t>α</a:t>
            </a:r>
            <a:r>
              <a:rPr sz="4400" b="1" dirty="0" err="1"/>
              <a:t>θμι</a:t>
            </a:r>
            <a:r>
              <a:rPr sz="4400" b="1" dirty="0"/>
              <a:t>α Εκπα</a:t>
            </a:r>
            <a:r>
              <a:rPr lang="el-GR" sz="4400" b="1" dirty="0"/>
              <a:t>ι</a:t>
            </a:r>
            <a:r>
              <a:rPr sz="4400" b="1" dirty="0" err="1"/>
              <a:t>δευση</a:t>
            </a:r>
            <a:endParaRPr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sz="2000" b="1" dirty="0"/>
              <a:t>Επ</a:t>
            </a:r>
            <a:r>
              <a:rPr sz="2000" b="1" dirty="0" err="1"/>
              <a:t>ιμορφωτικ</a:t>
            </a:r>
            <a:r>
              <a:rPr lang="el-GR" sz="2000" b="1" dirty="0"/>
              <a:t>ο</a:t>
            </a:r>
            <a:r>
              <a:rPr sz="2000" b="1" dirty="0"/>
              <a:t> </a:t>
            </a:r>
            <a:r>
              <a:rPr sz="2000" b="1" dirty="0" err="1"/>
              <a:t>σεμιν</a:t>
            </a:r>
            <a:r>
              <a:rPr lang="el-GR" sz="2000" b="1" dirty="0"/>
              <a:t>α</a:t>
            </a:r>
            <a:r>
              <a:rPr sz="2000" b="1" dirty="0" err="1"/>
              <a:t>ριο</a:t>
            </a:r>
            <a:r>
              <a:rPr sz="2000" b="1" dirty="0"/>
              <a:t> </a:t>
            </a:r>
            <a:r>
              <a:rPr sz="2000" b="1" dirty="0" err="1"/>
              <a:t>γι</a:t>
            </a:r>
            <a:r>
              <a:rPr sz="2000" b="1" dirty="0"/>
              <a:t>α εκπαιδευτικο</a:t>
            </a:r>
            <a:r>
              <a:rPr lang="el-GR" sz="2000" b="1" dirty="0"/>
              <a:t>υ</a:t>
            </a:r>
            <a:r>
              <a:rPr sz="2000" b="1" dirty="0"/>
              <a:t>ς</a:t>
            </a:r>
          </a:p>
        </p:txBody>
      </p:sp>
      <p:pic>
        <p:nvPicPr>
          <p:cNvPr id="5" name="Εικόνα 4" descr="Εικόνα που περιέχει σκίτσο/σχέδιο, παιδική τέχνη, γράμμα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2F529E84-4889-26EE-8212-430482EEC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2" y="4337984"/>
            <a:ext cx="2552921" cy="1508891"/>
          </a:xfrm>
          <a:prstGeom prst="rect">
            <a:avLst/>
          </a:prstGeom>
        </p:spPr>
      </p:pic>
      <p:pic>
        <p:nvPicPr>
          <p:cNvPr id="7" name="Εικόνα 6" descr="Εικόνα που περιέχει ποδήλατο, κείμενο, λογότυπο, σύμβολο&#10;&#10;Περιγραφή που δημιουργήθηκε αυτόματα">
            <a:extLst>
              <a:ext uri="{FF2B5EF4-FFF2-40B4-BE49-F238E27FC236}">
                <a16:creationId xmlns:a16="http://schemas.microsoft.com/office/drawing/2014/main" id="{5124A3D6-D13C-26D6-4A4C-5FD1BEBC8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88" y="4337983"/>
            <a:ext cx="2696699" cy="1508891"/>
          </a:xfrm>
          <a:prstGeom prst="rect">
            <a:avLst/>
          </a:prstGeom>
        </p:spPr>
      </p:pic>
      <p:pic>
        <p:nvPicPr>
          <p:cNvPr id="11" name="Εικόνα 10" descr="Εικόνα που περιέχει εσωτερικός χώρος, τραπέζι, έπιπλα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46873CF-1351-3ECC-E41A-F7CB4227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84" y="4337984"/>
            <a:ext cx="2674852" cy="15088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978073-9281-37AF-F98B-81D65A7D8895}"/>
              </a:ext>
            </a:extLst>
          </p:cNvPr>
          <p:cNvSpPr txBox="1"/>
          <p:nvPr/>
        </p:nvSpPr>
        <p:spPr>
          <a:xfrm>
            <a:off x="3776762" y="130740"/>
            <a:ext cx="5192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/>
              <a:t>Η επιληψία είναι αποτέλεσμα χημικής ή δομικής διαταραχής στον εγκέφαλο</a:t>
            </a:r>
            <a:r>
              <a:rPr lang="el-GR" sz="24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F97025-3A64-1DDB-E58B-C17516737D5D}"/>
              </a:ext>
            </a:extLst>
          </p:cNvPr>
          <p:cNvSpPr txBox="1"/>
          <p:nvPr/>
        </p:nvSpPr>
        <p:spPr>
          <a:xfrm rot="20996427">
            <a:off x="408524" y="705296"/>
            <a:ext cx="3186086" cy="923330"/>
          </a:xfrm>
          <a:prstGeom prst="rect">
            <a:avLst/>
          </a:prstGeom>
          <a:gradFill flip="none" rotWithShape="1">
            <a:gsLst>
              <a:gs pos="95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el-GR" dirty="0"/>
              <a:t>Οι νευρώνες, επικοινωνούν μεταξύ τους με ηλεκτρικά σήματα.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F83E4D-4123-B02D-05EC-F0430DFC896C}"/>
              </a:ext>
            </a:extLst>
          </p:cNvPr>
          <p:cNvSpPr txBox="1"/>
          <p:nvPr/>
        </p:nvSpPr>
        <p:spPr>
          <a:xfrm rot="21162563">
            <a:off x="201952" y="2068671"/>
            <a:ext cx="4576864" cy="923330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r>
              <a:rPr lang="el-GR" dirty="0"/>
              <a:t>Όταν η ηλεκτρική δραστηριότητα φτάνει σε πολύ μεγάλη ένταση, τότε το άτομο παθαίνει επιληπτική κρίση.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F91FBA-52B6-8F1C-AF99-549A35FB6CFA}"/>
              </a:ext>
            </a:extLst>
          </p:cNvPr>
          <p:cNvSpPr txBox="1"/>
          <p:nvPr/>
        </p:nvSpPr>
        <p:spPr>
          <a:xfrm rot="20786231">
            <a:off x="620139" y="3433505"/>
            <a:ext cx="4586590" cy="646331"/>
          </a:xfrm>
          <a:prstGeom prst="rect">
            <a:avLst/>
          </a:prstGeom>
          <a:gradFill>
            <a:gsLst>
              <a:gs pos="100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r>
              <a:rPr lang="el-GR" dirty="0"/>
              <a:t>Οι περισσότεροι από εμάς, είμαστε ανθεκτικοί και δεν τις εκδηλώνουμε.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63BE2-B070-E52A-05B5-8D3AD6A67B2C}"/>
              </a:ext>
            </a:extLst>
          </p:cNvPr>
          <p:cNvSpPr txBox="1"/>
          <p:nvPr/>
        </p:nvSpPr>
        <p:spPr>
          <a:xfrm rot="21063504">
            <a:off x="374733" y="4907267"/>
            <a:ext cx="4586590" cy="646331"/>
          </a:xfrm>
          <a:prstGeom prst="rect">
            <a:avLst/>
          </a:prstGeom>
          <a:gradFill>
            <a:gsLst>
              <a:gs pos="61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r>
              <a:rPr lang="el-GR" dirty="0"/>
              <a:t>Άτομο με μικρή αντίσταση και κρίσεις επαναλαμβανόμενες έχει επιληψία</a:t>
            </a:r>
          </a:p>
        </p:txBody>
      </p:sp>
      <p:pic>
        <p:nvPicPr>
          <p:cNvPr id="15" name="Εικόνα 14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F82D684-8611-7921-4808-0FCA881C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120" y="1166961"/>
            <a:ext cx="2884505" cy="2471184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6C1E3E8-0297-8C62-1F9D-4AA7B30B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119" y="3721662"/>
            <a:ext cx="2884505" cy="22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51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5B3A2D-CC99-64BB-6562-0EE64AC731AA}"/>
              </a:ext>
            </a:extLst>
          </p:cNvPr>
          <p:cNvSpPr txBox="1"/>
          <p:nvPr/>
        </p:nvSpPr>
        <p:spPr>
          <a:xfrm>
            <a:off x="116732" y="1089822"/>
            <a:ext cx="5783611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Σπασμούς</a:t>
            </a:r>
            <a:r>
              <a:rPr lang="en-US" sz="2200" dirty="0"/>
              <a:t> : </a:t>
            </a:r>
            <a:r>
              <a:rPr lang="el-GR" sz="2200" dirty="0" err="1"/>
              <a:t>κλονικούς</a:t>
            </a:r>
            <a:r>
              <a:rPr lang="en-US" sz="2200" dirty="0"/>
              <a:t>, </a:t>
            </a:r>
            <a:r>
              <a:rPr lang="el-GR" sz="2200" dirty="0"/>
              <a:t>τονικούς</a:t>
            </a:r>
            <a:r>
              <a:rPr lang="en-US" sz="2200" dirty="0"/>
              <a:t>, </a:t>
            </a:r>
            <a:r>
              <a:rPr lang="el-GR" sz="2200" dirty="0" err="1"/>
              <a:t>μυοκλονικούς</a:t>
            </a:r>
            <a:endParaRPr lang="el-GR" sz="2200" dirty="0"/>
          </a:p>
          <a:p>
            <a:r>
              <a:rPr lang="en-US" sz="2200" dirty="0"/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γρήγορο ανοιγοκλείσιμο ματιών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200" dirty="0"/>
              <a:t>ή </a:t>
            </a:r>
            <a:r>
              <a:rPr lang="el-GR" sz="2200" dirty="0" err="1"/>
              <a:t>βολβοστροφή</a:t>
            </a:r>
            <a:endParaRPr lang="el-GR" sz="2200" dirty="0"/>
          </a:p>
          <a:p>
            <a:r>
              <a:rPr lang="en-US" sz="2200" dirty="0"/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αισθητικές διαταραχές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οπτικές διαταραχές 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ακουστικές διαταραχές</a:t>
            </a:r>
            <a:endParaRPr lang="el-GR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δυσκολία στην ομιλία</a:t>
            </a:r>
            <a:endParaRPr lang="el-GR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οσφρητικές διαταραχές 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dirty="0"/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περίεργη αιφνίδια συμπεριφορά </a:t>
            </a:r>
            <a:r>
              <a:rPr lang="en-US" sz="2200" dirty="0"/>
              <a:t>(</a:t>
            </a:r>
            <a:r>
              <a:rPr lang="el-GR" sz="2200" dirty="0"/>
              <a:t>καθηλώνει το βλέμμα</a:t>
            </a:r>
            <a:r>
              <a:rPr lang="en-US" sz="2200" dirty="0"/>
              <a:t>, </a:t>
            </a:r>
            <a:r>
              <a:rPr lang="el-GR" sz="2200" dirty="0"/>
              <a:t>στερεοτυπικές κινήσεις</a:t>
            </a:r>
            <a:r>
              <a:rPr lang="en-US" sz="2200" dirty="0"/>
              <a:t>)</a:t>
            </a:r>
            <a:endParaRPr lang="el-GR" sz="2200" dirty="0"/>
          </a:p>
          <a:p>
            <a:r>
              <a:rPr lang="en-US" sz="2200" dirty="0"/>
              <a:t>-</a:t>
            </a:r>
            <a:r>
              <a:rPr lang="el-G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ατονική κρίση </a:t>
            </a:r>
            <a:r>
              <a:rPr lang="el-GR" sz="2200" dirty="0"/>
              <a:t>(</a:t>
            </a:r>
            <a:r>
              <a:rPr lang="el-GR" sz="2200" dirty="0" err="1"/>
              <a:t>drop</a:t>
            </a:r>
            <a:r>
              <a:rPr lang="el-GR" sz="2200" dirty="0"/>
              <a:t> </a:t>
            </a:r>
            <a:r>
              <a:rPr lang="el-GR" sz="2200" dirty="0" err="1"/>
              <a:t>attack</a:t>
            </a:r>
            <a:r>
              <a:rPr lang="el-GR" sz="2200" dirty="0"/>
              <a:t>) </a:t>
            </a:r>
            <a:r>
              <a:rPr lang="en-US" sz="2200" dirty="0"/>
              <a:t>(</a:t>
            </a:r>
            <a:r>
              <a:rPr lang="el-GR" sz="2200" dirty="0"/>
              <a:t>ασθενής σωριάζεται "σαν σακί" στο έδαφος</a:t>
            </a:r>
            <a:r>
              <a:rPr lang="en-US" sz="2200" dirty="0"/>
              <a:t>)</a:t>
            </a:r>
            <a:endParaRPr lang="el-GR" sz="2200" dirty="0"/>
          </a:p>
          <a:p>
            <a:r>
              <a:rPr lang="en-US" sz="2200" dirty="0"/>
              <a:t>-</a:t>
            </a:r>
            <a:r>
              <a:rPr lang="el-GR" sz="2200" dirty="0"/>
              <a:t>άλλες σπάνιες μορφές </a:t>
            </a:r>
            <a:r>
              <a:rPr lang="en-US" sz="2200" dirty="0"/>
              <a:t>(</a:t>
            </a:r>
            <a:r>
              <a:rPr lang="el-GR" sz="2200" dirty="0">
                <a:solidFill>
                  <a:srgbClr val="FF0000"/>
                </a:solidFill>
              </a:rPr>
              <a:t>d</a:t>
            </a:r>
            <a:r>
              <a:rPr lang="en-US" sz="2200" dirty="0" err="1">
                <a:solidFill>
                  <a:srgbClr val="FF0000"/>
                </a:solidFill>
              </a:rPr>
              <a:t>éjà</a:t>
            </a:r>
            <a:r>
              <a:rPr lang="el-GR" sz="2200" dirty="0">
                <a:solidFill>
                  <a:srgbClr val="FF0000"/>
                </a:solidFill>
              </a:rPr>
              <a:t> </a:t>
            </a:r>
            <a:r>
              <a:rPr lang="el-GR" sz="2200" dirty="0" err="1">
                <a:solidFill>
                  <a:srgbClr val="FF0000"/>
                </a:solidFill>
              </a:rPr>
              <a:t>vu</a:t>
            </a:r>
            <a:r>
              <a:rPr lang="en-US" sz="2200" dirty="0"/>
              <a:t>)</a:t>
            </a:r>
            <a:endParaRPr lang="el-GR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12B80-9B45-2A36-371C-9E9C7EF2AAEC}"/>
              </a:ext>
            </a:extLst>
          </p:cNvPr>
          <p:cNvSpPr txBox="1"/>
          <p:nvPr/>
        </p:nvSpPr>
        <p:spPr>
          <a:xfrm>
            <a:off x="3243655" y="38911"/>
            <a:ext cx="265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/>
              <a:t>Συμπτώματα</a:t>
            </a:r>
          </a:p>
        </p:txBody>
      </p:sp>
      <p:pic>
        <p:nvPicPr>
          <p:cNvPr id="8" name="Εικόνα 7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23081D9-A233-2020-C043-7524C8189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344" y="1309785"/>
            <a:ext cx="3282053" cy="285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632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71CFD3-3064-4D0B-483B-45C901A02A6B}"/>
              </a:ext>
            </a:extLst>
          </p:cNvPr>
          <p:cNvSpPr txBox="1"/>
          <p:nvPr/>
        </p:nvSpPr>
        <p:spPr>
          <a:xfrm>
            <a:off x="3180945" y="175098"/>
            <a:ext cx="2464585" cy="646331"/>
          </a:xfrm>
          <a:prstGeom prst="rect">
            <a:avLst/>
          </a:prstGeom>
          <a:noFill/>
          <a:effectLst>
            <a:reflection stA="45000" endPos="0" dist="50800" dir="5400000" sy="-100000" algn="bl" rotWithShape="0"/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softEdge"/>
          </a:bodyPr>
          <a:lstStyle/>
          <a:p>
            <a:r>
              <a:rPr lang="el-GR" sz="3600" dirty="0"/>
              <a:t>Ταξινόμηση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56BEC-447E-10E2-B742-E75A95F03E31}"/>
              </a:ext>
            </a:extLst>
          </p:cNvPr>
          <p:cNvSpPr txBox="1"/>
          <p:nvPr/>
        </p:nvSpPr>
        <p:spPr>
          <a:xfrm>
            <a:off x="293732" y="1293939"/>
            <a:ext cx="4278267" cy="267765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400" b="1" u="sng" dirty="0">
                <a:highlight>
                  <a:srgbClr val="FFFF00"/>
                </a:highlight>
              </a:rPr>
              <a:t>Α) Με βάση τους τύπους της επιληπτικής κρίσης</a:t>
            </a:r>
          </a:p>
          <a:p>
            <a:r>
              <a:rPr lang="el-GR" sz="2400" dirty="0"/>
              <a:t>-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Μερικές-Εστιακές Κρίσεις (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Focal Seizures)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400" dirty="0"/>
          </a:p>
          <a:p>
            <a:r>
              <a:rPr lang="el-GR" sz="2400" dirty="0"/>
              <a:t>-</a:t>
            </a:r>
            <a:r>
              <a:rPr lang="el-GR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Γενικευμένες Κρίσεις (</a:t>
            </a:r>
            <a:r>
              <a:rPr lang="el-GR" sz="2400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Generalized</a:t>
            </a:r>
            <a:r>
              <a:rPr lang="el-GR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2400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Seizures</a:t>
            </a:r>
            <a:r>
              <a:rPr lang="el-GR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6D5D1-58A1-F18E-A883-8A2D0C0548D4}"/>
              </a:ext>
            </a:extLst>
          </p:cNvPr>
          <p:cNvSpPr txBox="1"/>
          <p:nvPr/>
        </p:nvSpPr>
        <p:spPr>
          <a:xfrm>
            <a:off x="293733" y="4107787"/>
            <a:ext cx="3324429" cy="193899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400" b="1" u="sng" dirty="0">
                <a:highlight>
                  <a:srgbClr val="FFFF00"/>
                </a:highlight>
              </a:rPr>
              <a:t>Β) Με βάση την αιτία </a:t>
            </a:r>
          </a:p>
          <a:p>
            <a:r>
              <a:rPr lang="el-GR" sz="2400" dirty="0"/>
              <a:t>-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Ιδιοπαθής </a:t>
            </a:r>
          </a:p>
          <a:p>
            <a:r>
              <a:rPr lang="el-GR" sz="2400" dirty="0"/>
              <a:t>-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Δευτεροπαθής ή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συμπτωματική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l-GR" sz="2400" dirty="0"/>
              <a:t>-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Κρυπτογενής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0B83E-CE51-EB72-B0FF-8D62966E0A24}"/>
              </a:ext>
            </a:extLst>
          </p:cNvPr>
          <p:cNvSpPr txBox="1"/>
          <p:nvPr/>
        </p:nvSpPr>
        <p:spPr>
          <a:xfrm>
            <a:off x="5206040" y="1293939"/>
            <a:ext cx="2225203" cy="267765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>
                <a:highlight>
                  <a:srgbClr val="FFFF00"/>
                </a:highlight>
              </a:rPr>
              <a:t>Γ) Με βάση την ηλικία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-Νεογνική 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-Παιδιατρική 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-Επιληψία ενηλίκων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-Γηριατρική</a:t>
            </a:r>
            <a:r>
              <a:rPr lang="el-G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831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B244C-0891-0A91-CB17-82C4739C4932}"/>
              </a:ext>
            </a:extLst>
          </p:cNvPr>
          <p:cNvSpPr txBox="1"/>
          <p:nvPr/>
        </p:nvSpPr>
        <p:spPr>
          <a:xfrm rot="21142060">
            <a:off x="95346" y="1035272"/>
            <a:ext cx="2707076" cy="1077218"/>
          </a:xfrm>
          <a:prstGeom prst="rect">
            <a:avLst/>
          </a:prstGeom>
          <a:gradFill>
            <a:gsLst>
              <a:gs pos="79000">
                <a:srgbClr val="FFFF00"/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r>
              <a:rPr lang="el-GR" sz="1600" dirty="0"/>
              <a:t>Εάν διαγνωσθεί επιληψία, εξετάζεται ποιο ακριβώς είδος επιληψίας υφίσταται και ξεκινά η αντιμετώπιση.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5190AFC-AFB5-FC16-3D67-1A70F3229A98}"/>
              </a:ext>
            </a:extLst>
          </p:cNvPr>
          <p:cNvSpPr/>
          <p:nvPr/>
        </p:nvSpPr>
        <p:spPr>
          <a:xfrm>
            <a:off x="230350" y="78221"/>
            <a:ext cx="38227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u="sng" dirty="0"/>
              <a:t>Αντιμετώπιση (1/4)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870A-A86B-B4EF-2234-725EB53286F3}"/>
              </a:ext>
            </a:extLst>
          </p:cNvPr>
          <p:cNvSpPr txBox="1"/>
          <p:nvPr/>
        </p:nvSpPr>
        <p:spPr>
          <a:xfrm>
            <a:off x="2861968" y="860272"/>
            <a:ext cx="585401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Α) Φαρμακευτική αγωγή</a:t>
            </a:r>
          </a:p>
          <a:p>
            <a:r>
              <a:rPr lang="el-GR" sz="2200" dirty="0"/>
              <a:t>Ελέγχουν ικανοποιητικά την επιληψία</a:t>
            </a:r>
          </a:p>
          <a:p>
            <a:r>
              <a:rPr lang="el-GR" sz="2200" dirty="0"/>
              <a:t>1</a:t>
            </a:r>
            <a:r>
              <a:rPr lang="el-GR" sz="2200" baseline="30000" dirty="0"/>
              <a:t>ο</a:t>
            </a:r>
            <a:r>
              <a:rPr lang="el-GR" sz="2200" dirty="0"/>
              <a:t> Αντιεπιληπτικό φάρμακο ελέγχει 50% των περιπτώσεων</a:t>
            </a:r>
          </a:p>
          <a:p>
            <a:r>
              <a:rPr lang="el-GR" sz="2200" dirty="0"/>
              <a:t>2</a:t>
            </a:r>
            <a:r>
              <a:rPr lang="el-GR" sz="2200" baseline="30000" dirty="0"/>
              <a:t>ο</a:t>
            </a:r>
            <a:r>
              <a:rPr lang="el-GR" sz="2200" dirty="0"/>
              <a:t> Αντιεπιληπτικό φάρμακο ελέγχει άλλο 25% των περιπτώσεων</a:t>
            </a:r>
          </a:p>
          <a:p>
            <a:r>
              <a:rPr lang="el-GR" sz="2200" dirty="0"/>
              <a:t>Το 10-20 % των ασθενών δεν καλύπτεται και καταφεύγει σε άλλες μεθόδους</a:t>
            </a:r>
          </a:p>
          <a:p>
            <a:endParaRPr lang="el-GR" dirty="0"/>
          </a:p>
        </p:txBody>
      </p:sp>
      <p:pic>
        <p:nvPicPr>
          <p:cNvPr id="10" name="Εικόνα 9" descr="Εικόνα που περιέχει κείμενο, στιγμιότυπο οθόνη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F60D70A-2391-AAF6-B5DB-D731DA07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1" y="3861880"/>
            <a:ext cx="3047867" cy="20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Εικόνα 11" descr="Εικόνα που περιέχει κείμενο, γενικός εφοδιασμό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F1197A2-F152-3772-07CE-6A6E75484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46" y="3861881"/>
            <a:ext cx="2976664" cy="2062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Εικόνα 13" descr="Εικόνα που περιέχει κείμενο, στιγμιότυπο οθόνη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2EAF252-7FA5-6F9D-530D-AFD1BAF71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888" y="3861881"/>
            <a:ext cx="2853311" cy="2062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43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DE1516-CF3F-F4AF-B405-4B22986BE592}"/>
              </a:ext>
            </a:extLst>
          </p:cNvPr>
          <p:cNvSpPr txBox="1"/>
          <p:nvPr/>
        </p:nvSpPr>
        <p:spPr>
          <a:xfrm>
            <a:off x="4039411" y="724551"/>
            <a:ext cx="4576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Β) Χειρουργική θεραπεία</a:t>
            </a:r>
          </a:p>
          <a:p>
            <a:r>
              <a:rPr lang="el-GR" kern="0" dirty="0">
                <a:latin typeface="Times New Roman" panose="02020603050405020304" pitchFamily="18" charset="0"/>
              </a:rPr>
              <a:t>Σε </a:t>
            </a:r>
            <a:r>
              <a:rPr lang="el-GR" kern="0" dirty="0" err="1">
                <a:latin typeface="Times New Roman" panose="02020603050405020304" pitchFamily="18" charset="0"/>
              </a:rPr>
              <a:t>φαρμακοανθεκτική</a:t>
            </a:r>
            <a:r>
              <a:rPr lang="el-GR" kern="0" dirty="0">
                <a:latin typeface="Times New Roman" panose="02020603050405020304" pitchFamily="18" charset="0"/>
              </a:rPr>
              <a:t> επιληψία</a:t>
            </a:r>
          </a:p>
          <a:p>
            <a:r>
              <a:rPr lang="el-GR" kern="0" dirty="0">
                <a:latin typeface="Times New Roman" panose="02020603050405020304" pitchFamily="18" charset="0"/>
              </a:rPr>
              <a:t>Επεμβάσεις </a:t>
            </a:r>
            <a:r>
              <a:rPr lang="el-GR" kern="0" dirty="0" err="1">
                <a:latin typeface="Times New Roman" panose="02020603050405020304" pitchFamily="18" charset="0"/>
              </a:rPr>
              <a:t>Εκτομής</a:t>
            </a:r>
            <a:r>
              <a:rPr lang="el-GR" kern="0" dirty="0">
                <a:latin typeface="Times New Roman" panose="02020603050405020304" pitchFamily="18" charset="0"/>
              </a:rPr>
              <a:t> ή Αποσύνδεσης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507E72F-EB33-79FD-76BD-A967D4B88A29}"/>
              </a:ext>
            </a:extLst>
          </p:cNvPr>
          <p:cNvSpPr/>
          <p:nvPr/>
        </p:nvSpPr>
        <p:spPr>
          <a:xfrm>
            <a:off x="304183" y="78220"/>
            <a:ext cx="38227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u="sng" dirty="0"/>
              <a:t>Αντιμετώπιση (2/4)</a:t>
            </a:r>
          </a:p>
        </p:txBody>
      </p:sp>
      <p:pic>
        <p:nvPicPr>
          <p:cNvPr id="8" name="Εικόνα 7" descr="Εικόνα που περιέχει σκηνή, δωμάτιο, δωμάτιο νοσοκομείου, ιατρικός εξοπλισ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2E725172-C709-8935-768A-9AA5881B8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20" y="2149813"/>
            <a:ext cx="5617724" cy="32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30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96D06C7-2AEC-C9A2-0575-8499E47ABDE1}"/>
              </a:ext>
            </a:extLst>
          </p:cNvPr>
          <p:cNvSpPr/>
          <p:nvPr/>
        </p:nvSpPr>
        <p:spPr>
          <a:xfrm>
            <a:off x="304183" y="78220"/>
            <a:ext cx="38227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u="sng" dirty="0"/>
              <a:t>Αντιμετώπιση (3/4)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47996-6D28-43CD-5217-B159F8CEE3AC}"/>
              </a:ext>
            </a:extLst>
          </p:cNvPr>
          <p:cNvSpPr txBox="1"/>
          <p:nvPr/>
        </p:nvSpPr>
        <p:spPr>
          <a:xfrm>
            <a:off x="5106873" y="966148"/>
            <a:ext cx="397618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Γ) Διέγερση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πνευμονογαστρικού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νεύρου</a:t>
            </a:r>
          </a:p>
          <a:p>
            <a:r>
              <a:rPr lang="el-GR" kern="0" dirty="0">
                <a:latin typeface="Times New Roman" panose="02020603050405020304" pitchFamily="18" charset="0"/>
              </a:rPr>
              <a:t>Εμφύτευση μιας συσκευής που παρέχει ηλεκτρικούς παλμούς στο </a:t>
            </a:r>
            <a:r>
              <a:rPr lang="el-GR" kern="0" dirty="0" err="1">
                <a:latin typeface="Times New Roman" panose="02020603050405020304" pitchFamily="18" charset="0"/>
              </a:rPr>
              <a:t>πνευμονογαστρικό</a:t>
            </a:r>
            <a:r>
              <a:rPr lang="el-GR" kern="0" dirty="0">
                <a:latin typeface="Times New Roman" panose="02020603050405020304" pitchFamily="18" charset="0"/>
              </a:rPr>
              <a:t> νεύρο</a:t>
            </a:r>
          </a:p>
          <a:p>
            <a:r>
              <a:rPr lang="el-GR" kern="0" dirty="0">
                <a:latin typeface="Times New Roman" panose="02020603050405020304" pitchFamily="18" charset="0"/>
              </a:rPr>
              <a:t>Χρειάζεται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δύο δερματικές τομές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Στον </a:t>
            </a:r>
            <a:r>
              <a:rPr lang="el-GR" dirty="0"/>
              <a:t>κρικοειδή χόνδρο (το ηλεκτρόδιο </a:t>
            </a:r>
            <a:r>
              <a:rPr lang="el-GR" dirty="0" err="1"/>
              <a:t>περιέλιγεται</a:t>
            </a:r>
            <a:r>
              <a:rPr lang="el-GR" dirty="0"/>
              <a:t> γύρω από το </a:t>
            </a:r>
            <a:r>
              <a:rPr lang="el-GR" dirty="0" err="1"/>
              <a:t>προπαρασκευμένο</a:t>
            </a:r>
            <a:r>
              <a:rPr lang="el-GR" dirty="0"/>
              <a:t> </a:t>
            </a:r>
            <a:r>
              <a:rPr lang="el-GR" dirty="0" err="1"/>
              <a:t>πνευμονογαστρικό</a:t>
            </a:r>
            <a:r>
              <a:rPr lang="el-GR" dirty="0"/>
              <a:t> νεύρο)</a:t>
            </a:r>
          </a:p>
          <a:p>
            <a:r>
              <a:rPr lang="el-GR" kern="0" dirty="0">
                <a:latin typeface="Times New Roman" panose="02020603050405020304" pitchFamily="18" charset="0"/>
              </a:rPr>
              <a:t>Στην υποκλείδιο περιοχή (για την εμφύτευση της συσκευής διεγέρτη)</a:t>
            </a:r>
          </a:p>
        </p:txBody>
      </p:sp>
      <p:pic>
        <p:nvPicPr>
          <p:cNvPr id="6" name="Εικόνα 5" descr="Εικόνα που περιέχει κείμενο, δέρμα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E39335A0-9A2F-B31A-0FB0-5B5D2E45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4" y="914399"/>
            <a:ext cx="4863828" cy="49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40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17409FC-989E-264B-6146-AF2F0AEA0273}"/>
              </a:ext>
            </a:extLst>
          </p:cNvPr>
          <p:cNvSpPr/>
          <p:nvPr/>
        </p:nvSpPr>
        <p:spPr>
          <a:xfrm>
            <a:off x="304183" y="78220"/>
            <a:ext cx="38227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u="sng" dirty="0"/>
              <a:t>Αντιμετώπιση (4/4)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F73E4-83B5-811C-87F5-45597B21248F}"/>
              </a:ext>
            </a:extLst>
          </p:cNvPr>
          <p:cNvSpPr txBox="1"/>
          <p:nvPr/>
        </p:nvSpPr>
        <p:spPr>
          <a:xfrm>
            <a:off x="644458" y="1699391"/>
            <a:ext cx="457686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Δ) Ειδικές δίαιτες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Κυρίως </a:t>
            </a:r>
            <a:r>
              <a:rPr lang="el-GR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κετογόνος</a:t>
            </a:r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διατροφή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ποτελείται κυρίως από λίπη με ελάχιστους υδατάνθρακες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Εικόνα 5" descr="Εικόνα που περιέχει κείμενο, στιγμιότυπο οθόνη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CE6878D-F5E0-EA2F-8497-B9D1B2DB6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89" y="963039"/>
            <a:ext cx="3139601" cy="4241042"/>
          </a:xfrm>
          <a:prstGeom prst="rect">
            <a:avLst/>
          </a:prstGeom>
        </p:spPr>
      </p:pic>
      <p:pic>
        <p:nvPicPr>
          <p:cNvPr id="8" name="Εικόνα 7" descr="Εικόνα που περιέχει φαγητό, φρούτο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5B43702-A86D-DC95-06DC-E24259005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36" y="3430433"/>
            <a:ext cx="4473328" cy="23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72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626FD0-D12D-81B1-39AD-F30AB8CFE63B}"/>
              </a:ext>
            </a:extLst>
          </p:cNvPr>
          <p:cNvSpPr txBox="1"/>
          <p:nvPr/>
        </p:nvSpPr>
        <p:spPr>
          <a:xfrm>
            <a:off x="1659781" y="72880"/>
            <a:ext cx="5824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/>
              <a:t>Επιληψία στη παιδική ηλικία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E8DF6-9E35-E938-30DB-DE3DA6561741}"/>
              </a:ext>
            </a:extLst>
          </p:cNvPr>
          <p:cNvSpPr txBox="1"/>
          <p:nvPr/>
        </p:nvSpPr>
        <p:spPr>
          <a:xfrm>
            <a:off x="36477" y="1215322"/>
            <a:ext cx="90710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FF0000"/>
                </a:solidFill>
              </a:rPr>
              <a:t>1% των παιδιών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l-G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 30-40% βελτίωση κρίσεων με κατάλληλη θεραπεία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/>
              <a:t>Η </a:t>
            </a:r>
            <a:r>
              <a:rPr lang="el-GR" sz="2400" dirty="0">
                <a:solidFill>
                  <a:srgbClr val="FF0000"/>
                </a:solidFill>
              </a:rPr>
              <a:t>πρόγνωση ποικίλλει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l-GR" sz="24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l-GR" sz="2400" dirty="0"/>
              <a:t>(αυτισμός ή νοητική αναπηρία) λιγότερο ευνοϊκή πρόγνωση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/>
              <a:t>Το 70% θα ελεγχθεί με φάρμακα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FF0000"/>
                </a:solidFill>
              </a:rPr>
              <a:t>καλά ελεγχόμενη επιληψία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el-GR" sz="2400" dirty="0">
                <a:solidFill>
                  <a:srgbClr val="FF0000"/>
                </a:solidFill>
              </a:rPr>
              <a:t>καλή σχολική απόδοση</a:t>
            </a:r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FF0000"/>
                </a:solidFill>
              </a:rPr>
              <a:t>σοβαρές μορφές επιληψίας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el-GR" sz="2400" dirty="0">
                <a:solidFill>
                  <a:srgbClr val="FF0000"/>
                </a:solidFill>
              </a:rPr>
              <a:t>ειδική εκπαιδευτική υποστήριξη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/>
              <a:t>Το 30-40% </a:t>
            </a:r>
            <a:r>
              <a:rPr lang="el-GR" sz="2400" dirty="0">
                <a:solidFill>
                  <a:srgbClr val="FF0000"/>
                </a:solidFill>
              </a:rPr>
              <a:t>μαθησιακές δυσκολίες</a:t>
            </a:r>
            <a:endParaRPr lang="el-GR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FF0000"/>
                </a:solidFill>
              </a:rPr>
              <a:t>φάρμακα επηρεάζουν γνωστικές λειτουργίες, μαθησιακή ικανότητα,</a:t>
            </a:r>
            <a:r>
              <a:rPr lang="el-GR" sz="2400" dirty="0"/>
              <a:t> δυσκολίες στην προσοχή και στη μνήμη, μειωμένες εκτελεστικές λειτουργίες (προγραμματισμό, εστίαση και επίλυση προβλημάτων)</a:t>
            </a:r>
          </a:p>
        </p:txBody>
      </p:sp>
    </p:spTree>
    <p:extLst>
      <p:ext uri="{BB962C8B-B14F-4D97-AF65-F5344CB8AC3E}">
        <p14:creationId xmlns:p14="http://schemas.microsoft.com/office/powerpoint/2010/main" val="3802350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B32BD3-9F7E-9D37-6C0C-5C32DBDE000F}"/>
              </a:ext>
            </a:extLst>
          </p:cNvPr>
          <p:cNvSpPr txBox="1"/>
          <p:nvPr/>
        </p:nvSpPr>
        <p:spPr>
          <a:xfrm>
            <a:off x="408563" y="279950"/>
            <a:ext cx="8482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dirty="0"/>
              <a:t>Προβλήματα συμπεριφοράς σε παιδιά με επιληψία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55759-758D-51C4-FE11-10D43341F366}"/>
              </a:ext>
            </a:extLst>
          </p:cNvPr>
          <p:cNvSpPr txBox="1"/>
          <p:nvPr/>
        </p:nvSpPr>
        <p:spPr>
          <a:xfrm>
            <a:off x="408563" y="1982769"/>
            <a:ext cx="534019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Κύρια προβλήματα συμπεριφοράς </a:t>
            </a:r>
          </a:p>
          <a:p>
            <a:pPr marL="400050" indent="-400050">
              <a:buFont typeface="+mj-lt"/>
              <a:buAutoNum type="romanUcPeriod"/>
            </a:pPr>
            <a:r>
              <a:rPr lang="el-GR" sz="2800" b="1" dirty="0"/>
              <a:t>Επιθετικότητα</a:t>
            </a:r>
          </a:p>
          <a:p>
            <a:pPr marL="400050" indent="-400050">
              <a:buFont typeface="+mj-lt"/>
              <a:buAutoNum type="romanUcPeriod"/>
            </a:pPr>
            <a:r>
              <a:rPr lang="el-GR" sz="2800" b="1" dirty="0"/>
              <a:t>Παρορμητικότητα</a:t>
            </a:r>
          </a:p>
          <a:p>
            <a:pPr marL="400050" indent="-400050">
              <a:buFont typeface="+mj-lt"/>
              <a:buAutoNum type="romanUcPeriod"/>
            </a:pPr>
            <a:r>
              <a:rPr lang="el-GR" sz="2800" b="1" dirty="0"/>
              <a:t>Άγχος</a:t>
            </a:r>
          </a:p>
          <a:p>
            <a:pPr marL="400050" indent="-400050">
              <a:buFont typeface="+mj-lt"/>
              <a:buAutoNum type="romanUcPeriod"/>
            </a:pPr>
            <a:r>
              <a:rPr lang="el-GR" sz="2800" b="1" dirty="0"/>
              <a:t>Κατάθλιψη</a:t>
            </a:r>
          </a:p>
          <a:p>
            <a:pPr marL="400050" indent="-400050">
              <a:buFont typeface="+mj-lt"/>
              <a:buAutoNum type="romanUcPeriod"/>
            </a:pPr>
            <a:r>
              <a:rPr lang="el-GR" sz="2800" b="1" dirty="0"/>
              <a:t>Δυσκολίες συγκέντρωσης </a:t>
            </a:r>
          </a:p>
          <a:p>
            <a:pPr marL="400050" indent="-400050">
              <a:buFont typeface="+mj-lt"/>
              <a:buAutoNum type="romanUcPeriod"/>
            </a:pPr>
            <a:r>
              <a:rPr lang="el-GR" sz="2800" b="1" dirty="0"/>
              <a:t>Έλλειψη αυτοεκτίμησης</a:t>
            </a:r>
          </a:p>
        </p:txBody>
      </p:sp>
      <p:pic>
        <p:nvPicPr>
          <p:cNvPr id="7" name="Εικόνα 6" descr="Εικόνα που περιέχει κείμενο, έδαφος, παπούτσια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A3970E6-1660-0084-BB5D-B215C84AD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9309">
            <a:off x="5935868" y="2396858"/>
            <a:ext cx="2527243" cy="26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2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6D82D4-EDD0-4F9F-CB62-EE7E8C4F7D7C}"/>
              </a:ext>
            </a:extLst>
          </p:cNvPr>
          <p:cNvSpPr txBox="1"/>
          <p:nvPr/>
        </p:nvSpPr>
        <p:spPr>
          <a:xfrm>
            <a:off x="311285" y="9887"/>
            <a:ext cx="8249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/>
              <a:t>Κοινωνική εξέλιξη παιδιών με επιληψία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AEDCF-CA87-B2E2-5842-C0AAB607D9AE}"/>
              </a:ext>
            </a:extLst>
          </p:cNvPr>
          <p:cNvSpPr txBox="1"/>
          <p:nvPr/>
        </p:nvSpPr>
        <p:spPr>
          <a:xfrm>
            <a:off x="199417" y="774786"/>
            <a:ext cx="874516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u="sng" dirty="0"/>
              <a:t>Παράγοντες που επηρεάζουν </a:t>
            </a:r>
            <a:r>
              <a:rPr lang="en-US" sz="2000" u="sng" dirty="0"/>
              <a:t>:</a:t>
            </a:r>
            <a:endParaRPr lang="el-GR" sz="2000" u="sng" dirty="0"/>
          </a:p>
          <a:p>
            <a:r>
              <a:rPr lang="el-GR" sz="2000" dirty="0"/>
              <a:t>-Αλληλεπίδραση με τους συνομηλίκους</a:t>
            </a:r>
          </a:p>
          <a:p>
            <a:r>
              <a:rPr lang="el-GR" sz="2000" dirty="0"/>
              <a:t>-Κοινωνική αποδοχή του περίγυρου</a:t>
            </a:r>
          </a:p>
          <a:p>
            <a:r>
              <a:rPr lang="el-GR" sz="2000" dirty="0"/>
              <a:t>-Σχέσεις με την οικογένεια  </a:t>
            </a:r>
          </a:p>
          <a:p>
            <a:r>
              <a:rPr lang="el-GR" sz="2000" dirty="0"/>
              <a:t>-Επίδραση των κρίσεων στην κοινωνική ζωή </a:t>
            </a:r>
          </a:p>
          <a:p>
            <a:endParaRPr lang="el-GR" dirty="0"/>
          </a:p>
          <a:p>
            <a:r>
              <a:rPr lang="el-GR" sz="2400" b="1" dirty="0">
                <a:solidFill>
                  <a:srgbClr val="FF0000"/>
                </a:solidFill>
              </a:rPr>
              <a:t>Τα παιδιά με επιληψία μπορεί να βιώσουν κοινωνική απομόνωση</a:t>
            </a:r>
            <a:r>
              <a:rPr lang="el-GR" sz="2400" b="1" dirty="0"/>
              <a:t> </a:t>
            </a:r>
          </a:p>
          <a:p>
            <a:r>
              <a:rPr lang="el-GR" dirty="0"/>
              <a:t>-</a:t>
            </a:r>
            <a:r>
              <a:rPr lang="el-GR" sz="2000" dirty="0"/>
              <a:t>εμφάνιση επιληπτικών κρίσεων σε δημόσιους χώρους </a:t>
            </a:r>
          </a:p>
          <a:p>
            <a:r>
              <a:rPr lang="el-GR" sz="2000" dirty="0"/>
              <a:t>-αίσθηση διαφορετικότητας </a:t>
            </a:r>
          </a:p>
          <a:p>
            <a:r>
              <a:rPr lang="el-GR" sz="2000" dirty="0"/>
              <a:t>-περιθωριοποίηση από τους άλλους </a:t>
            </a:r>
          </a:p>
          <a:p>
            <a:r>
              <a:rPr lang="el-GR" sz="2000" dirty="0"/>
              <a:t>-προκαταλήψεις και στίγμα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l-GR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 επιληψία συχνά παρερμηνεύεται </a:t>
            </a:r>
            <a:r>
              <a:rPr lang="el-GR" sz="18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ως ψυχική διαταραχή </a:t>
            </a:r>
            <a:r>
              <a:rPr lang="el-GR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ή ως κάτι επικίνδυνο, γεγονός που οδηγεί σε αρνητικά στερεότυπα και φοβίες )</a:t>
            </a:r>
            <a:endParaRPr lang="el-GR" sz="2000" i="1" dirty="0"/>
          </a:p>
          <a:p>
            <a:endParaRPr lang="el-GR" dirty="0"/>
          </a:p>
          <a:p>
            <a:r>
              <a:rPr lang="el-GR" sz="2400" b="1" dirty="0">
                <a:solidFill>
                  <a:srgbClr val="FF0000"/>
                </a:solidFill>
              </a:rPr>
              <a:t>Η υποστήριξη από γονείς και εκπαιδευτικούς μπορεί να βοηθήσει στην ενίσχυση των κοινωνικών δεξιοτήτων και της αυτοεκτίμησης</a:t>
            </a:r>
          </a:p>
        </p:txBody>
      </p:sp>
      <p:pic>
        <p:nvPicPr>
          <p:cNvPr id="7" name="Εικόνα 6" descr="Εικόνα που περιέχει καρτούν, Κινούμενα σχέδια, Σχεδίαση κινουμένων σχεδίων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9D589C74-226E-584B-2A86-276756F0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206" y="774786"/>
            <a:ext cx="2110923" cy="15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7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433CF8-AF0E-5BCE-4ED2-B0E69185544E}"/>
              </a:ext>
            </a:extLst>
          </p:cNvPr>
          <p:cNvSpPr txBox="1"/>
          <p:nvPr/>
        </p:nvSpPr>
        <p:spPr>
          <a:xfrm>
            <a:off x="428018" y="165371"/>
            <a:ext cx="4229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u="sng" dirty="0"/>
              <a:t>ΣΥΝΤΟΜΟ ΒΙΟΓΡΑΦΙΚΟ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ABD32-02AD-83C5-3DEC-AB74A3BC5043}"/>
              </a:ext>
            </a:extLst>
          </p:cNvPr>
          <p:cNvSpPr txBox="1"/>
          <p:nvPr/>
        </p:nvSpPr>
        <p:spPr>
          <a:xfrm>
            <a:off x="0" y="1339628"/>
            <a:ext cx="83463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/>
              <a:t>Ακαδημαϊκά προσόντα</a:t>
            </a:r>
          </a:p>
          <a:p>
            <a:endParaRPr lang="el-GR" b="1" u="sng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/>
              <a:t>Απόφοιτος Νοσηλευτικής του τμήματος Νοσηλευτικής της σχολής Επιστημών Υγείας του ΑΤΕΙ Πατρών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/>
              <a:t>Απόφοιτος Μεταπτυχιακού τίτλου Κοινωνικής, Προληπτικής Ιατρικής και Δημόσιας Υγείας του τμήματος Ιατρικής του Πανεπιστημίου Πατρών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/>
              <a:t>Απόφοιτος Μεταπτυχιακού τίτλου Επιστημών Αποκατάστασης Υγείας του τμήματος Νοσηλευτικής της Σχολής Επιστημών Αποκατάστασης Υγείας του Πανεπιστημίου Πατρών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/>
              <a:t>Υποψήφια Διδάκτωρ του τμήματος </a:t>
            </a:r>
            <a:r>
              <a:rPr lang="el-GR" dirty="0" err="1"/>
              <a:t>Λογοθεραπείας</a:t>
            </a:r>
            <a:r>
              <a:rPr lang="el-GR" dirty="0"/>
              <a:t> και Ιατρικής του Πανεπιστημίου Πατρών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l-GR" dirty="0"/>
          </a:p>
          <a:p>
            <a:r>
              <a:rPr lang="el-GR" b="1" u="sng" dirty="0"/>
              <a:t>Επαγγελματική Εμπειρία</a:t>
            </a:r>
          </a:p>
          <a:p>
            <a:endParaRPr lang="el-GR" b="1" u="sng" dirty="0"/>
          </a:p>
          <a:p>
            <a:r>
              <a:rPr lang="el-GR" dirty="0"/>
              <a:t>Έως το 2017</a:t>
            </a:r>
            <a:r>
              <a:rPr lang="en-US" dirty="0"/>
              <a:t> : </a:t>
            </a:r>
            <a:r>
              <a:rPr lang="el-GR" dirty="0"/>
              <a:t> Νοσηλεύτρια στο Λαϊκό Νοσοκομείο Αθηνών</a:t>
            </a:r>
          </a:p>
          <a:p>
            <a:r>
              <a:rPr lang="el-GR" dirty="0"/>
              <a:t>2017-2024</a:t>
            </a:r>
            <a:r>
              <a:rPr lang="en-US" dirty="0"/>
              <a:t> : </a:t>
            </a:r>
            <a:r>
              <a:rPr lang="el-GR" dirty="0"/>
              <a:t>Αναπληρώτρια ΕΕΠ, Σχολική Νοσηλεύτρια ΠΕ25</a:t>
            </a:r>
          </a:p>
          <a:p>
            <a:r>
              <a:rPr lang="el-GR" dirty="0"/>
              <a:t>2024-2025 </a:t>
            </a:r>
            <a:r>
              <a:rPr lang="en-US" dirty="0"/>
              <a:t>:</a:t>
            </a:r>
            <a:r>
              <a:rPr lang="el-GR" dirty="0"/>
              <a:t> Μόνιμη ΕΕΠ, Σχολική Νοσηλεύτρια ΠΕ25 ΕΝΕΕΓΥΛ Ωρωπού  </a:t>
            </a:r>
          </a:p>
        </p:txBody>
      </p:sp>
      <p:pic>
        <p:nvPicPr>
          <p:cNvPr id="5" name="Εικόνα 4" descr="Εικόνα που περιέχει άτομο, ανθρώπινο πρόσωπο, χαμόγελο, χείλια&#10;&#10;Περιγραφή που δημιουργήθηκε αυτόματα">
            <a:extLst>
              <a:ext uri="{FF2B5EF4-FFF2-40B4-BE49-F238E27FC236}">
                <a16:creationId xmlns:a16="http://schemas.microsoft.com/office/drawing/2014/main" id="{AF717ED6-4F5F-43F9-F490-3E7A207A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026" y="165371"/>
            <a:ext cx="1244856" cy="14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38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A98AE8-3532-7BA1-3BAF-29398AC35824}"/>
              </a:ext>
            </a:extLst>
          </p:cNvPr>
          <p:cNvSpPr txBox="1"/>
          <p:nvPr/>
        </p:nvSpPr>
        <p:spPr>
          <a:xfrm>
            <a:off x="0" y="78708"/>
            <a:ext cx="91683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000" dirty="0"/>
              <a:t>Καθημερινότητα- Ποιότητα ζωής παιδιών με επιληψία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1BE80-D5F9-0155-58BA-E72DBA9F6240}"/>
              </a:ext>
            </a:extLst>
          </p:cNvPr>
          <p:cNvSpPr txBox="1"/>
          <p:nvPr/>
        </p:nvSpPr>
        <p:spPr>
          <a:xfrm>
            <a:off x="49853" y="748205"/>
            <a:ext cx="3934839" cy="3139321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1800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Σωματική υγεία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-Π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αρενέργειες των φαρμάκων (ζάλη, κόπωση)</a:t>
            </a:r>
            <a:endParaRPr lang="el-GR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-Τ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ραυματισμοί κατά τη διάρκεια των σπασμών</a:t>
            </a:r>
          </a:p>
          <a:p>
            <a:r>
              <a:rPr lang="el-GR" sz="1800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Ψυχική υγεία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-Α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νησυχίες για την επόμενη κρίση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-Φόβος για 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κοινωνική απομόνωση και στίγμα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-Α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υξημένα επίπεδα άγχους </a:t>
            </a:r>
            <a:endParaRPr lang="el-GR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-Κατάθλιψη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73444-C852-1B06-08C6-3E18B66F5873}"/>
              </a:ext>
            </a:extLst>
          </p:cNvPr>
          <p:cNvSpPr txBox="1"/>
          <p:nvPr/>
        </p:nvSpPr>
        <p:spPr>
          <a:xfrm>
            <a:off x="29704" y="4104475"/>
            <a:ext cx="2013627" cy="1754326"/>
          </a:xfrm>
          <a:prstGeom prst="rect">
            <a:avLst/>
          </a:prstGeom>
          <a:gradFill>
            <a:gsLst>
              <a:gs pos="52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b="1" u="sng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Ύπνος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Έ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λλειψη ή διακοπή του ύπνου επιδεινώνουν την επιληπτική δραστηριότητα 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CBB2A-5957-BE73-A1D5-32E3806B05DF}"/>
              </a:ext>
            </a:extLst>
          </p:cNvPr>
          <p:cNvSpPr txBox="1"/>
          <p:nvPr/>
        </p:nvSpPr>
        <p:spPr>
          <a:xfrm>
            <a:off x="4151279" y="996116"/>
            <a:ext cx="4841941" cy="646331"/>
          </a:xfrm>
          <a:prstGeom prst="rect">
            <a:avLst/>
          </a:prstGeom>
          <a:gradFill>
            <a:gsLst>
              <a:gs pos="85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b="1" u="sng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Φ</a:t>
            </a:r>
            <a:r>
              <a:rPr lang="el-GR" sz="1800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υσική δραστηριότητα </a:t>
            </a:r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ημαντική επίδραση προσφέροντας θετικά οφέλη 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165E7-33CB-3CDF-79C5-5E843C0A9DE6}"/>
              </a:ext>
            </a:extLst>
          </p:cNvPr>
          <p:cNvSpPr txBox="1"/>
          <p:nvPr/>
        </p:nvSpPr>
        <p:spPr>
          <a:xfrm>
            <a:off x="4168305" y="1840283"/>
            <a:ext cx="3643007" cy="1656800"/>
          </a:xfrm>
          <a:prstGeom prst="rect">
            <a:avLst/>
          </a:prstGeom>
          <a:gradFill>
            <a:gsLst>
              <a:gs pos="85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Αθλήματα που επιτρέπονται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kern="0" dirty="0">
                <a:latin typeface="Times New Roman" panose="02020603050405020304" pitchFamily="18" charset="0"/>
              </a:rPr>
              <a:t>Περπάτημα και Τρέξιμο                                  Κολύμπι: με επίβλεψη και συνοδεία                             Γιόγκα και Αερόμπικ                                    Ποδηλασία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A48CA2-F089-B0F4-1EE4-677E9248169D}"/>
              </a:ext>
            </a:extLst>
          </p:cNvPr>
          <p:cNvSpPr txBox="1"/>
          <p:nvPr/>
        </p:nvSpPr>
        <p:spPr>
          <a:xfrm>
            <a:off x="4168305" y="3703645"/>
            <a:ext cx="4576864" cy="2031325"/>
          </a:xfrm>
          <a:prstGeom prst="rect">
            <a:avLst/>
          </a:prstGeom>
          <a:gradFill>
            <a:gsLst>
              <a:gs pos="85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1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Αθλήματα που απαιτούν ειδική προσοχή ή πρέπει να αποφεύγονται 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Π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οδόσφαιρο, μπάσκετ ράγκμπι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ναρρίχηση </a:t>
            </a:r>
            <a:endParaRPr lang="el-GR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Σκι 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Κ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ολύμπι σε ανοιχτές θάλασσες ή λίμνες (χωρίς επίβλεψη ή σωστές προφυλάξεις)</a:t>
            </a:r>
            <a:endParaRPr lang="el-GR" dirty="0"/>
          </a:p>
        </p:txBody>
      </p:sp>
      <p:pic>
        <p:nvPicPr>
          <p:cNvPr id="15" name="Εικόνα 14" descr="Εικόνα που περιέχει πράσ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6C75B07-CEC9-89AC-56A6-EEC19EA9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639" y="1849009"/>
            <a:ext cx="518648" cy="533151"/>
          </a:xfrm>
          <a:prstGeom prst="rect">
            <a:avLst/>
          </a:prstGeom>
        </p:spPr>
      </p:pic>
      <p:pic>
        <p:nvPicPr>
          <p:cNvPr id="17" name="Εικόνα 16" descr="Εικόνα που περιέχει σύμβολο&#10;&#10;Περιγραφή που δημιουργήθηκε αυτόματα">
            <a:extLst>
              <a:ext uri="{FF2B5EF4-FFF2-40B4-BE49-F238E27FC236}">
                <a16:creationId xmlns:a16="http://schemas.microsoft.com/office/drawing/2014/main" id="{7FC7B192-045C-53EA-3289-50C316171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963" y="4231941"/>
            <a:ext cx="719846" cy="5331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894761-C568-471F-F5C8-137EDB64AB45}"/>
              </a:ext>
            </a:extLst>
          </p:cNvPr>
          <p:cNvSpPr txBox="1"/>
          <p:nvPr/>
        </p:nvSpPr>
        <p:spPr>
          <a:xfrm>
            <a:off x="2158241" y="4103878"/>
            <a:ext cx="1895154" cy="1754326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1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Τηλεόραση και Βιντεοπαιχνίδια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πηρεάζουν αρνητικά</a:t>
            </a:r>
          </a:p>
          <a:p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 περιορίζεται η διάρκεια έκθεσης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654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D75CEF-893B-BEFB-4C15-A5AC347EE9FE}"/>
              </a:ext>
            </a:extLst>
          </p:cNvPr>
          <p:cNvSpPr txBox="1"/>
          <p:nvPr/>
        </p:nvSpPr>
        <p:spPr>
          <a:xfrm>
            <a:off x="798653" y="1316757"/>
            <a:ext cx="62734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000" dirty="0"/>
              <a:t>Πρώτες Βοήθειες για την επιληπτική κρίση</a:t>
            </a:r>
          </a:p>
        </p:txBody>
      </p:sp>
      <p:pic>
        <p:nvPicPr>
          <p:cNvPr id="6" name="Εικόνα 5" descr="Εικόνα που περιέχει κείμενο, στιγμιότυπο οθόνης, γραφικά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814ED3B8-FDAC-9EE6-1FEA-6FA3D03C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655" y="3333508"/>
            <a:ext cx="4395888" cy="24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1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3059E3-5470-AB11-C7D6-D23EF736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328" y="2691686"/>
            <a:ext cx="6571343" cy="1049235"/>
          </a:xfrm>
        </p:spPr>
        <p:txBody>
          <a:bodyPr/>
          <a:lstStyle/>
          <a:p>
            <a:pPr algn="ctr"/>
            <a:r>
              <a:rPr lang="el-GR" b="1" dirty="0"/>
              <a:t>Α) </a:t>
            </a:r>
            <a:r>
              <a:rPr lang="el-GR" b="1" dirty="0" err="1"/>
              <a:t>Απλη</a:t>
            </a:r>
            <a:r>
              <a:rPr lang="el-GR" b="1" dirty="0"/>
              <a:t> </a:t>
            </a:r>
            <a:r>
              <a:rPr lang="el-GR" b="1" dirty="0" err="1"/>
              <a:t>διαχειριση</a:t>
            </a:r>
            <a:r>
              <a:rPr lang="el-GR" b="1" dirty="0"/>
              <a:t> </a:t>
            </a:r>
            <a:r>
              <a:rPr lang="el-GR" b="1" dirty="0" err="1"/>
              <a:t>επιληπτικησ</a:t>
            </a:r>
            <a:r>
              <a:rPr lang="el-GR" b="1" dirty="0"/>
              <a:t> </a:t>
            </a:r>
            <a:r>
              <a:rPr lang="el-GR" b="1" dirty="0" err="1"/>
              <a:t>κρισησ</a:t>
            </a:r>
            <a:r>
              <a:rPr lang="el-GR" b="1" dirty="0"/>
              <a:t> σε </a:t>
            </a:r>
            <a:r>
              <a:rPr lang="el-GR" b="1" dirty="0" err="1"/>
              <a:t>σχολικη</a:t>
            </a:r>
            <a:r>
              <a:rPr lang="el-GR" b="1" dirty="0"/>
              <a:t> </a:t>
            </a:r>
            <a:r>
              <a:rPr lang="el-GR" b="1" dirty="0" err="1"/>
              <a:t>μοναδα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62346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D5DA12-FA6F-C951-2DCE-1841D8DF9421}"/>
              </a:ext>
            </a:extLst>
          </p:cNvPr>
          <p:cNvSpPr txBox="1"/>
          <p:nvPr/>
        </p:nvSpPr>
        <p:spPr>
          <a:xfrm>
            <a:off x="702823" y="594106"/>
            <a:ext cx="4576864" cy="1459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Διατήρηση Ψυχραιμίας: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Μένουμε ψύχραιμοι και φωνάζουμε κάποιον επιπλέον μαθητή ή εκπαιδευτικό σε περίπτωση που χρειαστούμε τη βοήθεια του</a:t>
            </a:r>
            <a:endParaRPr lang="el-GR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κείμενο, εσωτερικός χώρος, άτομο, τοίχ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61722F43-AFAE-E6BC-B02C-B4CEC7765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802" y="1876526"/>
            <a:ext cx="2619375" cy="1743075"/>
          </a:xfrm>
          <a:prstGeom prst="rect">
            <a:avLst/>
          </a:prstGeom>
        </p:spPr>
      </p:pic>
      <p:pic>
        <p:nvPicPr>
          <p:cNvPr id="7" name="Εικόνα 6" descr="Εικόνα που περιέχει άτομο, ανθρώπινο πρόσωπο, Αγκώνας, ρουχισμό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CF8673D-3A92-3580-7A37-73D795268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88" y="2869660"/>
            <a:ext cx="3147608" cy="2264315"/>
          </a:xfrm>
          <a:prstGeom prst="rect">
            <a:avLst/>
          </a:prstGeom>
        </p:spPr>
      </p:pic>
      <p:pic>
        <p:nvPicPr>
          <p:cNvPr id="9" name="Εικόνα 8" descr="Εικόνα που περιέχει ρουχισμός, άτομο, εσωτερικός χώρος, καρέκλ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735CE4D3-E839-9FB2-CF61-16AAE1E71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098" y="4374103"/>
            <a:ext cx="2986391" cy="15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0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D77524-D021-B7A6-B1E3-5BCE365721BD}"/>
              </a:ext>
            </a:extLst>
          </p:cNvPr>
          <p:cNvSpPr txBox="1"/>
          <p:nvPr/>
        </p:nvSpPr>
        <p:spPr>
          <a:xfrm>
            <a:off x="819555" y="839563"/>
            <a:ext cx="4576864" cy="116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Χρονομέτρηση της Κρίσης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 ένα ρολόι χρονομετρούμε τη διάρκεια της κρίσης και την καταγράφουμε</a:t>
            </a:r>
            <a:endParaRPr lang="el-GR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ρολόι, ρόλο τοίχου, Ρολόι Quartz, ξυπνητήρι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21AD270-9F97-74FE-D30E-DC4F5D452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569" y="2801566"/>
            <a:ext cx="3681311" cy="27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58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49D4B6-8280-2862-D5DE-DB4E2AFCF2AE}"/>
              </a:ext>
            </a:extLst>
          </p:cNvPr>
          <p:cNvSpPr txBox="1"/>
          <p:nvPr/>
        </p:nvSpPr>
        <p:spPr>
          <a:xfrm>
            <a:off x="449904" y="474489"/>
            <a:ext cx="8402266" cy="3062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Προστασία από Τραυματισμούς</a:t>
            </a:r>
            <a:r>
              <a:rPr lang="el-GR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Εξασφάλιση άνεσης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Δεν μετακινούμε 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 άτομα και αφήνουμε να εξελιχθεί η κρίση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Αφαιρούμε οποιοδήποτε αντικείμενο υπάρχει γύρω 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από τον </a:t>
            </a:r>
            <a:r>
              <a:rPr lang="el-GR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επιληπτικό μαθητή,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που μπορεί να του προκαλέσει τραυματισμό.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Βγάζουμε τα γυαλιά του 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εάν φοράει.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b="1" u="sng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l-GR" sz="1800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οποθετούμε ένα μαλακό ρούχο ή μαξιλάρι κάτω από το κεφάλι του 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να μειώσει τον κίνδυνο τραυματισμού.</a:t>
            </a:r>
            <a:r>
              <a:rPr lang="el-GR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b="1" u="sng" kern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Χαλαρώνουμε τα ρούχα του</a:t>
            </a:r>
            <a:endParaRPr lang="el-GR" sz="1600" b="1" u="sng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E0AED05-43F2-4DB9-6CEF-62FE0A6B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204" t="13171" r="3430" b="58530"/>
          <a:stretch/>
        </p:blipFill>
        <p:spPr>
          <a:xfrm>
            <a:off x="622570" y="3959157"/>
            <a:ext cx="2332400" cy="173152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8804005-5C8E-78B8-91E7-204C7B405D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06" t="53914" r="6167" b="14575"/>
          <a:stretch/>
        </p:blipFill>
        <p:spPr>
          <a:xfrm>
            <a:off x="5724343" y="4056434"/>
            <a:ext cx="2332400" cy="184339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ECABE3D-46B7-2483-B8C0-6608C5E33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115" r="84739" b="46613"/>
          <a:stretch/>
        </p:blipFill>
        <p:spPr>
          <a:xfrm>
            <a:off x="3530244" y="4500325"/>
            <a:ext cx="1618824" cy="10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39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424960-D8BB-57B8-3412-86041D395D62}"/>
              </a:ext>
            </a:extLst>
          </p:cNvPr>
          <p:cNvSpPr txBox="1"/>
          <p:nvPr/>
        </p:nvSpPr>
        <p:spPr>
          <a:xfrm>
            <a:off x="265283" y="354560"/>
            <a:ext cx="7786109" cy="1466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Θέση του Ασθενούς</a:t>
            </a:r>
            <a:r>
              <a:rPr lang="el-G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Αφού ολοκληρωθεί η κρίση, </a:t>
            </a:r>
            <a:r>
              <a:rPr lang="el-GR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 άτομο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τοποθετείται σε </a:t>
            </a:r>
            <a:r>
              <a:rPr lang="el-GR" sz="1800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πλάγια θέση ανάνηψης 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να διατηρούνται ανοικτοί οι αεραγωγοί και να αποφεύγεται η τυχόν </a:t>
            </a:r>
            <a:r>
              <a:rPr lang="el-GR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εισρόφηση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εμεσμάτων</a:t>
            </a:r>
            <a:endParaRPr lang="el-G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9E7997-1E8A-C3CE-CA91-5B0CA17AC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361" r="61836"/>
          <a:stretch/>
        </p:blipFill>
        <p:spPr>
          <a:xfrm>
            <a:off x="129096" y="3254913"/>
            <a:ext cx="2477917" cy="158192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31BD818-8845-6923-69EC-5A87EF4E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32" y="1896895"/>
            <a:ext cx="5632315" cy="37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44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5AD11A-C002-6FE1-75EC-3C6F6FAA3415}"/>
              </a:ext>
            </a:extLst>
          </p:cNvPr>
          <p:cNvSpPr txBox="1"/>
          <p:nvPr/>
        </p:nvSpPr>
        <p:spPr>
          <a:xfrm>
            <a:off x="693096" y="473558"/>
            <a:ext cx="6738836" cy="1170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l-G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Καθαρισμός Σάλιου</a:t>
            </a:r>
            <a:r>
              <a:rPr lang="el-G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 υπάρχει σάλιο γύρω από το στόμα του ασθενούς, καθαρίζεται με προσοχή, έτσι ώστε να αποφεύγεται η πιθανότητα ασφυξίας </a:t>
            </a:r>
            <a:endParaRPr lang="el-G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εικονογράφηση, anime, καρτούν, Κινούμενα σχέδι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C131586-09D8-5E0C-DA28-25778C5B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622" y="3886200"/>
            <a:ext cx="2532941" cy="1425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 descr="Εικόνα που περιέχει καρτούν, ζωγραφιά, σκίτσο/σχέδιο, εικονογράφη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2447610-8D6F-DE53-EF44-E72E64414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871" y="2765290"/>
            <a:ext cx="1590675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Εικόνα 8" descr="Εικόνα που περιέχει ζωγραφιά, σκίτσο/σχέδιο, παιδική τέχνη, emoticon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C8450182-E55E-DAE7-2E5C-4278179C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358" y="2089015"/>
            <a:ext cx="2652409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277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810536-40C7-1967-E21E-AE3B371F7647}"/>
              </a:ext>
            </a:extLst>
          </p:cNvPr>
          <p:cNvSpPr txBox="1"/>
          <p:nvPr/>
        </p:nvSpPr>
        <p:spPr>
          <a:xfrm>
            <a:off x="158074" y="1178425"/>
            <a:ext cx="5231049" cy="2553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l-G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)Παρακολούθηση και Υποστήριξη</a:t>
            </a:r>
            <a:r>
              <a:rPr lang="el-G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Μετά την κρίση, πραγματοποιείται παραμονή κοντά στο άτομο για 15-20 λεπτά, έλεγχος της αναπνοής και του χρώματος του και προσπάθεια καθησυχασμού του.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ίνεται έλεγχος για τυχόν τραυματισμούς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αρακολούθηση της κατάστασής του, μέχρι να ανακτήσει πλήρως τις αισθήσεις του.</a:t>
            </a:r>
          </a:p>
        </p:txBody>
      </p:sp>
      <p:pic>
        <p:nvPicPr>
          <p:cNvPr id="5" name="Εικόνα 4" descr="Εικόνα που περιέχει γραφικά, στιγμιότυπο οθόνης, clipart, σχεδία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525E38BB-C867-B493-5EC3-AB1603D5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872" y="990600"/>
            <a:ext cx="285993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8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9A80BA-2A05-EFAC-B1C8-1FD5BB835DFD}"/>
              </a:ext>
            </a:extLst>
          </p:cNvPr>
          <p:cNvSpPr txBox="1"/>
          <p:nvPr/>
        </p:nvSpPr>
        <p:spPr>
          <a:xfrm>
            <a:off x="313717" y="456369"/>
            <a:ext cx="7264130" cy="874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kern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7) Ενημέρωση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Ενημερώνουμε τους γονείς του παιδιού, καταγράφουμε το περιστατικό</a:t>
            </a:r>
            <a:endParaRPr lang="el-G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άτομο, ρουχισμός, κουστούμι, ανθρώπινο πρόσωπ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25008BB-9976-CCBB-C594-1E75FC071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745" y="2855409"/>
            <a:ext cx="3810868" cy="2540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Εικόνα 6" descr="Εικόνα που περιέχει στιγμιότυπο οθόνης, ορθογώνιο παραλληλόγραμμο, κίτρινο, πορτοκαλ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A9AD3D4-A2A7-6BD8-74F5-9009BA859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92" y="3110428"/>
            <a:ext cx="2149813" cy="2637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Εικόνα 8" descr="Εικόνα που περιέχει λογότυπο, clipart, γραφικά, σκίτσο/σχέδι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FF067D8-27AC-C92B-74C4-9F60096E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427" y="3404299"/>
            <a:ext cx="1431318" cy="14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1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5555C4-2950-9C23-5FFA-8A1A35804598}"/>
              </a:ext>
            </a:extLst>
          </p:cNvPr>
          <p:cNvSpPr txBox="1"/>
          <p:nvPr/>
        </p:nvSpPr>
        <p:spPr>
          <a:xfrm>
            <a:off x="245623" y="568112"/>
            <a:ext cx="451120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u="sng" dirty="0"/>
              <a:t>Αντικείμενο Μελέτης</a:t>
            </a:r>
          </a:p>
          <a:p>
            <a:endParaRPr lang="el-GR" dirty="0"/>
          </a:p>
          <a:p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«Διερεύνηση των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γνώσεων, των στάσεων και  των συμπεριφορών των εκπαιδευτικών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Πρωτοβάθμιας εκπαίδευσης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για την επιληψία και τη διαχείριση επιληπτικών κρίσεων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μαθητών δημοτικής εκπαίδευσης. Σχεδιασμός και εφαρμογή ενός ολοκληρωμένου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προγράμματος αγωγής υγείας για την επιληψία στα ελληνικά σχολεία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για την επιμόρφωση και την πρόληψη των συνεπειών»</a:t>
            </a:r>
          </a:p>
        </p:txBody>
      </p:sp>
      <p:pic>
        <p:nvPicPr>
          <p:cNvPr id="5" name="Εικόνα 4" descr="Εικόνα που περιέχει μεγεθυντικός φακός/καθρεφτάκι,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28DC282C-5B5C-E3D8-857F-47B59413A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36000" crackSpacing="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6113" y="1584170"/>
            <a:ext cx="3017782" cy="3261643"/>
          </a:xfrm>
          <a:prstGeom prst="rect">
            <a:avLst/>
          </a:prstGeom>
          <a:ln w="104775"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dkEdge"/>
        </p:spPr>
      </p:pic>
    </p:spTree>
    <p:extLst>
      <p:ext uri="{BB962C8B-B14F-4D97-AF65-F5344CB8AC3E}">
        <p14:creationId xmlns:p14="http://schemas.microsoft.com/office/powerpoint/2010/main" val="756237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65929B-E2B8-6615-E0A8-11BA23D53ED2}"/>
              </a:ext>
            </a:extLst>
          </p:cNvPr>
          <p:cNvSpPr txBox="1"/>
          <p:nvPr/>
        </p:nvSpPr>
        <p:spPr>
          <a:xfrm>
            <a:off x="281940" y="60633"/>
            <a:ext cx="7380732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b="1" u="sng" kern="0">
                <a:latin typeface="Times New Roman" panose="02020603050405020304" pitchFamily="18" charset="0"/>
                <a:ea typeface="Times New Roman" panose="02020603050405020304" pitchFamily="18" charset="0"/>
              </a:rPr>
              <a:t>Β) Σύνθετη</a:t>
            </a:r>
            <a:r>
              <a:rPr lang="el-GR" sz="1800" b="1" u="sng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1800" b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διαχείριση κρίσεων της επιληψίας σε σχολική μονάδα</a:t>
            </a:r>
            <a:endParaRPr lang="el-GR" sz="1200" b="1" u="sng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19224-2045-6A5C-BC8F-38840C70731A}"/>
              </a:ext>
            </a:extLst>
          </p:cNvPr>
          <p:cNvSpPr txBox="1"/>
          <p:nvPr/>
        </p:nvSpPr>
        <p:spPr>
          <a:xfrm>
            <a:off x="233172" y="627888"/>
            <a:ext cx="8752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FF0000"/>
                </a:solidFill>
              </a:rPr>
              <a:t>Αν το επεισόδιο είναι &gt;3 λεπτά </a:t>
            </a:r>
            <a:r>
              <a:rPr lang="el-GR" dirty="0"/>
              <a:t>και υπάρχει διαθέσιμο φάρμακο το χρησιμοποιούμε</a:t>
            </a:r>
          </a:p>
          <a:p>
            <a:r>
              <a:rPr lang="el-GR" dirty="0"/>
              <a:t>Η δόση και η μεθοδολογία διαμορφώνεται από τις </a:t>
            </a:r>
            <a:r>
              <a:rPr lang="el-GR" dirty="0" err="1"/>
              <a:t>συνιστώμενες</a:t>
            </a:r>
            <a:r>
              <a:rPr lang="el-GR" dirty="0"/>
              <a:t> ιατρικές οδηγίες</a:t>
            </a:r>
          </a:p>
          <a:p>
            <a:r>
              <a:rPr lang="el-GR" dirty="0" err="1"/>
              <a:t>Διαζεπάμη</a:t>
            </a:r>
            <a:r>
              <a:rPr lang="el-GR" dirty="0"/>
              <a:t> ως υπόθετο</a:t>
            </a:r>
          </a:p>
          <a:p>
            <a:r>
              <a:rPr lang="el-GR" dirty="0" err="1"/>
              <a:t>Μιδαζολάμη</a:t>
            </a:r>
            <a:r>
              <a:rPr lang="el-GR" dirty="0"/>
              <a:t> στο μάγουλο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FF0000"/>
                </a:solidFill>
              </a:rPr>
              <a:t>Αν το επεισόδιο είναι &gt;5 λεπτά, </a:t>
            </a:r>
            <a:r>
              <a:rPr lang="el-GR" dirty="0"/>
              <a:t>καλούμε 166 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988F9-58F0-5671-D3A5-B7BA630680C2}"/>
              </a:ext>
            </a:extLst>
          </p:cNvPr>
          <p:cNvSpPr txBox="1"/>
          <p:nvPr/>
        </p:nvSpPr>
        <p:spPr>
          <a:xfrm>
            <a:off x="97536" y="3176016"/>
            <a:ext cx="8948927" cy="24006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u="sng" dirty="0">
                <a:solidFill>
                  <a:srgbClr val="FF0000"/>
                </a:solidFill>
              </a:rPr>
              <a:t>ΠΡΟΣΟΧΗ! </a:t>
            </a:r>
          </a:p>
          <a:p>
            <a:r>
              <a:rPr lang="el-GR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-Οι </a:t>
            </a:r>
            <a:r>
              <a:rPr lang="el-GR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εκπαιδευτικοί δεν υποχρεούνται </a:t>
            </a:r>
            <a:r>
              <a:rPr lang="el-GR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να έχουν τις απαραίτητες ιατρικές ή φαρμακευτικές γνώσεις, ώστε να συνεισφέρουν με εξειδικευμένες πράξεις (χορήγηση φαρμάκου από το στόμα, ή σε ενέσιμη μορφή) σε ειδικού τύπου ασθένειες των μαθητών (εφηβικός ζαχαρώδης διαβήτης, επιληπτικές κρίσεις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κ.ά</a:t>
            </a:r>
            <a:r>
              <a:rPr lang="el-GR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) αλλά και σε εποχιακές ιώσεις.</a:t>
            </a:r>
          </a:p>
          <a:p>
            <a:r>
              <a:rPr lang="el-GR" dirty="0">
                <a:solidFill>
                  <a:srgbClr val="222222"/>
                </a:solidFill>
                <a:latin typeface="Roboto" panose="02000000000000000000" pitchFamily="2" charset="0"/>
              </a:rPr>
              <a:t>Η </a:t>
            </a:r>
            <a:r>
              <a:rPr lang="el-GR" dirty="0">
                <a:solidFill>
                  <a:srgbClr val="FF0000"/>
                </a:solidFill>
                <a:latin typeface="Roboto" panose="02000000000000000000" pitchFamily="2" charset="0"/>
              </a:rPr>
              <a:t>χορήγηση αντιεπιληπτικών φαρμάκων </a:t>
            </a:r>
            <a:r>
              <a:rPr lang="el-GR" dirty="0">
                <a:solidFill>
                  <a:srgbClr val="222222"/>
                </a:solidFill>
                <a:latin typeface="Roboto" panose="02000000000000000000" pitchFamily="2" charset="0"/>
              </a:rPr>
              <a:t>μπορεί να πραγματοποιηθεί </a:t>
            </a:r>
            <a:r>
              <a:rPr lang="el-GR" dirty="0">
                <a:solidFill>
                  <a:srgbClr val="FF0000"/>
                </a:solidFill>
                <a:latin typeface="Roboto" panose="02000000000000000000" pitchFamily="2" charset="0"/>
              </a:rPr>
              <a:t>από Σχολικούς Νοσηλευτές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38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40" y="1024197"/>
            <a:ext cx="7364843" cy="734913"/>
          </a:xfrm>
        </p:spPr>
        <p:txBody>
          <a:bodyPr/>
          <a:lstStyle/>
          <a:p>
            <a:r>
              <a:rPr lang="el-GR" b="1" dirty="0" err="1"/>
              <a:t>Λανθασμενεσ</a:t>
            </a:r>
            <a:r>
              <a:rPr lang="el-GR" b="1" dirty="0"/>
              <a:t>- </a:t>
            </a:r>
            <a:r>
              <a:rPr lang="el-GR" b="1" dirty="0" err="1"/>
              <a:t>επικινδυνεσ</a:t>
            </a:r>
            <a:r>
              <a:rPr lang="el-GR" b="1" dirty="0"/>
              <a:t> </a:t>
            </a:r>
            <a:r>
              <a:rPr lang="el-GR" b="1" dirty="0" err="1"/>
              <a:t>ενεργειεσ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03" y="2015733"/>
            <a:ext cx="7193031" cy="3450613"/>
          </a:xfrm>
        </p:spPr>
        <p:txBody>
          <a:bodyPr>
            <a:normAutofit fontScale="85000" lnSpcReduction="20000"/>
          </a:bodyPr>
          <a:lstStyle/>
          <a:p>
            <a:r>
              <a:rPr sz="2800" dirty="0"/>
              <a:t>🚫 </a:t>
            </a:r>
            <a:r>
              <a:rPr sz="2800" dirty="0" err="1"/>
              <a:t>Μη</a:t>
            </a:r>
            <a:r>
              <a:rPr sz="2800" dirty="0"/>
              <a:t> </a:t>
            </a:r>
            <a:r>
              <a:rPr lang="el-GR" sz="2800" dirty="0"/>
              <a:t>μετακινείτε το άτομο κατά τη κρίση, μόνο εάν υπάρχει άμεσος κίνδυνος (δρόμος, σκάλα </a:t>
            </a:r>
            <a:r>
              <a:rPr lang="el-GR" sz="2800" dirty="0" err="1"/>
              <a:t>κτλ</a:t>
            </a:r>
            <a:r>
              <a:rPr lang="el-GR" sz="2800" dirty="0"/>
              <a:t>)</a:t>
            </a:r>
          </a:p>
          <a:p>
            <a:r>
              <a:rPr lang="el-GR" sz="2800" dirty="0"/>
              <a:t>🚫 Μη συγκρατείτε το άτομο βίαια, μπλοκάροντας τους σπασμούς</a:t>
            </a:r>
          </a:p>
          <a:p>
            <a:r>
              <a:rPr lang="el-GR" sz="2800" dirty="0"/>
              <a:t>🚫 Μην τοποθετείτε αντικείμενα ή τα δάκτυλα στο στόμα του</a:t>
            </a:r>
          </a:p>
          <a:p>
            <a:r>
              <a:rPr lang="el-GR" sz="2800" dirty="0"/>
              <a:t>🚫 Μη δίνετε νερό ή φαγητό κατά τη διάρκεια της κρίσης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έγγραφ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901FDFB-9CE5-6995-2DD7-6604A2FEB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35" y="1343938"/>
            <a:ext cx="3337849" cy="4625741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ιγμιότυπο οθόνης, έγγραφ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219CBD8C-528B-762A-53AB-EBA65FD0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471" y="1343938"/>
            <a:ext cx="3375953" cy="4625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8E52B-E21B-3962-4A5E-10A4FAF2C155}"/>
              </a:ext>
            </a:extLst>
          </p:cNvPr>
          <p:cNvSpPr txBox="1"/>
          <p:nvPr/>
        </p:nvSpPr>
        <p:spPr>
          <a:xfrm>
            <a:off x="331075" y="396240"/>
            <a:ext cx="881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Νομοθεσία χορήγησης αντιεπιληπτικών φαρμάκων</a:t>
            </a:r>
          </a:p>
        </p:txBody>
      </p:sp>
    </p:spTree>
    <p:extLst>
      <p:ext uri="{BB962C8B-B14F-4D97-AF65-F5344CB8AC3E}">
        <p14:creationId xmlns:p14="http://schemas.microsoft.com/office/powerpoint/2010/main" val="8775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αρτούν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5038051-4508-C818-E02D-D24E8AB98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63" y="461620"/>
            <a:ext cx="6493398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16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νθρώπινο πρόσωπο, στιγμιότυπο οθόνης, ρουχισ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E8F7E148-D94C-076B-642D-199F3B6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119983"/>
            <a:ext cx="7361499" cy="57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60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91F811-9D55-1F59-BFBE-DBBFEC49E387}"/>
              </a:ext>
            </a:extLst>
          </p:cNvPr>
          <p:cNvSpPr txBox="1"/>
          <p:nvPr/>
        </p:nvSpPr>
        <p:spPr>
          <a:xfrm>
            <a:off x="3149388" y="37794"/>
            <a:ext cx="2796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u="sng" dirty="0"/>
              <a:t>Συμπεράσματα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646A8-01BC-5CD2-E364-4F70B7741AE3}"/>
              </a:ext>
            </a:extLst>
          </p:cNvPr>
          <p:cNvSpPr txBox="1"/>
          <p:nvPr/>
        </p:nvSpPr>
        <p:spPr>
          <a:xfrm>
            <a:off x="200238" y="639698"/>
            <a:ext cx="86952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/>
              <a:t>Η επιληψία</a:t>
            </a:r>
            <a:r>
              <a:rPr lang="en-US" sz="2200" dirty="0"/>
              <a:t> : </a:t>
            </a:r>
            <a:endParaRPr lang="el-GR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dirty="0"/>
              <a:t>Είναι χρόνιο νόσημα</a:t>
            </a: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b="1" dirty="0"/>
              <a:t>Δεν είναι ψυχική νόσος</a:t>
            </a:r>
            <a:endParaRPr lang="en-US" sz="22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dirty="0"/>
              <a:t>Καταπολεμάται με φάρμακα, χειρουργική επέμβαση και διατροφή</a:t>
            </a: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dirty="0"/>
              <a:t>Δεν αποτελεί εμπόδιο στο γάμο, την τεκνοποίηση και την καθημερινή εργασία</a:t>
            </a: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dirty="0"/>
              <a:t>Άθληση βοηθάει, με προσοχή σε ποδόσφαιρο, πυγμαχία, σκι, κολύμβηση</a:t>
            </a: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b="1" dirty="0"/>
              <a:t>Μερικές φορές μειώνει την ικανότητα μάθησης</a:t>
            </a:r>
            <a:endParaRPr lang="en-US" sz="22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b="1" dirty="0"/>
              <a:t>Μερικές φορές δημιουργεί ψυχικές και </a:t>
            </a:r>
            <a:r>
              <a:rPr lang="el-GR" sz="2200" b="1" dirty="0" err="1"/>
              <a:t>συμπεριφορικές</a:t>
            </a:r>
            <a:r>
              <a:rPr lang="el-GR" sz="2200" b="1" dirty="0"/>
              <a:t> διαταραχές </a:t>
            </a:r>
            <a:endParaRPr lang="en-US" sz="22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dirty="0"/>
              <a:t>Η </a:t>
            </a:r>
            <a:r>
              <a:rPr lang="el-GR" sz="2200" b="1" dirty="0"/>
              <a:t>φαρμακευτική αγωγή μερικές φορές επηρεάζει τη μάθηση όχι τη συμπεριφορά</a:t>
            </a:r>
            <a:endParaRPr lang="en-US" sz="22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200" dirty="0"/>
              <a:t>Προκαλεί στίγμα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42550-E590-90EB-7A17-66AD398DDFF6}"/>
              </a:ext>
            </a:extLst>
          </p:cNvPr>
          <p:cNvSpPr txBox="1"/>
          <p:nvPr/>
        </p:nvSpPr>
        <p:spPr>
          <a:xfrm>
            <a:off x="564204" y="5340485"/>
            <a:ext cx="8424153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Όταν δεν υπάρχουν σύνδρομα ή </a:t>
            </a:r>
            <a:r>
              <a:rPr lang="el-GR" dirty="0" err="1">
                <a:solidFill>
                  <a:srgbClr val="FF0000"/>
                </a:solidFill>
              </a:rPr>
              <a:t>συννοσηρότητες</a:t>
            </a:r>
            <a:r>
              <a:rPr lang="el-GR" dirty="0">
                <a:solidFill>
                  <a:srgbClr val="FF0000"/>
                </a:solidFill>
              </a:rPr>
              <a:t>, τα παιδιά με επιληψία θα πρέπει να αντιμετωπίζονται </a:t>
            </a:r>
            <a:r>
              <a:rPr lang="el-GR" dirty="0" err="1">
                <a:solidFill>
                  <a:srgbClr val="FF0000"/>
                </a:solidFill>
              </a:rPr>
              <a:t>συμπεριφορικά</a:t>
            </a:r>
            <a:r>
              <a:rPr lang="el-GR" dirty="0">
                <a:solidFill>
                  <a:srgbClr val="FF0000"/>
                </a:solidFill>
              </a:rPr>
              <a:t> και μαθησιακά όπως όλα τα υπόλοιπα.</a:t>
            </a:r>
          </a:p>
        </p:txBody>
      </p:sp>
    </p:spTree>
    <p:extLst>
      <p:ext uri="{BB962C8B-B14F-4D97-AF65-F5344CB8AC3E}">
        <p14:creationId xmlns:p14="http://schemas.microsoft.com/office/powerpoint/2010/main" val="1783282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D50559E5-AC0F-6087-43DF-D481CCF0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720"/>
            <a:ext cx="9144000" cy="2935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C2934-320D-D9B5-12EC-E09AD1098813}"/>
              </a:ext>
            </a:extLst>
          </p:cNvPr>
          <p:cNvSpPr txBox="1"/>
          <p:nvPr/>
        </p:nvSpPr>
        <p:spPr>
          <a:xfrm>
            <a:off x="2395959" y="4745620"/>
            <a:ext cx="367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Σας ευχαριστώ για τη προσοχή σας!</a:t>
            </a:r>
          </a:p>
        </p:txBody>
      </p:sp>
    </p:spTree>
    <p:extLst>
      <p:ext uri="{BB962C8B-B14F-4D97-AF65-F5344CB8AC3E}">
        <p14:creationId xmlns:p14="http://schemas.microsoft.com/office/powerpoint/2010/main" val="3043148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C578ED-AFE1-E646-8C60-BF003F39F3D4}"/>
              </a:ext>
            </a:extLst>
          </p:cNvPr>
          <p:cNvSpPr txBox="1"/>
          <p:nvPr/>
        </p:nvSpPr>
        <p:spPr>
          <a:xfrm>
            <a:off x="233463" y="2067526"/>
            <a:ext cx="8677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https://docs.google.com/forms/d/e/1FAIpQLSdYBJ-SvMx-F0qquUE4W8voHHjuteU-dAtgjjXgz7xbsXyhqg/viewform?usp=sf_link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8A887-6752-9E88-4ADF-3EDE7BBAFEB7}"/>
              </a:ext>
            </a:extLst>
          </p:cNvPr>
          <p:cNvSpPr txBox="1"/>
          <p:nvPr/>
        </p:nvSpPr>
        <p:spPr>
          <a:xfrm>
            <a:off x="570654" y="301557"/>
            <a:ext cx="3435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/>
              <a:t>Ερωτηματολόγιο</a:t>
            </a:r>
          </a:p>
        </p:txBody>
      </p:sp>
    </p:spTree>
    <p:extLst>
      <p:ext uri="{BB962C8B-B14F-4D97-AF65-F5344CB8AC3E}">
        <p14:creationId xmlns:p14="http://schemas.microsoft.com/office/powerpoint/2010/main" val="194206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F0E8141C-088F-CF60-FD2C-E1A2CB007E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819037"/>
              </p:ext>
            </p:extLst>
          </p:nvPr>
        </p:nvGraphicFramePr>
        <p:xfrm>
          <a:off x="1" y="68094"/>
          <a:ext cx="9046722" cy="594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Εικόνα 9" descr="Εικόνα που περιέχει κύκλος, γραμματοσειρά, γραφικά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7DC5DC78-D50C-810F-A0E4-F8FAE440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498" y="2110901"/>
            <a:ext cx="2850204" cy="1643975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244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ρολόι, ανθρώπινο πρόσωπο, άτομο, ασπρόμα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4F70B978-A7D2-BB43-9047-079B4AD4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5" y="221441"/>
            <a:ext cx="1758453" cy="175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 descr="Εικόνα που περιέχει πορτραίτο, ανθρώπινο πρόσωπο, άτομο, ρουχισ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E88C3A99-8B5B-3294-6AC0-1FBBD9E0F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691" y="0"/>
            <a:ext cx="1463167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 descr="Εικόνα που περιέχει τέχνη, ζωγραφική, σκίτσο/σχέδιο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26A59052-A944-C138-AA3E-23C2C0AA2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69" y="146957"/>
            <a:ext cx="1463168" cy="1495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Εικόνα 8" descr="Εικόνα που περιέχει άτομο, ρουχισμός, ανθρώπινο πρόσωπ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F35A8A5-F338-02D8-D573-067668DAD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056" y="1642448"/>
            <a:ext cx="1400589" cy="242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Εικόνα 10" descr="Εικόνα που περιέχει άγαλμα, προτομή, Τεχνούργημα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id="{458E6566-29EC-D00B-E92F-83ACA467D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290" y="1380693"/>
            <a:ext cx="1463167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Εικόνα 12" descr="Εικόνα που περιέχει πορτραίτο, ανθρώπινο πρόσωπο, ανθρώπινη γενειάδα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156D014C-8E4D-D9BE-2694-9A3CFD8D1D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482" y="29183"/>
            <a:ext cx="1653683" cy="247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Εικόνα 14" descr="Εικόνα που περιέχει ανθρώπινο πρόσωπο, πορτραίτο, κείμεν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89189FEF-B7FA-AF3A-E97B-EF9EAB3AE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380" y="1858667"/>
            <a:ext cx="1676545" cy="1767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Εικόνα 16" descr="Εικόνα που περιέχει ζωγραφική, ζωγραφιά, ανθρώπινο πρόσωπο, άλογο&#10;&#10;Περιγραφή που δημιουργήθηκε αυτόματα">
            <a:extLst>
              <a:ext uri="{FF2B5EF4-FFF2-40B4-BE49-F238E27FC236}">
                <a16:creationId xmlns:a16="http://schemas.microsoft.com/office/drawing/2014/main" id="{325158C5-84B4-022B-5752-2AFEDB1C1D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99" y="3942210"/>
            <a:ext cx="2454975" cy="122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Εικόνα 18" descr="Εικόνα που περιέχει πορτραίτο, ανθρώπινο πρόσωπο, άνδρας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B95E7328-A363-19E6-322E-87365C26F4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828" y="2814114"/>
            <a:ext cx="1276017" cy="122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Εικόνα 20" descr="Εικόνα που περιέχει ανθρώπινο πρόσωπο, πορτραίτο, σκίτσο/σχέδιο, φρύδι&#10;&#10;Περιγραφή που δημιουργήθηκε αυτόματα">
            <a:extLst>
              <a:ext uri="{FF2B5EF4-FFF2-40B4-BE49-F238E27FC236}">
                <a16:creationId xmlns:a16="http://schemas.microsoft.com/office/drawing/2014/main" id="{16771B5B-EC71-6F55-F780-3C1BF91312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3813" y="146957"/>
            <a:ext cx="1263414" cy="1495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Εικόνα 22" descr="Εικόνα που περιέχει ανθρώπινο πρόσωπο, ανθρώπινη γενειάδα, ζωγραφική, πορτραίτο&#10;&#10;Περιγραφή που δημιουργήθηκε αυτόματα">
            <a:extLst>
              <a:ext uri="{FF2B5EF4-FFF2-40B4-BE49-F238E27FC236}">
                <a16:creationId xmlns:a16="http://schemas.microsoft.com/office/drawing/2014/main" id="{2382BD1B-1B54-4297-855A-00EE4AF44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818" y="2767653"/>
            <a:ext cx="1096031" cy="147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Εικόνα 24" descr="Εικόνα που περιέχει άγαλμα, Τεχνούργημα, Λιθογλυπτική,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D9D5691D-EC26-A7C4-76E7-71416FEF54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9852" y="1596804"/>
            <a:ext cx="2194750" cy="240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Εικόνα 26" descr="Εικόνα που περιέχει ανθρώπινο πρόσωπο, άτομο, πορτραίτο, φρύδι&#10;&#10;Περιγραφή που δημιουργήθηκε αυτόματα">
            <a:extLst>
              <a:ext uri="{FF2B5EF4-FFF2-40B4-BE49-F238E27FC236}">
                <a16:creationId xmlns:a16="http://schemas.microsoft.com/office/drawing/2014/main" id="{7FA0F2C4-A594-11CC-B86A-9DFDF8B923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7227" y="97354"/>
            <a:ext cx="1150720" cy="1202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Εικόνα 28" descr="Εικόνα που περιέχει ανθρώπινο πρόσωπο, πορτραίτο, ανθρώπινη γενειάδα, τριχοφυΐα προσώπου&#10;&#10;Περιγραφή που δημιουργήθηκε αυτόματα">
            <a:extLst>
              <a:ext uri="{FF2B5EF4-FFF2-40B4-BE49-F238E27FC236}">
                <a16:creationId xmlns:a16="http://schemas.microsoft.com/office/drawing/2014/main" id="{545AA899-F8EC-A838-DC4E-47D76C742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8680" y="2460326"/>
            <a:ext cx="1400589" cy="122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4B4D955E-B856-5016-079E-1F05A7F4ECEF}"/>
              </a:ext>
            </a:extLst>
          </p:cNvPr>
          <p:cNvSpPr/>
          <p:nvPr/>
        </p:nvSpPr>
        <p:spPr>
          <a:xfrm>
            <a:off x="103399" y="5113263"/>
            <a:ext cx="4497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Τι κοινό έχουν?</a:t>
            </a:r>
            <a:endParaRPr lang="el-G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471AE3-42AE-4421-9B51-9DCCF6056063}"/>
              </a:ext>
            </a:extLst>
          </p:cNvPr>
          <p:cNvSpPr txBox="1"/>
          <p:nvPr/>
        </p:nvSpPr>
        <p:spPr>
          <a:xfrm>
            <a:off x="3830056" y="3992501"/>
            <a:ext cx="5259753" cy="1235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Βίνσεντ βαν Γκόνγκ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Έντγκαρ Άλλαν Πόε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Ισαάκ Νεύτων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Λεονάρντο ντα Βίντσι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Λόρδος Βύρων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Μιχαήλ Άγγελος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Ναπολέων Βοναπάρτης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Πέτερ Τσαϊκόφσκι 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Πυθαγόρας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Ρίτσαρντ Μπάρτον</a:t>
            </a:r>
            <a:r>
              <a:rPr lang="el-GR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rgbClr val="1F1F1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</a:rPr>
              <a:t>Αγκάθα Κρίστι</a:t>
            </a:r>
            <a:r>
              <a:rPr lang="el-GR" sz="1400" dirty="0">
                <a:solidFill>
                  <a:srgbClr val="1F1F1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l-GR" sz="1400" dirty="0">
                <a:solidFill>
                  <a:srgbClr val="1F1F1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</a:rPr>
              <a:t>Αλέξανδρος ο Μέγας</a:t>
            </a:r>
            <a:r>
              <a:rPr lang="el-GR" sz="1400" dirty="0">
                <a:solidFill>
                  <a:srgbClr val="1F1F1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l-GR" sz="1400" dirty="0">
                <a:solidFill>
                  <a:srgbClr val="1F1F1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</a:rPr>
              <a:t>Ιούλιος Καίσαρ Κάρολος Ντίκενς</a:t>
            </a:r>
            <a:r>
              <a:rPr lang="el-GR" sz="1400" dirty="0">
                <a:solidFill>
                  <a:srgbClr val="1F1F1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endParaRPr lang="el-GR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8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9316BFA-4B47-A848-6473-888ABAAEB9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96"/>
          <a:stretch/>
        </p:blipFill>
        <p:spPr>
          <a:xfrm>
            <a:off x="20" y="10"/>
            <a:ext cx="9143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19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67F3BF-A7C4-4C77-F3FF-29594A41C9F1}"/>
              </a:ext>
            </a:extLst>
          </p:cNvPr>
          <p:cNvSpPr txBox="1"/>
          <p:nvPr/>
        </p:nvSpPr>
        <p:spPr>
          <a:xfrm>
            <a:off x="321013" y="389106"/>
            <a:ext cx="432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Επιληψία</a:t>
            </a:r>
            <a:r>
              <a:rPr lang="el-GR" dirty="0"/>
              <a:t>  </a:t>
            </a:r>
            <a:r>
              <a:rPr lang="en-US" dirty="0"/>
              <a:t>: </a:t>
            </a:r>
            <a:r>
              <a:rPr lang="el-GR" sz="2000" b="0" i="0" dirty="0" err="1">
                <a:solidFill>
                  <a:srgbClr val="333333"/>
                </a:solidFill>
                <a:effectLst/>
                <a:latin typeface="PF Highway Sans Pro Regular"/>
              </a:rPr>
              <a:t>επι</a:t>
            </a:r>
            <a:r>
              <a:rPr lang="el-GR" sz="2000" b="0" i="0" dirty="0">
                <a:solidFill>
                  <a:srgbClr val="333333"/>
                </a:solidFill>
                <a:effectLst/>
                <a:latin typeface="PF Highway Sans Pro Regular"/>
              </a:rPr>
              <a:t>- και λαμβάνειν</a:t>
            </a:r>
            <a:endParaRPr lang="el-GR" sz="2000" dirty="0"/>
          </a:p>
        </p:txBody>
      </p:sp>
      <p:pic>
        <p:nvPicPr>
          <p:cNvPr id="4" name="Εικόνα 3" descr="Εικόνα που περιέχει κείμενο, ζωγραφιά, σκίτσο/σχέδιο, Συλλεκ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A87AB7F1-5481-5F22-4306-E20E2563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13" y="1455248"/>
            <a:ext cx="5680953" cy="4196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A6B6E-3AFD-CF29-E26A-8B226DDCA5B5}"/>
              </a:ext>
            </a:extLst>
          </p:cNvPr>
          <p:cNvSpPr txBox="1"/>
          <p:nvPr/>
        </p:nvSpPr>
        <p:spPr>
          <a:xfrm>
            <a:off x="6001966" y="175737"/>
            <a:ext cx="314933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solidFill>
                  <a:srgbClr val="333333"/>
                </a:solidFill>
                <a:latin typeface="PF Highway Sans Pro Regular"/>
              </a:rPr>
              <a:t>Πρώιμες αναφορές 2.000 π.Χ. </a:t>
            </a:r>
            <a:r>
              <a:rPr lang="el-GR" dirty="0">
                <a:solidFill>
                  <a:srgbClr val="333333"/>
                </a:solidFill>
                <a:latin typeface="PF Highway Sans Pro Regular"/>
                <a:hlinkClick r:id="rId3" tooltip="Μεσοποταμί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Μεσοποταμία</a:t>
            </a:r>
            <a:r>
              <a:rPr lang="el-GR" dirty="0">
                <a:solidFill>
                  <a:srgbClr val="333333"/>
                </a:solidFill>
                <a:latin typeface="PF Highway Sans Pro Regular"/>
              </a:rPr>
              <a:t> </a:t>
            </a:r>
          </a:p>
          <a:p>
            <a:r>
              <a:rPr lang="el-GR" dirty="0">
                <a:solidFill>
                  <a:srgbClr val="333333"/>
                </a:solidFill>
                <a:latin typeface="PF Highway Sans Pro Regular"/>
              </a:rPr>
              <a:t>(ασθένεια της πτώσης)</a:t>
            </a:r>
          </a:p>
          <a:p>
            <a:endParaRPr lang="el-GR" dirty="0">
              <a:solidFill>
                <a:srgbClr val="333333"/>
              </a:solidFill>
              <a:latin typeface="PF Highway Sans Pro Regular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F Highway Sans Pro Regular"/>
              </a:rPr>
              <a:t>A</a:t>
            </a:r>
            <a:r>
              <a:rPr lang="el-GR" dirty="0" err="1">
                <a:solidFill>
                  <a:srgbClr val="333333"/>
                </a:solidFill>
                <a:latin typeface="PF Highway Sans Pro Regular"/>
                <a:hlinkClick r:id="rId4" tooltip="Αρχαία Ελλάδ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ρχαία</a:t>
            </a:r>
            <a:r>
              <a:rPr lang="el-GR" dirty="0">
                <a:solidFill>
                  <a:srgbClr val="333333"/>
                </a:solidFill>
                <a:latin typeface="PF Highway Sans Pro Regular"/>
                <a:hlinkClick r:id="rId4" tooltip="Αρχαία Ελλάδ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Ελλάδα</a:t>
            </a:r>
            <a:r>
              <a:rPr lang="el-GR" dirty="0">
                <a:solidFill>
                  <a:srgbClr val="333333"/>
                </a:solidFill>
                <a:latin typeface="PF Highway Sans Pro Regular"/>
              </a:rPr>
              <a:t> </a:t>
            </a:r>
          </a:p>
          <a:p>
            <a:r>
              <a:rPr lang="el-GR" dirty="0">
                <a:solidFill>
                  <a:srgbClr val="333333"/>
                </a:solidFill>
                <a:latin typeface="PF Highway Sans Pro Regular"/>
              </a:rPr>
              <a:t>(</a:t>
            </a:r>
            <a:r>
              <a:rPr lang="el-GR" dirty="0" err="1">
                <a:solidFill>
                  <a:srgbClr val="333333"/>
                </a:solidFill>
                <a:latin typeface="PF Highway Sans Pro Regular"/>
              </a:rPr>
              <a:t>Σεληνισμός</a:t>
            </a:r>
            <a:r>
              <a:rPr lang="el-GR" dirty="0">
                <a:solidFill>
                  <a:srgbClr val="333333"/>
                </a:solidFill>
                <a:latin typeface="PF Highway Sans Pro Regular"/>
              </a:rPr>
              <a:t>, ιερά νόσος, δαιμονισμός)</a:t>
            </a:r>
          </a:p>
          <a:p>
            <a:endParaRPr lang="el-GR" dirty="0">
              <a:solidFill>
                <a:srgbClr val="333333"/>
              </a:solidFill>
              <a:latin typeface="PF Highway Sans Pro Regular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solidFill>
                  <a:srgbClr val="333333"/>
                </a:solidFill>
                <a:latin typeface="PF Highway Sans Pro Regular"/>
              </a:rPr>
              <a:t>Στην Ινδία</a:t>
            </a:r>
          </a:p>
          <a:p>
            <a:r>
              <a:rPr lang="el-GR" dirty="0">
                <a:solidFill>
                  <a:srgbClr val="333333"/>
                </a:solidFill>
                <a:latin typeface="PF Highway Sans Pro Regular"/>
              </a:rPr>
              <a:t>Δυσλειτουργία του εγκεφάλου και όχι υπερφυσικό γεγονός</a:t>
            </a:r>
          </a:p>
          <a:p>
            <a:endParaRPr lang="el-GR" dirty="0">
              <a:solidFill>
                <a:srgbClr val="333333"/>
              </a:solidFill>
              <a:latin typeface="PF Highway Sans Pro Regular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solidFill>
                  <a:srgbClr val="333333"/>
                </a:solidFill>
                <a:latin typeface="PF Highway Sans Pro Regular"/>
              </a:rPr>
              <a:t>Ιπποκράτης </a:t>
            </a:r>
          </a:p>
          <a:p>
            <a:r>
              <a:rPr lang="el-GR" dirty="0">
                <a:solidFill>
                  <a:srgbClr val="333333"/>
                </a:solidFill>
                <a:latin typeface="PF Highway Sans Pro Regular"/>
              </a:rPr>
              <a:t>Επιχείρησε τις πρώτες χειρουργικές επεμβάσεις σε επιληπτικούς ασθενείς</a:t>
            </a:r>
          </a:p>
          <a:p>
            <a:endParaRPr lang="el-GR" dirty="0">
              <a:solidFill>
                <a:srgbClr val="333333"/>
              </a:solidFill>
              <a:latin typeface="PF Highway Sans Pro Regular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solidFill>
                  <a:srgbClr val="333333"/>
                </a:solidFill>
                <a:latin typeface="PF Highway Sans Pro Regular"/>
              </a:rPr>
              <a:t>Σήμερα</a:t>
            </a:r>
          </a:p>
          <a:p>
            <a:r>
              <a:rPr lang="el-GR" dirty="0">
                <a:solidFill>
                  <a:srgbClr val="333333"/>
                </a:solidFill>
                <a:latin typeface="PF Highway Sans Pro Regular"/>
              </a:rPr>
              <a:t>Νευρολογική διαταραχή με μη φυσιολογική ηλεκτρική δραστηριότητα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dirty="0">
              <a:solidFill>
                <a:srgbClr val="333333"/>
              </a:solidFill>
              <a:latin typeface="PF Highway Sans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0694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519"/>
            <a:ext cx="6571343" cy="722723"/>
          </a:xfrm>
        </p:spPr>
        <p:txBody>
          <a:bodyPr/>
          <a:lstStyle/>
          <a:p>
            <a:r>
              <a:rPr b="1" dirty="0" err="1"/>
              <a:t>Γενικ</a:t>
            </a:r>
            <a:r>
              <a:rPr lang="el-GR" b="1" dirty="0"/>
              <a:t>Ε</a:t>
            </a:r>
            <a:r>
              <a:rPr b="1" dirty="0"/>
              <a:t>ς </a:t>
            </a:r>
            <a:r>
              <a:rPr b="1" dirty="0" err="1"/>
              <a:t>Πληροφορ</a:t>
            </a:r>
            <a:r>
              <a:rPr lang="el-GR" b="1" dirty="0"/>
              <a:t>Ι</a:t>
            </a:r>
            <a:r>
              <a:rPr b="1" dirty="0" err="1"/>
              <a:t>ες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63" y="2015733"/>
            <a:ext cx="8424152" cy="40377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l-G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sz="2200" dirty="0" err="1"/>
              <a:t>άτομ</a:t>
            </a:r>
            <a:r>
              <a:rPr sz="2200" dirty="0"/>
              <a:t>α πάσχουν</a:t>
            </a:r>
            <a:r>
              <a:rPr lang="el-GR" sz="2200" dirty="0"/>
              <a:t> στην Ελλάδα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Νευρολογική</a:t>
            </a:r>
            <a:r>
              <a:rPr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</a:t>
            </a:r>
            <a:r>
              <a:rPr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αταραχή </a:t>
            </a:r>
            <a:r>
              <a:rPr sz="2200" dirty="0"/>
              <a:t>με μη φυσιολογική ηλεκτρική δραστηριότητα</a:t>
            </a:r>
            <a:endParaRPr lang="el-GR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Πιο συχνή πρωτοπαθής διαταραχή του εγκεφάλου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200" dirty="0"/>
              <a:t>Εμφανίζεται σε </a:t>
            </a:r>
            <a:r>
              <a:rPr lang="el-G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όλες τις ηλικίες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sz="2200" b="1" dirty="0" err="1"/>
              <a:t>Αίτι</a:t>
            </a:r>
            <a:r>
              <a:rPr sz="2200" b="1" dirty="0"/>
              <a:t>α</a:t>
            </a:r>
            <a:r>
              <a:rPr sz="2200" dirty="0"/>
              <a:t>: Γενετικοί παράγοντες, </a:t>
            </a:r>
            <a:r>
              <a:rPr lang="el-GR" sz="2200" dirty="0"/>
              <a:t>εργώδης τοκετός, </a:t>
            </a:r>
            <a:r>
              <a:rPr lang="el-GR" sz="2200" dirty="0" err="1"/>
              <a:t>κρανιοεγκεφαλικές</a:t>
            </a:r>
            <a:r>
              <a:rPr lang="el-GR" sz="2200" dirty="0"/>
              <a:t> κακώσεις</a:t>
            </a:r>
            <a:r>
              <a:rPr sz="2200" dirty="0"/>
              <a:t>, λοιμώξεις, α</a:t>
            </a:r>
            <a:r>
              <a:rPr sz="2200" dirty="0" err="1"/>
              <a:t>γγει</a:t>
            </a:r>
            <a:r>
              <a:rPr sz="2200" dirty="0"/>
              <a:t>ακά προβλήματα</a:t>
            </a:r>
            <a:r>
              <a:rPr lang="el-GR" sz="2200" dirty="0"/>
              <a:t>, όγκοι εγκεφάλου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Εκδηλώνεται με επιληπτικές κρίσεις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34BE25-B96F-CF19-091F-0E3BDB3538B5}"/>
              </a:ext>
            </a:extLst>
          </p:cNvPr>
          <p:cNvSpPr txBox="1"/>
          <p:nvPr/>
        </p:nvSpPr>
        <p:spPr>
          <a:xfrm>
            <a:off x="1089498" y="103257"/>
            <a:ext cx="618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Επιληπτική κρίση  </a:t>
            </a:r>
            <a:r>
              <a:rPr lang="en-US" sz="3600" dirty="0"/>
              <a:t>VS </a:t>
            </a:r>
            <a:r>
              <a:rPr lang="el-GR" sz="3600" dirty="0"/>
              <a:t> Επιληψία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F757C-A4B9-EC93-50AF-90069167691E}"/>
              </a:ext>
            </a:extLst>
          </p:cNvPr>
          <p:cNvSpPr txBox="1"/>
          <p:nvPr/>
        </p:nvSpPr>
        <p:spPr>
          <a:xfrm>
            <a:off x="262647" y="1289952"/>
            <a:ext cx="3988340" cy="4001095"/>
          </a:xfrm>
          <a:prstGeom prst="rect">
            <a:avLst/>
          </a:prstGeom>
          <a:gradFill>
            <a:gsLst>
              <a:gs pos="86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/>
              <a:t>Επιληπτική κρίση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ένα επεισόδιο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μπορεί να συμβεί σε οποιονδήποτε σε ορισμένες συνθήκες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σπασμούς χέρια-πόδια, απώλεια συνείδησης (λιποθυμία), απώλεια ούρων, μουδιάσματα, οπτικές</a:t>
            </a:r>
            <a:r>
              <a:rPr lang="en-US" dirty="0"/>
              <a:t>,</a:t>
            </a:r>
            <a:r>
              <a:rPr lang="el-GR" dirty="0"/>
              <a:t> ακουστικές διαταραχές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5% ανθρώπων έστω μία φορά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l-GR" dirty="0" err="1"/>
              <a:t>ικρά</a:t>
            </a:r>
            <a:r>
              <a:rPr lang="el-GR" dirty="0"/>
              <a:t> παιδιά (πυρετικοί σπασμοί)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Αίτια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l-GR" dirty="0"/>
              <a:t> έλλειψη οξυγόνου, τραύμα εγκέφαλο, διαταραχή ηλεκτρολυτών </a:t>
            </a:r>
            <a:r>
              <a:rPr lang="en-US" dirty="0"/>
              <a:t>Na</a:t>
            </a:r>
            <a:r>
              <a:rPr lang="el-GR" dirty="0"/>
              <a:t>, </a:t>
            </a:r>
            <a:r>
              <a:rPr lang="en-US" dirty="0"/>
              <a:t>Ca</a:t>
            </a:r>
            <a:r>
              <a:rPr lang="el-GR" dirty="0"/>
              <a:t>, σακχάρου, </a:t>
            </a:r>
            <a:r>
              <a:rPr lang="el-GR" dirty="0" err="1"/>
              <a:t>υπερδοσολογία</a:t>
            </a:r>
            <a:r>
              <a:rPr lang="el-GR" dirty="0"/>
              <a:t> φαρμάκων ή ουσιών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FC2DF-DD54-CBAF-3875-62C3067669EA}"/>
              </a:ext>
            </a:extLst>
          </p:cNvPr>
          <p:cNvSpPr txBox="1"/>
          <p:nvPr/>
        </p:nvSpPr>
        <p:spPr>
          <a:xfrm>
            <a:off x="4737371" y="1738462"/>
            <a:ext cx="4221804" cy="2893100"/>
          </a:xfrm>
          <a:prstGeom prst="rect">
            <a:avLst/>
          </a:prstGeom>
          <a:gradFill>
            <a:gsLst>
              <a:gs pos="3600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l-GR" sz="2000" b="1" u="sng" dirty="0"/>
              <a:t>Επιληψία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είναι </a:t>
            </a:r>
            <a:r>
              <a:rPr lang="el-GR" dirty="0">
                <a:solidFill>
                  <a:srgbClr val="FF0000"/>
                </a:solidFill>
              </a:rPr>
              <a:t>νόσος</a:t>
            </a:r>
            <a:r>
              <a:rPr lang="el-G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δύο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προκλητές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κρίσεις με απόσταση τουλάχιστον 24 ωρών μεταξύ τους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Αίτια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l-GR" sz="1800" dirty="0"/>
              <a:t>Γενετικοί παράγοντες, εργώδης τοκετός, </a:t>
            </a:r>
            <a:r>
              <a:rPr lang="el-GR" sz="1800" dirty="0" err="1"/>
              <a:t>κρανιοεγκεφαλικές</a:t>
            </a:r>
            <a:r>
              <a:rPr lang="el-GR" sz="1800" dirty="0"/>
              <a:t> κακώσεις, λοιμώξεις, αγγειακά προβλήματα, όγκοι εγκεφάλου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4069733"/>
      </p:ext>
    </p:extLst>
  </p:cSld>
  <p:clrMapOvr>
    <a:masterClrMapping/>
  </p:clrMapOvr>
</p:sld>
</file>

<file path=ppt/theme/theme1.xml><?xml version="1.0" encoding="utf-8"?>
<a:theme xmlns:a="http://schemas.openxmlformats.org/drawingml/2006/main" name="Συλλογη">
  <a:themeElements>
    <a:clrScheme name="Συλλογη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Συλλογη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Συλλογη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Συλλογη</Template>
  <TotalTime>5179</TotalTime>
  <Words>1633</Words>
  <Application>Microsoft Office PowerPoint</Application>
  <PresentationFormat>Προβολή στην οθόνη (4:3)</PresentationFormat>
  <Paragraphs>230</Paragraphs>
  <Slides>37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46" baseType="lpstr">
      <vt:lpstr>Aptos</vt:lpstr>
      <vt:lpstr>Arial</vt:lpstr>
      <vt:lpstr>Calibri</vt:lpstr>
      <vt:lpstr>Gill Sans MT</vt:lpstr>
      <vt:lpstr>PF Highway Sans Pro Regular</vt:lpstr>
      <vt:lpstr>Roboto</vt:lpstr>
      <vt:lpstr>Times New Roman</vt:lpstr>
      <vt:lpstr>Wingdings</vt:lpstr>
      <vt:lpstr>Συλλογη</vt:lpstr>
      <vt:lpstr>Επιληψια και  επιληπτικη κριση  στην Πρωτοβαθμια Εκπαιδευση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ΓενικΕς ΠληροφορΙες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Α) Απλη διαχειριση επιληπτικησ κρισησ σε σχολικη μοναδα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Λανθασμενεσ- επικινδυνεσ ενεργειεσ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keywords/>
  <dc:description>generated using python-pptx</dc:description>
  <cp:lastModifiedBy>ΠΙΤΤΑ ΣΤΕΡΓΙΑΝΗ</cp:lastModifiedBy>
  <cp:revision>305</cp:revision>
  <dcterms:created xsi:type="dcterms:W3CDTF">2013-01-27T09:14:16Z</dcterms:created>
  <dcterms:modified xsi:type="dcterms:W3CDTF">2025-04-07T08:30:23Z</dcterms:modified>
  <cp:category/>
</cp:coreProperties>
</file>