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Παρουσίασε τον εαυτό σου και το θέμα σε 1–2 προτάσεις. Πες γιατί επέλεξες το θέμα και τι θα μάθει το κοινό.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Δώσε πρακτικά παραδείγματα (περπάτημα, ποδήλατο, ομαδικά αθλήματα). Τόνισε ενυδάτωση και πρωτεΐνη μετά άσκηση.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Περιέγραψε σύντομα πώς να υλοποιηθούν. Ενθάρρυνε συμμετοχή μαθητών στη δημιουργία περιεχομένου.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Κλείσε με σύντομη πρόσκληση σε δράση: «Δοκιμάστε μία μεσογειακή συνταγή αυτή την εβδομάδα». Αναφέρσου στις πηγές για περαιτέρω ανάγνωση.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Εξήγησε σύντομα τις αλλαγές της εφηβείας. Τόνισε ότι οι διατροφικές συνήθειες σε αυτή την περίοδο επηρεάζουν την υγεία τώρα και στο μέλλον.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Δώσε παραδείγματα καθημερινών τροφίμων (ελαιόλαδο, σαλάτες, ψάρι). Τόνισε την ισορροπία και την ποικιλία.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Εξήγησε πώς η θέση στην πυραμίδα δείχνει τη συχνότητα κατανάλωσης. Πρότεινε να δείξουν την εικόνα για οπτική κατανόηση.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Διάβασε τα οφέλη με απλό τρόπο. Δώσε ένα παράδειγμα: π.χ. πώς το ελαιόλαδο και τα ψάρια βοηθούν την καρδιά.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Δώσε πρακτικά tips για προετοιμασία (π.χ. meal prep το Σαββατοκύριακο). Τόνισε την προσαρμογή μεγεθών μερίδας ανά δραστηριότητα.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Πρότεινε εναλλαγές και υπογράμμισε την ισορροπία πρωτεϊνών, υδατανθράκων και λιπαρών. Ενθάρρυνε την προσαρμογή στις προτιμήσεις.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Δώσε παραδείγματα (εβδομαδιαίο μενού καντίνας, μαθήματα διατροφής). Τόνισε τη σημασία του οικογενειακού γεύματος.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Ανέφερε ότι η ισορροπία είναι σημαντική και ότι η διατροφή δεν πρέπει να γίνει πηγή άγχους. Πρότεινε επαγγελματική βοήθεια αν υπάρχουν ανησυχίες για διατροφικές διαταραχές.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5C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1097280"/>
            <a:ext cx="5029200" cy="5029200"/>
          </a:xfrm>
          <a:prstGeom prst="ellipse">
            <a:avLst/>
          </a:prstGeom>
          <a:solidFill>
            <a:srgbClr val="2E8B57">
              <a:alpha val="40000"/>
            </a:srgbClr>
          </a:solidFill>
          <a:ln w="12700">
            <a:solidFill>
              <a:srgbClr val="2E8B57">
                <a:alpha val="4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2560320"/>
            <a:ext cx="3200400" cy="3200400"/>
          </a:xfrm>
          <a:prstGeom prst="ellipse">
            <a:avLst/>
          </a:prstGeom>
          <a:solidFill>
            <a:srgbClr val="2E8B57">
              <a:alpha val="30000"/>
            </a:srgbClr>
          </a:solidFill>
          <a:ln w="12700">
            <a:solidFill>
              <a:srgbClr val="2E8B57">
                <a:alpha val="3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05840"/>
            <a:ext cx="6858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Μεσογειακή Διατροφή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457200" y="173736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Έφηβοι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457200" y="251460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i="1" dirty="0">
                <a:solidFill>
                  <a:srgbClr val="A8D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Υγιεινές επιλογές για μια ζωή γεμάτη ενέργεια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3657600"/>
            <a:ext cx="4114800" cy="822960"/>
          </a:xfrm>
          <a:prstGeom prst="rect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374904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Παρουσιαστής: </a:t>
            </a:r>
            <a:pPr indent="0" marL="0">
              <a:buNone/>
            </a:pPr>
            <a:r>
              <a:rPr lang="en-US" sz="1200" i="1" dirty="0">
                <a:solidFill>
                  <a:srgbClr val="A8D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(συμπλήρωσε το όνομά σου)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94360" y="411480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Ημερομηνία: </a:t>
            </a:r>
            <a:pPr indent="0" marL="0">
              <a:buNone/>
            </a:pPr>
            <a:r>
              <a:rPr lang="en-US" sz="1200" i="1" dirty="0">
                <a:solidFill>
                  <a:srgbClr val="A8D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(συμπλήρωσε την ημερομηνία)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Σύνδεση με Φυσική Δραστηριότητα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0" y="1143000"/>
            <a:ext cx="2743200" cy="2743200"/>
          </a:xfrm>
          <a:prstGeom prst="ellipse">
            <a:avLst/>
          </a:prstGeom>
          <a:solidFill>
            <a:srgbClr val="2E8B57"/>
          </a:solidFill>
          <a:ln w="38100">
            <a:solidFill>
              <a:srgbClr val="1A5C3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0" y="1417320"/>
            <a:ext cx="27432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≥60</a:t>
            </a:r>
            <a:endParaRPr lang="en-US" sz="5800" dirty="0"/>
          </a:p>
        </p:txBody>
      </p:sp>
      <p:sp>
        <p:nvSpPr>
          <p:cNvPr id="6" name="Text 4"/>
          <p:cNvSpPr/>
          <p:nvPr/>
        </p:nvSpPr>
        <p:spPr>
          <a:xfrm>
            <a:off x="3200400" y="256032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λεπτά/ημέρα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200400" y="2971800"/>
            <a:ext cx="2743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A8D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Συνιστώμενη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A8D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δραστηριότητα για εφήβους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74320" y="1188720"/>
            <a:ext cx="265176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65760" y="1261872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Δραστηριότητες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1645920"/>
            <a:ext cx="24688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🚶 Περπάτημα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🚴 Ποδήλατο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⚽ Ομαδικά αθλήματα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🏊 Κολύμπι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💃 Χορός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217920" y="1188720"/>
            <a:ext cx="265176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309360" y="1261872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Διατροφή &amp; Άσκηση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309360" y="1645920"/>
            <a:ext cx="24688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💧 Καλή ενυδάτωση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🥚 Πρωτεΐνη μετά άσκηση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🌾 Υδατάνθρακες για ενέργεια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⏰ Γεύμα 1-2 ώρες πριν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274320" y="4114800"/>
            <a:ext cx="8595360" cy="749808"/>
          </a:xfrm>
          <a:prstGeom prst="rect">
            <a:avLst/>
          </a:prstGeom>
          <a:solidFill>
            <a:srgbClr val="A8D5B5">
              <a:alpha val="70000"/>
            </a:srgbClr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11480" y="4160520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Συνδυασμός μεσογειακής διατροφής + τακτικής άσκησης = σημαντική μείωση καρδιομεταβολικών κινδύνων 💚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Δραστηριότητες Μάθησης για την Τάξη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234440"/>
            <a:ext cx="4114800" cy="1600200"/>
          </a:xfrm>
          <a:prstGeom prst="rect">
            <a:avLst/>
          </a:prstGeom>
          <a:solidFill>
            <a:srgbClr val="FFFFFF"/>
          </a:solidFill>
          <a:ln w="25400">
            <a:solidFill>
              <a:srgbClr val="2E8B57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463040"/>
            <a:ext cx="822960" cy="82296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44752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🎮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508760" y="1417320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LearningApps Matching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508760" y="1828800"/>
            <a:ext cx="28346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7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Αντιστοίχιση τροφίμων με ομάδες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A7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(15–20 λεπτά)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3108960"/>
            <a:ext cx="4114800" cy="1600200"/>
          </a:xfrm>
          <a:prstGeom prst="rect">
            <a:avLst/>
          </a:prstGeom>
          <a:solidFill>
            <a:srgbClr val="FFFFFF"/>
          </a:solidFill>
          <a:ln w="25400">
            <a:solidFill>
              <a:srgbClr val="C4622D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48640" y="3337560"/>
            <a:ext cx="822960" cy="822960"/>
          </a:xfrm>
          <a:prstGeom prst="ellipse">
            <a:avLst/>
          </a:prstGeom>
          <a:solidFill>
            <a:srgbClr val="C4622D"/>
          </a:solidFill>
          <a:ln w="12700">
            <a:solidFill>
              <a:srgbClr val="C4622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3319272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📝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1508760" y="3291840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462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Quiz Πολλαπλής Επιλογής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508760" y="3703320"/>
            <a:ext cx="28346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7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Οφέλη, πυραμίδα, καθημερινές επιλογές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A7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(15 λεπτά)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754880" y="1234440"/>
            <a:ext cx="4114800" cy="1600200"/>
          </a:xfrm>
          <a:prstGeom prst="rect">
            <a:avLst/>
          </a:prstGeom>
          <a:solidFill>
            <a:srgbClr val="FFFFFF"/>
          </a:solidFill>
          <a:ln w="25400">
            <a:solidFill>
              <a:srgbClr val="6B8E4E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937760" y="1463040"/>
            <a:ext cx="822960" cy="822960"/>
          </a:xfrm>
          <a:prstGeom prst="ellipse">
            <a:avLst/>
          </a:prstGeom>
          <a:solidFill>
            <a:srgbClr val="6B8E4E"/>
          </a:solidFill>
          <a:ln w="12700">
            <a:solidFill>
              <a:srgbClr val="6B8E4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37760" y="1444752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👨‍🍳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5897880" y="1417320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B8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Εργαστήριο Μαγειρικής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897880" y="1828800"/>
            <a:ext cx="28346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7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Απλές μεσογειακές συνταγές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A7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(~1 ώρα)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54880" y="3108960"/>
            <a:ext cx="4114800" cy="1600200"/>
          </a:xfrm>
          <a:prstGeom prst="rect">
            <a:avLst/>
          </a:prstGeom>
          <a:solidFill>
            <a:srgbClr val="FFFFFF"/>
          </a:solidFill>
          <a:ln w="25400">
            <a:solidFill>
              <a:srgbClr val="E8A83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937760" y="3337560"/>
            <a:ext cx="822960" cy="822960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37760" y="3319272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👥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5897880" y="3291840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Ομαδικά Projects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897880" y="3703320"/>
            <a:ext cx="28346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7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Σχεδίαση εβδομαδιαίου μενού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A7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Παρουσίαση στην τάξη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5C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457200"/>
            <a:ext cx="4114800" cy="4114800"/>
          </a:xfrm>
          <a:prstGeom prst="ellipse">
            <a:avLst/>
          </a:prstGeom>
          <a:solidFill>
            <a:srgbClr val="2E8B57">
              <a:alpha val="35000"/>
            </a:srgbClr>
          </a:solidFill>
          <a:ln w="12700">
            <a:solidFill>
              <a:srgbClr val="2E8B57">
                <a:alpha val="3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371600" y="2743200"/>
            <a:ext cx="3657600" cy="3657600"/>
          </a:xfrm>
          <a:prstGeom prst="ellipse">
            <a:avLst/>
          </a:prstGeom>
          <a:solidFill>
            <a:srgbClr val="2E8B57">
              <a:alpha val="30000"/>
            </a:srgbClr>
          </a:solidFill>
          <a:ln w="12700">
            <a:solidFill>
              <a:srgbClr val="2E8B57">
                <a:alpha val="3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657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Συμπεράσματα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5303520" cy="2103120"/>
          </a:xfrm>
          <a:prstGeom prst="rect">
            <a:avLst/>
          </a:prstGeom>
          <a:solidFill>
            <a:srgbClr val="0D3D1F"/>
          </a:solidFill>
          <a:ln w="12700">
            <a:solidFill>
              <a:srgbClr val="A8D5B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188720"/>
            <a:ext cx="502920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🌿  Μεσογειακή διατροφή + άσκηση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βελτίωση υγείας εφήβων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🚀  Ξεκίνα με μικρές αλλαγές: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περισσότερα φρούτα/λαχανικά,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λιγότερα επεξεργασμένα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3383280"/>
            <a:ext cx="5303520" cy="64008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3429000"/>
            <a:ext cx="5212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Δοκιμάστε μία μεσογειακή συνταγή αυτή την εβδομάδα!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4160520"/>
            <a:ext cx="5303520" cy="685800"/>
          </a:xfrm>
          <a:prstGeom prst="rect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4224528"/>
            <a:ext cx="5120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A8D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Πηγές: Παγκόσμιος Οργανισμός Υγείας (WHO) · Επιστημονικές μελέτες μεσογειακής διατροφής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Τι είναι η εφηβεία και γιατί η διατροφή μετράει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234440"/>
            <a:ext cx="4023360" cy="3383280"/>
          </a:xfrm>
          <a:prstGeom prst="rect">
            <a:avLst/>
          </a:prstGeom>
          <a:solidFill>
            <a:srgbClr val="FFFFFF"/>
          </a:solidFill>
          <a:ln w="25400">
            <a:solidFill>
              <a:srgbClr val="A8D5B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234440"/>
            <a:ext cx="4023360" cy="41148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261872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Εφηβεία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73736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Μεταβατικό στάδιο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μεταξύ παιδικής ηλικίας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και ενηλικίωσης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Βιολογικές &amp; σωματικές αλλαγές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Ψυχολογικές &amp; κοινωνικές αλλαγές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754880" y="1234440"/>
            <a:ext cx="4023360" cy="3383280"/>
          </a:xfrm>
          <a:prstGeom prst="rect">
            <a:avLst/>
          </a:prstGeom>
          <a:solidFill>
            <a:srgbClr val="FFFFFF"/>
          </a:solidFill>
          <a:ln w="25400">
            <a:solidFill>
              <a:srgbClr val="E8A83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1234440"/>
            <a:ext cx="4023360" cy="411480"/>
          </a:xfrm>
          <a:prstGeom prst="rect">
            <a:avLst/>
          </a:prstGeom>
          <a:solidFill>
            <a:srgbClr val="C4622D"/>
          </a:solidFill>
          <a:ln w="12700">
            <a:solidFill>
              <a:srgbClr val="C4622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6320" y="1261872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Γιατί η Διατροφή Μετράει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92040" y="173736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Επηρεάζει τη σωματική ανάπτυξη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Υποστηρίζει τη συναισθηματική ισορροπία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Βελτιώνει τη σχολική απόδοση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Θέτει τις βάσεις για την υγεία στο μέλλον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Χαρακτηριστικά της Μεσογειακής Διατροφής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234440"/>
            <a:ext cx="406908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234440"/>
            <a:ext cx="594360" cy="137160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600200"/>
            <a:ext cx="502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🫒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097280" y="13258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Ελαιόλαδο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1691640"/>
            <a:ext cx="3200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7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Βασική πηγή λιπαρών — υγιεινό για καρδιά &amp; εγκέφαλο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800600" y="1234440"/>
            <a:ext cx="406908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00600" y="1234440"/>
            <a:ext cx="594360" cy="1371600"/>
          </a:xfrm>
          <a:prstGeom prst="rect">
            <a:avLst/>
          </a:prstGeom>
          <a:solidFill>
            <a:srgbClr val="6B8E4E"/>
          </a:solidFill>
          <a:ln w="12700">
            <a:solidFill>
              <a:srgbClr val="6B8E4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600200"/>
            <a:ext cx="502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🥦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5532120" y="13258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B8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Φρούτα &amp; Λαχανικά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532120" y="1691640"/>
            <a:ext cx="3200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7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Υψηλή κατανάλωση, πλούσια σε βιταμίνες &amp; αντιοξειδωτικά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2834640"/>
            <a:ext cx="406908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2834640"/>
            <a:ext cx="594360" cy="1371600"/>
          </a:xfrm>
          <a:prstGeom prst="rect">
            <a:avLst/>
          </a:prstGeom>
          <a:solidFill>
            <a:srgbClr val="C4622D"/>
          </a:solidFill>
          <a:ln w="12700">
            <a:solidFill>
              <a:srgbClr val="C4622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11480" y="3200400"/>
            <a:ext cx="502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🐟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1097280" y="29260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462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Ψάρια &amp; Θαλασσινά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97280" y="3291840"/>
            <a:ext cx="3200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7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2-3 φορές/εβδομάδα — ωμέγα-3 λιπαρά οξέα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800600" y="2834640"/>
            <a:ext cx="406908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800600" y="2834640"/>
            <a:ext cx="594360" cy="137160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3200400"/>
            <a:ext cx="502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🌾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5532120" y="29260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Δημητριακά Ολικής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532120" y="3291840"/>
            <a:ext cx="3200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7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Βάση της ενέργειας — χαμηλή επεξεργασία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365760" y="4343400"/>
            <a:ext cx="8412480" cy="457200"/>
          </a:xfrm>
          <a:prstGeom prst="rect">
            <a:avLst/>
          </a:prstGeom>
          <a:solidFill>
            <a:srgbClr val="F5E6D3"/>
          </a:solidFill>
          <a:ln w="12700">
            <a:solidFill>
              <a:srgbClr val="E8A83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Χαμηλή κατανάλωση κόκκινου κρέατος · Μέτρια γαλακτοκομικά · Κόκκινο κρέας &amp; γλυκά σπάνια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Πυραμίδα της Μεσογειακής Διατροφής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0" y="1143000"/>
            <a:ext cx="2743200" cy="685800"/>
          </a:xfrm>
          <a:prstGeom prst="rect">
            <a:avLst/>
          </a:prstGeom>
          <a:solidFill>
            <a:srgbClr val="C4622D"/>
          </a:solidFill>
          <a:ln w="12700">
            <a:solidFill>
              <a:srgbClr val="C4622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91840" y="1216152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🍬  Κόκκινο κρέας · Γλυκά · Επεξεργασμένα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035040" y="1280160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62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Σπάνια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743200" y="1874520"/>
            <a:ext cx="3657600" cy="685800"/>
          </a:xfrm>
          <a:prstGeom prst="rect">
            <a:avLst/>
          </a:prstGeom>
          <a:solidFill>
            <a:srgbClr val="D4874E"/>
          </a:solidFill>
          <a:ln w="12700">
            <a:solidFill>
              <a:srgbClr val="D487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834640" y="1947672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🥚  Πουλερικά · Γαλακτοκομικά · Αβγά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492240" y="2011680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87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1–2/εβδ.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194560" y="2606040"/>
            <a:ext cx="4754880" cy="685800"/>
          </a:xfrm>
          <a:prstGeom prst="rect">
            <a:avLst/>
          </a:prstGeom>
          <a:solidFill>
            <a:srgbClr val="6B8E4E"/>
          </a:solidFill>
          <a:ln w="12700">
            <a:solidFill>
              <a:srgbClr val="6B8E4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286000" y="2679192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🐟  Ψάρια · Όσπρια · Ξηροί καρποί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040880" y="2743200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8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2–3/εβδ.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1463040" y="3337560"/>
            <a:ext cx="6217920" cy="77724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54480" y="3410712"/>
            <a:ext cx="6035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🥗  Φρούτα · Λαχανικά · Δημητριακά ολικής · Ελαιόλαδο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772400" y="3474720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Κάθε μέρα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28600" y="1188720"/>
            <a:ext cx="109728" cy="2926080"/>
          </a:xfrm>
          <a:prstGeom prst="rect">
            <a:avLst/>
          </a:prstGeom>
          <a:solidFill>
            <a:srgbClr val="5A7060"/>
          </a:solidFill>
          <a:ln w="12700">
            <a:solidFill>
              <a:srgbClr val="5A706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1051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A7060"/>
                </a:solidFill>
              </a:rPr>
              <a:t>▲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64592" y="411480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A7060"/>
                </a:solidFill>
              </a:rPr>
              <a:t>▼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 rot="16200000">
            <a:off x="45720" y="1005840"/>
            <a:ext cx="457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A7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Λιγότερο συχνά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 rot="16200000">
            <a:off x="45720" y="3200400"/>
            <a:ext cx="457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A7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Πιο συχνά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365760" y="4297680"/>
            <a:ext cx="8412480" cy="594360"/>
          </a:xfrm>
          <a:prstGeom prst="rect">
            <a:avLst/>
          </a:prstGeom>
          <a:solidFill>
            <a:srgbClr val="F5E6D3"/>
          </a:solidFill>
          <a:ln w="12700">
            <a:solidFill>
              <a:srgbClr val="E8A83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43434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💧  Άφθονο νερό καθ' όλη τη διάρκεια της ημέρας  ·  🚶 Τακτική φυσική δραστηριότητα  ·  🤝 Γεύμα με οικογένεια / παρέα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Οφέλη για την Υγεία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234440"/>
            <a:ext cx="429768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371600"/>
            <a:ext cx="475488" cy="475488"/>
          </a:xfrm>
          <a:prstGeom prst="ellipse">
            <a:avLst/>
          </a:prstGeom>
          <a:solidFill>
            <a:srgbClr val="A8D5B5"/>
          </a:solidFill>
          <a:ln w="12700">
            <a:solidFill>
              <a:srgbClr val="A8D5B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35331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🩺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33272" y="1399032"/>
            <a:ext cx="35204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Προστασία από σακχαρώδη διαβήτη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2148840"/>
            <a:ext cx="429768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" y="2286000"/>
            <a:ext cx="475488" cy="475488"/>
          </a:xfrm>
          <a:prstGeom prst="ellipse">
            <a:avLst/>
          </a:prstGeom>
          <a:solidFill>
            <a:srgbClr val="A8D5B5"/>
          </a:solidFill>
          <a:ln w="12700">
            <a:solidFill>
              <a:srgbClr val="A8D5B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26771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⚖️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33272" y="2313432"/>
            <a:ext cx="35204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Διαχείριση σωματικού βάρους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3063240"/>
            <a:ext cx="429768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3200400"/>
            <a:ext cx="475488" cy="475488"/>
          </a:xfrm>
          <a:prstGeom prst="ellipse">
            <a:avLst/>
          </a:prstGeom>
          <a:solidFill>
            <a:srgbClr val="A8D5B5"/>
          </a:solidFill>
          <a:ln w="12700">
            <a:solidFill>
              <a:srgbClr val="A8D5B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318211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🧠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033272" y="3227832"/>
            <a:ext cx="35204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Μείωση νευροεκφυλιστικών νόσων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65760" y="3977640"/>
            <a:ext cx="429768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4114800"/>
            <a:ext cx="475488" cy="475488"/>
          </a:xfrm>
          <a:prstGeom prst="ellipse">
            <a:avLst/>
          </a:prstGeom>
          <a:solidFill>
            <a:srgbClr val="A8D5B5"/>
          </a:solidFill>
          <a:ln w="12700">
            <a:solidFill>
              <a:srgbClr val="A8D5B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409651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🫀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033272" y="4142232"/>
            <a:ext cx="35204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Προφύλαξη από στεφανιαία νόσο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937760" y="1234440"/>
            <a:ext cx="429768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029200" y="1371600"/>
            <a:ext cx="475488" cy="475488"/>
          </a:xfrm>
          <a:prstGeom prst="ellipse">
            <a:avLst/>
          </a:prstGeom>
          <a:solidFill>
            <a:srgbClr val="A8D5B5"/>
          </a:solidFill>
          <a:ln w="12700">
            <a:solidFill>
              <a:srgbClr val="A8D5B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0" y="135331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🧬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5605272" y="1399032"/>
            <a:ext cx="35204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Βελτίωση χοληστερίνης &amp; τριγλυκεριδίων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937760" y="2148840"/>
            <a:ext cx="429768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5029200" y="2286000"/>
            <a:ext cx="475488" cy="475488"/>
          </a:xfrm>
          <a:prstGeom prst="ellipse">
            <a:avLst/>
          </a:prstGeom>
          <a:solidFill>
            <a:srgbClr val="A8D5B5"/>
          </a:solidFill>
          <a:ln w="12700">
            <a:solidFill>
              <a:srgbClr val="A8D5B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029200" y="226771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💉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5605272" y="2313432"/>
            <a:ext cx="35204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Μείωση συχνότητας υπέρτασης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937760" y="3063240"/>
            <a:ext cx="429768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5029200" y="3200400"/>
            <a:ext cx="475488" cy="475488"/>
          </a:xfrm>
          <a:prstGeom prst="ellipse">
            <a:avLst/>
          </a:prstGeom>
          <a:solidFill>
            <a:srgbClr val="A8D5B5"/>
          </a:solidFill>
          <a:ln w="12700">
            <a:solidFill>
              <a:srgbClr val="A8D5B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029200" y="318211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🏥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5605272" y="3227832"/>
            <a:ext cx="35204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Μείωση αγγειακών εγκεφαλικών επεισοδίων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937760" y="3977640"/>
            <a:ext cx="4297680" cy="749808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029200" y="4023360"/>
            <a:ext cx="4114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🌿  Συνολικά: καλύτερη ποιότητα ζωής!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Καθημερινές Επιλογές Γευμάτων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1234440"/>
            <a:ext cx="4160520" cy="1554480"/>
          </a:xfrm>
          <a:prstGeom prst="rect">
            <a:avLst/>
          </a:prstGeom>
          <a:solidFill>
            <a:srgbClr val="FFFFFF"/>
          </a:solidFill>
          <a:ln w="25400">
            <a:solidFill>
              <a:srgbClr val="E8A83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234440"/>
            <a:ext cx="4160520" cy="384048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271016"/>
            <a:ext cx="3931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🌅  Πρωινό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709928"/>
            <a:ext cx="3749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Γιαούρτι με δημητριακά ολικής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Φρούτο εποχής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Λίγοι ξηροί καρποί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74320" y="2971800"/>
            <a:ext cx="4160520" cy="1554480"/>
          </a:xfrm>
          <a:prstGeom prst="rect">
            <a:avLst/>
          </a:prstGeom>
          <a:solidFill>
            <a:srgbClr val="FFFFFF"/>
          </a:solidFill>
          <a:ln w="25400">
            <a:solidFill>
              <a:srgbClr val="C4622D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2971800"/>
            <a:ext cx="4160520" cy="384048"/>
          </a:xfrm>
          <a:prstGeom prst="rect">
            <a:avLst/>
          </a:prstGeom>
          <a:solidFill>
            <a:srgbClr val="C4622D"/>
          </a:solidFill>
          <a:ln w="12700">
            <a:solidFill>
              <a:srgbClr val="C4622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3008376"/>
            <a:ext cx="3931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☀️  Μεσημεριανό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02920" y="3447288"/>
            <a:ext cx="3749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Σαλάτα εποχής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Ψάρι ή κοτόπουλο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Δημητριακά ολικής άλεσης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754880" y="1234440"/>
            <a:ext cx="4160520" cy="1554480"/>
          </a:xfrm>
          <a:prstGeom prst="rect">
            <a:avLst/>
          </a:prstGeom>
          <a:solidFill>
            <a:srgbClr val="FFFFFF"/>
          </a:solidFill>
          <a:ln w="25400">
            <a:solidFill>
              <a:srgbClr val="6B8E4E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234440"/>
            <a:ext cx="4160520" cy="384048"/>
          </a:xfrm>
          <a:prstGeom prst="rect">
            <a:avLst/>
          </a:prstGeom>
          <a:solidFill>
            <a:srgbClr val="6B8E4E"/>
          </a:solidFill>
          <a:ln w="12700">
            <a:solidFill>
              <a:srgbClr val="6B8E4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46320" y="1271016"/>
            <a:ext cx="3931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🍎  Σνακ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83480" y="1709928"/>
            <a:ext cx="3749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Φρούτο ή λαχανικά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Χούμους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Γιαούρτι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754880" y="2971800"/>
            <a:ext cx="4160520" cy="1554480"/>
          </a:xfrm>
          <a:prstGeom prst="rect">
            <a:avLst/>
          </a:prstGeom>
          <a:solidFill>
            <a:srgbClr val="FFFFFF"/>
          </a:solidFill>
          <a:ln w="25400">
            <a:solidFill>
              <a:srgbClr val="1A5C3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2971800"/>
            <a:ext cx="4160520" cy="384048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46320" y="3008376"/>
            <a:ext cx="3931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🌙  Βραδινό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983480" y="3447288"/>
            <a:ext cx="3749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Όσπρια ή λαδερό λαχανικό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Ψωμί ολικής άλεσης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Μικρή σαλάτα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74320" y="4617720"/>
            <a:ext cx="8595360" cy="365760"/>
          </a:xfrm>
          <a:prstGeom prst="rect">
            <a:avLst/>
          </a:prstGeom>
          <a:solidFill>
            <a:srgbClr val="F5E6D3"/>
          </a:solidFill>
          <a:ln w="12700">
            <a:solidFill>
              <a:srgbClr val="E8A83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4645152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Tip: Ετοίμασε γεύματα το Σαββατοκύριακο για όλη την εβδομάδα — εξοικονόμησε χρόνο και κάνε πιο εύκολες επιλογές!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Εβδομαδιαίο Δείγμα Μενού για Έφηβο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1188720"/>
            <a:ext cx="2834640" cy="3657600"/>
          </a:xfrm>
          <a:prstGeom prst="rect">
            <a:avLst/>
          </a:prstGeom>
          <a:solidFill>
            <a:srgbClr val="FFFFFF"/>
          </a:solidFill>
          <a:ln w="25400">
            <a:solidFill>
              <a:srgbClr val="C4622D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188720"/>
            <a:ext cx="2834640" cy="411480"/>
          </a:xfrm>
          <a:prstGeom prst="rect">
            <a:avLst/>
          </a:prstGeom>
          <a:solidFill>
            <a:srgbClr val="C4622D"/>
          </a:solidFill>
          <a:ln w="12700">
            <a:solidFill>
              <a:srgbClr val="C4622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207008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Ημέρα 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11480" y="1691640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62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Πρωινό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947672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🍳 Τοστ ολικής + αβγό + φρούτο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11480" y="2514600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62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Μεσημεριανό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2770632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🐟 Ψητό ψάρι · σαλάτα · ρύζι ολικής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1480" y="3474720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62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Βραδινό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11480" y="3730752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🍲 Φακές με σαλάτα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27832" y="1188720"/>
            <a:ext cx="2834640" cy="3657600"/>
          </a:xfrm>
          <a:prstGeom prst="rect">
            <a:avLst/>
          </a:prstGeom>
          <a:solidFill>
            <a:srgbClr val="FFFFFF"/>
          </a:solidFill>
          <a:ln w="25400">
            <a:solidFill>
              <a:srgbClr val="6B8E4E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27832" y="1188720"/>
            <a:ext cx="2834640" cy="411480"/>
          </a:xfrm>
          <a:prstGeom prst="rect">
            <a:avLst/>
          </a:prstGeom>
          <a:solidFill>
            <a:srgbClr val="6B8E4E"/>
          </a:solidFill>
          <a:ln w="12700">
            <a:solidFill>
              <a:srgbClr val="6B8E4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19272" y="1207008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Ημέρα 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364992" y="1691640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8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Πρωινό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364992" y="1947672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🍯 Γιαούρτι · μέλι · ξηροί καρποί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364992" y="2514600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8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Μεσημεριανό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364992" y="2770632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🍗 Κοτόπουλο σχάρας · πατάτα φούρνου · λαχανικά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364992" y="3474720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8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Βραδινό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364992" y="3730752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🥗 Σαλάτα με ρεβίθια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181344" y="1188720"/>
            <a:ext cx="2834640" cy="3657600"/>
          </a:xfrm>
          <a:prstGeom prst="rect">
            <a:avLst/>
          </a:prstGeom>
          <a:solidFill>
            <a:srgbClr val="FFFFFF"/>
          </a:solidFill>
          <a:ln w="25400">
            <a:solidFill>
              <a:srgbClr val="1A5C3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181344" y="1188720"/>
            <a:ext cx="2834640" cy="41148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272784" y="1207008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Ημέρα 3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318504" y="1691640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Πρωινό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318504" y="1947672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🌾 Βρώμη με φρούτα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318504" y="2514600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Μεσημεριανό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318504" y="2770632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🍝 Σπαγγέτι ολικής · σάλτσα ντομάτας · λαχανικά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318504" y="3474720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Βραδινό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318504" y="3730752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🥦 Ψητά λαχανικά με ψωμί ολικής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Πώς Βοηθούν Γονείς και Σχολείο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3931920" cy="3474720"/>
          </a:xfrm>
          <a:prstGeom prst="rect">
            <a:avLst/>
          </a:prstGeom>
          <a:solidFill>
            <a:srgbClr val="FFFFFF"/>
          </a:solidFill>
          <a:ln w="25400">
            <a:solidFill>
              <a:srgbClr val="C4622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188720"/>
            <a:ext cx="3931920" cy="457200"/>
          </a:xfrm>
          <a:prstGeom prst="rect">
            <a:avLst/>
          </a:prstGeom>
          <a:solidFill>
            <a:srgbClr val="C4622D"/>
          </a:solidFill>
          <a:ln w="12700">
            <a:solidFill>
              <a:srgbClr val="C4622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216152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👨‍👩‍👦  Οικογένεια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55648"/>
            <a:ext cx="36118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Αποτελούν πρότυπο συμπεριφοράς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Μαγειρεύουν μαζί με τα παιδιά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Περιορίζουν επεξεργασμένα τρόφιμα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Προγραμματίζουν οικογενειακό γεύμα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846320" y="1188720"/>
            <a:ext cx="3931920" cy="3474720"/>
          </a:xfrm>
          <a:prstGeom prst="rect">
            <a:avLst/>
          </a:prstGeom>
          <a:solidFill>
            <a:srgbClr val="FFFFFF"/>
          </a:solidFill>
          <a:ln w="25400">
            <a:solidFill>
              <a:srgbClr val="2E8B57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846320" y="1188720"/>
            <a:ext cx="3931920" cy="45720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37760" y="1216152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🏫  Σχολείο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983480" y="1755648"/>
            <a:ext cx="36118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Μεσογειακές επιλογές στη καντίνα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Εκπαιδευτικά προγράμματα διατροφής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Εργαστήρια μαγειρικής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Ενημέρωση γονέων για υγιεινές επιλογές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5760" y="4663440"/>
            <a:ext cx="8412480" cy="292608"/>
          </a:xfrm>
          <a:prstGeom prst="rect">
            <a:avLst/>
          </a:prstGeom>
          <a:solidFill>
            <a:srgbClr val="F5E6D3"/>
          </a:solidFill>
          <a:ln w="12700">
            <a:solidFill>
              <a:srgbClr val="E8A83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4690872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 Συνεργασία οικογένειας &amp; σχολείου για συνεπή μηνύματα στον έφηβο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C4622D"/>
          </a:solidFill>
          <a:ln w="12700">
            <a:solidFill>
              <a:srgbClr val="C462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Κίνδυνοι και Περιορισμοί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234440"/>
            <a:ext cx="4114800" cy="1554480"/>
          </a:xfrm>
          <a:prstGeom prst="rect">
            <a:avLst/>
          </a:prstGeom>
          <a:solidFill>
            <a:srgbClr val="FFFFFF"/>
          </a:solidFill>
          <a:ln w="25400">
            <a:solidFill>
              <a:srgbClr val="C4622D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417320"/>
            <a:ext cx="640080" cy="640080"/>
          </a:xfrm>
          <a:prstGeom prst="ellipse">
            <a:avLst/>
          </a:prstGeom>
          <a:solidFill>
            <a:srgbClr val="C4622D"/>
          </a:solidFill>
          <a:ln w="12700">
            <a:solidFill>
              <a:srgbClr val="C4622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417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🍟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280160" y="1371600"/>
            <a:ext cx="3063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462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Υπερεπεξεργασμένα τρόφιμα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280160" y="1783080"/>
            <a:ext cx="3063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7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food, snacks, ζαχαρούχα ροφήματα υπονομεύουν τη διατροφή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3063240"/>
            <a:ext cx="4114800" cy="1554480"/>
          </a:xfrm>
          <a:prstGeom prst="rect">
            <a:avLst/>
          </a:prstGeom>
          <a:solidFill>
            <a:srgbClr val="FFFFFF"/>
          </a:solidFill>
          <a:ln w="25400">
            <a:solidFill>
              <a:srgbClr val="8B3A62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02920" y="3246120"/>
            <a:ext cx="640080" cy="640080"/>
          </a:xfrm>
          <a:prstGeom prst="ellipse">
            <a:avLst/>
          </a:prstGeom>
          <a:solidFill>
            <a:srgbClr val="8B3A62"/>
          </a:solidFill>
          <a:ln w="12700">
            <a:solidFill>
              <a:srgbClr val="8B3A6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32461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🪞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280160" y="3200400"/>
            <a:ext cx="3063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B3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Εικόνα σώματος &amp; διατροφικές διαταραχές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280160" y="3611880"/>
            <a:ext cx="3063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7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υπερβολική εστίαση μπορεί να οδηγήσει σε επικίνδυνες συμπεριφορές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754880" y="1234440"/>
            <a:ext cx="4114800" cy="1554480"/>
          </a:xfrm>
          <a:prstGeom prst="rect">
            <a:avLst/>
          </a:prstGeom>
          <a:solidFill>
            <a:srgbClr val="FFFFFF"/>
          </a:solidFill>
          <a:ln w="25400">
            <a:solidFill>
              <a:srgbClr val="6B8E4E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892040" y="1417320"/>
            <a:ext cx="640080" cy="640080"/>
          </a:xfrm>
          <a:prstGeom prst="ellipse">
            <a:avLst/>
          </a:prstGeom>
          <a:solidFill>
            <a:srgbClr val="6B8E4E"/>
          </a:solidFill>
          <a:ln w="12700">
            <a:solidFill>
              <a:srgbClr val="6B8E4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92040" y="1417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💸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5669280" y="1371600"/>
            <a:ext cx="3063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8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Οικονομικοί &amp; πολιτισμικοί περιορισμοί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669280" y="1783080"/>
            <a:ext cx="3063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7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πρόσβαση σε φρέσκα τρόφιμα δεν είναι πάντα ίση για όλους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54880" y="3063240"/>
            <a:ext cx="4114800" cy="1554480"/>
          </a:xfrm>
          <a:prstGeom prst="rect">
            <a:avLst/>
          </a:prstGeom>
          <a:solidFill>
            <a:srgbClr val="FFFFFF"/>
          </a:solidFill>
          <a:ln w="25400">
            <a:solidFill>
              <a:srgbClr val="1A5C3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892040" y="3246120"/>
            <a:ext cx="640080" cy="64008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92040" y="32461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📅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5669280" y="3200400"/>
            <a:ext cx="3063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Μακροχρόνια συμμόρφωση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669280" y="3611880"/>
            <a:ext cx="3063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7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Χρειάζεται υποστήριξη και σταδιακή αλλαγή, όχι επανάσταση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65760" y="4663440"/>
            <a:ext cx="8412480" cy="320040"/>
          </a:xfrm>
          <a:prstGeom prst="rect">
            <a:avLst/>
          </a:prstGeom>
          <a:solidFill>
            <a:srgbClr val="F5E6D3"/>
          </a:solidFill>
          <a:ln w="12700">
            <a:solidFill>
              <a:srgbClr val="C4622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468172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1E2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Η ισορροπία είναι το κλειδί — η διατροφή δεν πρέπει να γίνει πηγή άγχους. Αν υπάρχουν ανησυχίες, αναζήτησε επαγγελματική βοήθεια.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Μεσογειακή Διατροφή και Έφηβοι</dc:title>
  <dc:subject>PptxGenJS Presentation</dc:subject>
  <dc:creator>PptxGenJS</dc:creator>
  <cp:lastModifiedBy>PptxGenJS</cp:lastModifiedBy>
  <cp:revision>1</cp:revision>
  <dcterms:created xsi:type="dcterms:W3CDTF">2026-05-20T06:24:21Z</dcterms:created>
  <dcterms:modified xsi:type="dcterms:W3CDTF">2026-05-20T06:24:21Z</dcterms:modified>
</cp:coreProperties>
</file>