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embeddedFontLst>
    <p:embeddedFont>
      <p:font typeface="Fredoka One"/>
      <p:regular r:id="rId20"/>
    </p:embeddedFont>
    <p:embeddedFont>
      <p:font typeface="Comic Neue"/>
      <p:regular r:id="rId21"/>
      <p:bold r:id="rId22"/>
    </p:embeddedFont>
    <p:embeddedFont>
      <p:font typeface="Inter"/>
      <p:bold r:id="rId23"/>
    </p:embeddedFont>
    <p:embeddedFont>
      <p:font typeface="Karla"/>
      <p:regular r:id="rId24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20" Type="http://schemas.openxmlformats.org/officeDocument/2006/relationships/font" Target="fonts/font1.fntdata"/><Relationship Id="rId21" Type="http://schemas.openxmlformats.org/officeDocument/2006/relationships/font" Target="fonts/font2.fntdata"/><Relationship Id="rId22" Type="http://schemas.openxmlformats.org/officeDocument/2006/relationships/font" Target="fonts/font3.fntdata"/><Relationship Id="rId23" Type="http://schemas.openxmlformats.org/officeDocument/2006/relationships/font" Target="fonts/font4.fntdata"/><Relationship Id="rId2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jpeg"/><Relationship Id="rId2" Type="http://schemas.openxmlformats.org/officeDocument/2006/relationships/image" Target="../media/image-1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jpeg"/><Relationship Id="rId2" Type="http://schemas.openxmlformats.org/officeDocument/2006/relationships/image" Target="../media/image-3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jpeg"/><Relationship Id="rId2" Type="http://schemas.openxmlformats.org/officeDocument/2006/relationships/image" Target="../media/image-4-2.jpg"/><Relationship Id="rId3" Type="http://schemas.openxmlformats.org/officeDocument/2006/relationships/image" Target="../media/image-4-3.jpg"/><Relationship Id="rId4" Type="http://schemas.openxmlformats.org/officeDocument/2006/relationships/image" Target="../media/image-4-4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jpeg"/><Relationship Id="rId2" Type="http://schemas.openxmlformats.org/officeDocument/2006/relationships/image" Target="../media/image-5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jpeg"/><Relationship Id="rId2" Type="http://schemas.openxmlformats.org/officeDocument/2006/relationships/image" Target="../media/image-6-2.jpg"/><Relationship Id="rId3" Type="http://schemas.openxmlformats.org/officeDocument/2006/relationships/image" Target="../media/image-6-3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jpeg"/><Relationship Id="rId2" Type="http://schemas.openxmlformats.org/officeDocument/2006/relationships/image" Target="../media/image-7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chalkie.ai/player/a2bc84f5-de5f-484b-80f1-9debb0c8dbe3/46adb2cf-902e-4b5a-9764-25eb254d68a2?source=exported_presentation&amp;exportFormat=powerpoint" TargetMode="External"/><Relationship Id="rId1" Type="http://schemas.openxmlformats.org/officeDocument/2006/relationships/image" Target="../media/Slide-8-image-1.jpeg"/><Relationship Id="rId2" Type="http://schemas.openxmlformats.org/officeDocument/2006/relationships/image" Target="../media/image-8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chalkie.ai/player/a2bc84f5-de5f-484b-80f1-9debb0c8dbe3/46adb2cf-902e-4b5a-9764-25eb254d68a2?source=exported_presentation&amp;exportFormat=powerpoint" TargetMode="External"/><Relationship Id="rId1" Type="http://schemas.openxmlformats.org/officeDocument/2006/relationships/image" Target="../media/Slide-9-image-1.jpeg"/><Relationship Id="rId2" Type="http://schemas.openxmlformats.org/officeDocument/2006/relationships/image" Target="../media/image-9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6205d74-8372-46b9-a4a2-29f28e55ea59" descr="/home/forge/chalkie-production-workers-3/releases/77557029/backend/storage/app/render-specs/69643e07-1857-47f4-91c8-5324c441a9e4/img_95a9c49c59022a8232ed6ef64b10fd1e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260" y="742950"/>
            <a:ext cx="3657600" cy="3657600"/>
          </a:xfrm>
          <a:prstGeom prst="roundRect">
            <a:avLst>
              <a:gd name="adj" fmla="val 3750"/>
            </a:avLst>
          </a:prstGeom>
        </p:spPr>
      </p:pic>
      <p:sp>
        <p:nvSpPr>
          <p:cNvPr id="3" name="5f790697-dc9e-4efc-89ec-3970d9961405"/>
          <p:cNvSpPr/>
          <p:nvPr/>
        </p:nvSpPr>
        <p:spPr>
          <a:xfrm>
            <a:off x="4914900" y="1508760"/>
            <a:ext cx="3829050" cy="124358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88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dirty="0">
                <a:solidFill>
                  <a:srgbClr val="FEE151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Internet Friends Around Europe</a:t>
            </a:r>
            <a:endParaRPr lang="en-US" sz="3240" dirty="0"/>
          </a:p>
        </p:txBody>
      </p:sp>
      <p:sp>
        <p:nvSpPr>
          <p:cNvPr id="4" name="f9e3c174-e319-44f5-b010-f22cecd10d7e"/>
          <p:cNvSpPr/>
          <p:nvPr/>
        </p:nvSpPr>
        <p:spPr>
          <a:xfrm>
            <a:off x="4914900" y="2674620"/>
            <a:ext cx="3829050" cy="7315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Discovering European countries, capitals and daily lives online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80de52cb-de12-4e3a-bd00-d5a69e355d07" descr="/home/forge/chalkie-production-workers-3/releases/77557029/backend/storage/app/render-specs/69643e07-1857-47f4-91c8-5324c441a9e4/img_5ec53826fa32da2dfe43e30fbd28f165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7850" y="0"/>
            <a:ext cx="3486150" cy="5143500"/>
          </a:xfrm>
          <a:prstGeom prst="roundRect">
            <a:avLst>
              <a:gd name="adj" fmla="val 3934"/>
            </a:avLst>
          </a:prstGeom>
        </p:spPr>
      </p:pic>
      <p:sp>
        <p:nvSpPr>
          <p:cNvPr id="3" name="c19186fc-6de8-4451-ab87-7fdef7752a57"/>
          <p:cNvSpPr/>
          <p:nvPr/>
        </p:nvSpPr>
        <p:spPr>
          <a:xfrm>
            <a:off x="285750" y="1508760"/>
            <a:ext cx="5143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FEE151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A Message Across the Sea</a:t>
            </a:r>
            <a:endParaRPr lang="en-US" sz="2880" dirty="0"/>
          </a:p>
        </p:txBody>
      </p:sp>
      <p:sp>
        <p:nvSpPr>
          <p:cNvPr id="4" name="5e4f7d0b-f21a-414f-91a7-39620a43496b"/>
          <p:cNvSpPr/>
          <p:nvPr/>
        </p:nvSpPr>
        <p:spPr>
          <a:xfrm>
            <a:off x="285750" y="2125980"/>
            <a:ext cx="5143500" cy="13716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Imagine opening your computer screen in Thessaloniki and instantly receiving a friendly greeting from someone living over two thousand kilometres away on an Atlantic island!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64ba5657-3b31-4dae-8a25-732effe5d2ee" descr="/home/forge/chalkie-production-workers-3/releases/77557029/backend/storage/app/render-specs/69643e07-1857-47f4-91c8-5324c441a9e4/img_80d136eb3bb733f2d2092d620f36aeba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788670"/>
            <a:ext cx="3829050" cy="4069080"/>
          </a:xfrm>
          <a:prstGeom prst="roundRect">
            <a:avLst>
              <a:gd name="adj" fmla="val 3582"/>
            </a:avLst>
          </a:prstGeom>
        </p:spPr>
      </p:pic>
      <p:sp>
        <p:nvSpPr>
          <p:cNvPr id="3" name="60a0bc29-e171-4fd9-8a98-0195224882d7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FEE151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Today's Learning Goals</a:t>
            </a:r>
            <a:endParaRPr lang="en-US" sz="2880" dirty="0"/>
          </a:p>
        </p:txBody>
      </p:sp>
      <p:sp>
        <p:nvSpPr>
          <p:cNvPr id="4" name="cdc293d1-764e-4b06-8fc0-8df3d2c62f5a"/>
          <p:cNvSpPr/>
          <p:nvPr/>
        </p:nvSpPr>
        <p:spPr>
          <a:xfrm>
            <a:off x="285750" y="788670"/>
            <a:ext cx="4572000" cy="10515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By the end of this lesson, you will be able to:</a:t>
            </a:r>
            <a:endParaRPr lang="en-US" sz="1800" dirty="0"/>
          </a:p>
          <a:p>
            <a:pPr algn="l" marL="228600" indent="-68580">
              <a:lnSpc>
                <a:spcPts val="2160"/>
              </a:lnSpc>
              <a:spcBef>
                <a:spcPts val="225"/>
              </a:spcBef>
              <a:spcAft>
                <a:spcPts val="225"/>
              </a:spcAft>
              <a:buSzPct val="100000"/>
              <a:buChar char="•"/>
            </a:pPr>
            <a:r>
              <a:rPr lang="en-US" sz="18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Identify European countries such as Ireland and the United Kingdom on a map.</a:t>
            </a:r>
            <a:endParaRPr lang="en-US" sz="1800" dirty="0"/>
          </a:p>
          <a:p>
            <a:pPr algn="l" marL="228600" indent="-68580">
              <a:lnSpc>
                <a:spcPts val="2160"/>
              </a:lnSpc>
              <a:spcBef>
                <a:spcPts val="225"/>
              </a:spcBef>
              <a:spcAft>
                <a:spcPts val="225"/>
              </a:spcAft>
              <a:buSzPct val="100000"/>
              <a:buChar char="•"/>
            </a:pPr>
            <a:r>
              <a:rPr lang="en-US" sz="18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Describe how digital tools help young people across Europe share culture.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3eb640ad-4c12-4e9e-b7ca-81078a550e4e" descr="/home/forge/chalkie-production-workers-3/releases/77557029/backend/storage/app/render-specs/69643e07-1857-47f4-91c8-5324c441a9e4/img_4148db7d36b614d33fbbbbcc76d42c24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1474470"/>
            <a:ext cx="2708910" cy="1714500"/>
          </a:xfrm>
          <a:prstGeom prst="roundRect">
            <a:avLst>
              <a:gd name="adj" fmla="val 8000"/>
            </a:avLst>
          </a:prstGeom>
        </p:spPr>
      </p:pic>
      <p:pic>
        <p:nvPicPr>
          <p:cNvPr id="3" name="56a65ad0-ffea-480b-a050-2ecba7c4f5a0" descr="/home/forge/chalkie-production-workers-3/releases/77557029/backend/storage/app/render-specs/69643e07-1857-47f4-91c8-5324c441a9e4/img_fc09c14f19678027e2e6141605a4684e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3260" y="902970"/>
            <a:ext cx="2708910" cy="1714500"/>
          </a:xfrm>
          <a:prstGeom prst="roundRect">
            <a:avLst>
              <a:gd name="adj" fmla="val 8000"/>
            </a:avLst>
          </a:prstGeom>
        </p:spPr>
      </p:pic>
      <p:pic>
        <p:nvPicPr>
          <p:cNvPr id="4" name="b9892a16-681b-4f23-83f3-6e452ccc7501" descr="/home/forge/chalkie-production-workers-3/releases/77557029/backend/storage/app/render-specs/69643e07-1857-47f4-91c8-5324c441a9e4/img_fd75fde30d1021456701e0651851cf57.jp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9340" y="1474470"/>
            <a:ext cx="2708910" cy="1714500"/>
          </a:xfrm>
          <a:prstGeom prst="roundRect">
            <a:avLst>
              <a:gd name="adj" fmla="val 8000"/>
            </a:avLst>
          </a:prstGeom>
        </p:spPr>
      </p:pic>
      <p:sp>
        <p:nvSpPr>
          <p:cNvPr id="5" name="dc3157f1-8c12-4ffb-8649-04bf67effd96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FEE151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Key Geography Words</a:t>
            </a:r>
            <a:endParaRPr lang="en-US" sz="2880" dirty="0"/>
          </a:p>
        </p:txBody>
      </p:sp>
      <p:sp>
        <p:nvSpPr>
          <p:cNvPr id="6" name="3344fd89-ec98-42b9-acfd-2b0bcea724ae"/>
          <p:cNvSpPr/>
          <p:nvPr/>
        </p:nvSpPr>
        <p:spPr>
          <a:xfrm>
            <a:off x="285750" y="3303270"/>
            <a:ext cx="2708910" cy="149961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ctr" indent="0" marL="0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Continent</a:t>
            </a:r>
            <a:endParaRPr lang="en-US" sz="1980" dirty="0"/>
          </a:p>
          <a:p>
            <a:pPr algn="ctr" indent="0" marL="0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 massive continuous expanse of land containing many sovereign countries.</a:t>
            </a:r>
            <a:endParaRPr lang="en-US" sz="1980" dirty="0"/>
          </a:p>
        </p:txBody>
      </p:sp>
      <p:sp>
        <p:nvSpPr>
          <p:cNvPr id="7" name="441e4da9-5930-42e1-bd1e-550a7c326242"/>
          <p:cNvSpPr/>
          <p:nvPr/>
        </p:nvSpPr>
        <p:spPr>
          <a:xfrm>
            <a:off x="3223260" y="2731770"/>
            <a:ext cx="2708910" cy="149961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ctr" indent="0" marL="0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Capital City</a:t>
            </a:r>
            <a:endParaRPr lang="en-US" sz="1980" dirty="0"/>
          </a:p>
          <a:p>
            <a:pPr algn="ctr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The primary administrative centre and seat of government in a nation.</a:t>
            </a:r>
            <a:endParaRPr lang="en-US" sz="1980" dirty="0"/>
          </a:p>
        </p:txBody>
      </p:sp>
      <p:sp>
        <p:nvSpPr>
          <p:cNvPr id="8" name="f1c3cc6f-3a3d-4680-b84e-2ff4f5da4272"/>
          <p:cNvSpPr/>
          <p:nvPr/>
        </p:nvSpPr>
        <p:spPr>
          <a:xfrm>
            <a:off x="6149340" y="3303270"/>
            <a:ext cx="2708910" cy="18516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ctr" indent="0" marL="0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Digital Network</a:t>
            </a:r>
            <a:endParaRPr lang="en-US" sz="1980" dirty="0"/>
          </a:p>
          <a:p>
            <a:pPr algn="ctr" indent="0" marL="0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Connected computer systems allowing people to exchange messages across borders.</a:t>
            </a:r>
            <a:endParaRPr lang="en-US" sz="198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4abcfb96-55e5-4b89-90e5-3422f740098d" descr="/home/forge/chalkie-production-workers-3/releases/77557029/backend/storage/app/render-specs/69643e07-1857-47f4-91c8-5324c441a9e4/img_abc5871bf095035e052dac183fb4dfc7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788670"/>
            <a:ext cx="3829050" cy="4069080"/>
          </a:xfrm>
          <a:prstGeom prst="roundRect">
            <a:avLst>
              <a:gd name="adj" fmla="val 3582"/>
            </a:avLst>
          </a:prstGeom>
        </p:spPr>
      </p:pic>
      <p:sp>
        <p:nvSpPr>
          <p:cNvPr id="3" name="bd43f41b-0dcd-4b15-972f-d976a9e71fab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FEE151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An Email from Ireland</a:t>
            </a:r>
            <a:endParaRPr lang="en-US" sz="2880" dirty="0"/>
          </a:p>
        </p:txBody>
      </p:sp>
      <p:sp>
        <p:nvSpPr>
          <p:cNvPr id="4" name="71c5e297-2c1a-426e-a84d-ed1fdc443f3b"/>
          <p:cNvSpPr/>
          <p:nvPr/>
        </p:nvSpPr>
        <p:spPr>
          <a:xfrm>
            <a:off x="4286250" y="788670"/>
            <a:ext cx="4572000" cy="1691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Kostas in Greece receives an email from Connor, who lives in Dublin, Ireland. Connor checks his messages every Friday afternoon when he arrives home from school.</a:t>
            </a:r>
            <a:endParaRPr lang="en-US" sz="1800" dirty="0"/>
          </a:p>
        </p:txBody>
      </p:sp>
      <p:sp>
        <p:nvSpPr>
          <p:cNvPr id="5" name="1008007b-b654-41da-ac38-3727b1417a23_card"/>
          <p:cNvSpPr/>
          <p:nvPr/>
        </p:nvSpPr>
        <p:spPr>
          <a:xfrm>
            <a:off x="4286250" y="2183130"/>
            <a:ext cx="4572000" cy="1458468"/>
          </a:xfrm>
          <a:prstGeom prst="roundRect">
            <a:avLst>
              <a:gd name="adj" fmla="val 6270"/>
            </a:avLst>
          </a:prstGeom>
          <a:solidFill>
            <a:srgbClr val="5AC8A5">
              <a:alpha val="14902"/>
            </a:srgbClr>
          </a:solidFill>
          <a:ln w="11430">
            <a:solidFill>
              <a:srgbClr val="084D36">
                <a:alpha val="20000"/>
              </a:srgbClr>
            </a:solidFill>
            <a:prstDash val="solid"/>
          </a:ln>
        </p:spPr>
      </p:sp>
      <p:sp>
        <p:nvSpPr>
          <p:cNvPr id="6" name="1008007b-b654-41da-ac38-3727b1417a23_emoji"/>
          <p:cNvSpPr/>
          <p:nvPr/>
        </p:nvSpPr>
        <p:spPr>
          <a:xfrm>
            <a:off x="4400550" y="2331720"/>
            <a:ext cx="365760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160" dirty="0">
                <a:solidFill>
                  <a:srgbClr val="000000"/>
                </a:solidFill>
              </a:rPr>
              <a:t>🔍</a:t>
            </a:r>
            <a:endParaRPr lang="en-US" sz="2160" dirty="0"/>
          </a:p>
        </p:txBody>
      </p:sp>
      <p:sp>
        <p:nvSpPr>
          <p:cNvPr id="7" name="1008007b-b654-41da-ac38-3727b1417a23_text"/>
          <p:cNvSpPr/>
          <p:nvPr/>
        </p:nvSpPr>
        <p:spPr>
          <a:xfrm>
            <a:off x="4766310" y="2297430"/>
            <a:ext cx="3977640" cy="12298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9FE1CB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Example</a:t>
            </a:r>
            <a:endParaRPr lang="en-US" sz="1620" dirty="0"/>
          </a:p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9FE1CB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Connor uses the Internet to research homework, message classmates and play computer games.</a:t>
            </a:r>
            <a:endParaRPr lang="en-US" sz="16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01c1adf-232b-4865-9ac0-b5665608aeb1" descr="/home/forge/chalkie-production-workers-3/releases/77557029/backend/storage/app/render-specs/69643e07-1857-47f4-91c8-5324c441a9e4/img_da52b3bf221462089d501a79438f07b4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902970"/>
            <a:ext cx="4194810" cy="2057400"/>
          </a:xfrm>
          <a:prstGeom prst="roundRect">
            <a:avLst>
              <a:gd name="adj" fmla="val 6667"/>
            </a:avLst>
          </a:prstGeom>
        </p:spPr>
      </p:pic>
      <p:pic>
        <p:nvPicPr>
          <p:cNvPr id="3" name="bda2f25d-579f-4553-a503-f77981fcfeb2" descr="/home/forge/chalkie-production-workers-3/releases/77557029/backend/storage/app/render-specs/69643e07-1857-47f4-91c8-5324c441a9e4/img_fba43f911618c5030e74b70e97377184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2010" y="902970"/>
            <a:ext cx="419481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4" name="e724bdb2-5e27-4f47-8315-64c847ca0fca"/>
          <p:cNvSpPr/>
          <p:nvPr/>
        </p:nvSpPr>
        <p:spPr>
          <a:xfrm>
            <a:off x="285750" y="2857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FEE151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Comparing Greece and Ireland</a:t>
            </a:r>
            <a:endParaRPr lang="en-US" sz="2880" dirty="0"/>
          </a:p>
        </p:txBody>
      </p:sp>
      <p:sp>
        <p:nvSpPr>
          <p:cNvPr id="5" name="4fd5f7c3-2573-44bc-8b81-64ec31ac514f"/>
          <p:cNvSpPr/>
          <p:nvPr/>
        </p:nvSpPr>
        <p:spPr>
          <a:xfrm>
            <a:off x="285750" y="3097530"/>
            <a:ext cx="4194810" cy="149961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Greece</a:t>
            </a:r>
            <a:endParaRPr lang="en-US" sz="1980" dirty="0"/>
          </a:p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Located in southeastern Europe along the warm Mediterranean Sea. Its capital is </a:t>
            </a:r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Athens</a:t>
            </a:r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.</a:t>
            </a:r>
            <a:endParaRPr lang="en-US" sz="1980" dirty="0"/>
          </a:p>
        </p:txBody>
      </p:sp>
      <p:sp>
        <p:nvSpPr>
          <p:cNvPr id="6" name="9ff0b066-51f1-4c21-8aa1-75d422ad3247"/>
          <p:cNvSpPr/>
          <p:nvPr/>
        </p:nvSpPr>
        <p:spPr>
          <a:xfrm>
            <a:off x="4652010" y="3097530"/>
            <a:ext cx="4194810" cy="149961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Ireland</a:t>
            </a:r>
            <a:endParaRPr lang="en-US" sz="1980" dirty="0"/>
          </a:p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An island nation in northwestern Europe bordering the North Atlantic. Its capital is </a:t>
            </a:r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Dublin</a:t>
            </a:r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.</a:t>
            </a:r>
            <a:endParaRPr lang="en-US" sz="198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4208208a-fc40-4ec9-b1b8-b34b6f12c85c" descr="/home/forge/chalkie-production-workers-3/releases/77557029/backend/storage/app/render-specs/69643e07-1857-47f4-91c8-5324c441a9e4/img_14d016ae174b20959ca1ab7583febb1b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788670"/>
            <a:ext cx="3829050" cy="4069080"/>
          </a:xfrm>
          <a:prstGeom prst="roundRect">
            <a:avLst>
              <a:gd name="adj" fmla="val 3582"/>
            </a:avLst>
          </a:prstGeom>
        </p:spPr>
      </p:pic>
      <p:sp>
        <p:nvSpPr>
          <p:cNvPr id="3" name="8f0a2f1e-db8d-4056-aed9-8dc16d0a6ef5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FEE151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How We Connect Across Borders</a:t>
            </a:r>
            <a:endParaRPr lang="en-US" sz="2880" dirty="0"/>
          </a:p>
        </p:txBody>
      </p:sp>
      <p:sp>
        <p:nvSpPr>
          <p:cNvPr id="4" name="e4cf113a-58ac-4680-9b31-eaa74e1fdd4e"/>
          <p:cNvSpPr/>
          <p:nvPr/>
        </p:nvSpPr>
        <p:spPr>
          <a:xfrm>
            <a:off x="285750" y="788670"/>
            <a:ext cx="4572000" cy="18516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Digital Connections</a:t>
            </a:r>
            <a:endParaRPr lang="en-US" sz="1980" dirty="0"/>
          </a:p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The Internet allows pupils from different European nations to communicate instantly without travelling.</a:t>
            </a:r>
            <a:endParaRPr lang="en-US" sz="1980" dirty="0"/>
          </a:p>
          <a:p>
            <a:pPr algn="l" marL="228600" indent="-68580">
              <a:lnSpc>
                <a:spcPts val="2160"/>
              </a:lnSpc>
              <a:spcBef>
                <a:spcPts val="225"/>
              </a:spcBef>
              <a:spcAft>
                <a:spcPts val="225"/>
              </a:spcAft>
              <a:buSzPct val="100000"/>
              <a:buChar char="•"/>
            </a:pPr>
            <a:r>
              <a:rPr lang="en-US" sz="18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Sending fast electronic emails</a:t>
            </a:r>
            <a:endParaRPr lang="en-US" sz="1980" dirty="0"/>
          </a:p>
          <a:p>
            <a:pPr algn="l" marL="228600" indent="-68580">
              <a:lnSpc>
                <a:spcPts val="2160"/>
              </a:lnSpc>
              <a:spcBef>
                <a:spcPts val="225"/>
              </a:spcBef>
              <a:spcAft>
                <a:spcPts val="225"/>
              </a:spcAft>
              <a:buSzPct val="100000"/>
              <a:buChar char="•"/>
            </a:pPr>
            <a:r>
              <a:rPr lang="en-US" sz="18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Taking virtual museum tours</a:t>
            </a:r>
            <a:endParaRPr lang="en-US" sz="1980" dirty="0"/>
          </a:p>
          <a:p>
            <a:pPr algn="l" marL="228600" indent="-68580">
              <a:lnSpc>
                <a:spcPts val="2160"/>
              </a:lnSpc>
              <a:spcBef>
                <a:spcPts val="225"/>
              </a:spcBef>
              <a:spcAft>
                <a:spcPts val="225"/>
              </a:spcAft>
              <a:buSzPct val="100000"/>
              <a:buChar char="•"/>
            </a:pPr>
            <a:r>
              <a:rPr lang="en-US" sz="18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Sharing music and sports hobbies</a:t>
            </a:r>
            <a:endParaRPr lang="en-US" sz="1980" dirty="0"/>
          </a:p>
        </p:txBody>
      </p:sp>
      <p:sp>
        <p:nvSpPr>
          <p:cNvPr id="5" name="92a5af76-fdc4-44c9-a67b-5f652bf30b7e_card"/>
          <p:cNvSpPr/>
          <p:nvPr/>
        </p:nvSpPr>
        <p:spPr>
          <a:xfrm>
            <a:off x="285750" y="3348990"/>
            <a:ext cx="4572000" cy="1458468"/>
          </a:xfrm>
          <a:prstGeom prst="roundRect">
            <a:avLst>
              <a:gd name="adj" fmla="val 6270"/>
            </a:avLst>
          </a:prstGeom>
          <a:solidFill>
            <a:srgbClr val="82B4EB">
              <a:alpha val="14902"/>
            </a:srgbClr>
          </a:solidFill>
          <a:ln w="11430">
            <a:solidFill>
              <a:srgbClr val="0B2F50">
                <a:alpha val="20000"/>
              </a:srgbClr>
            </a:solidFill>
            <a:prstDash val="solid"/>
          </a:ln>
        </p:spPr>
      </p:sp>
      <p:sp>
        <p:nvSpPr>
          <p:cNvPr id="6" name="92a5af76-fdc4-44c9-a67b-5f652bf30b7e_emoji"/>
          <p:cNvSpPr/>
          <p:nvPr/>
        </p:nvSpPr>
        <p:spPr>
          <a:xfrm>
            <a:off x="400050" y="3497580"/>
            <a:ext cx="365760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160" dirty="0">
                <a:solidFill>
                  <a:srgbClr val="000000"/>
                </a:solidFill>
              </a:rPr>
              <a:t>🧠</a:t>
            </a:r>
            <a:endParaRPr lang="en-US" sz="2160" dirty="0"/>
          </a:p>
        </p:txBody>
      </p:sp>
      <p:sp>
        <p:nvSpPr>
          <p:cNvPr id="7" name="92a5af76-fdc4-44c9-a67b-5f652bf30b7e_text"/>
          <p:cNvSpPr/>
          <p:nvPr/>
        </p:nvSpPr>
        <p:spPr>
          <a:xfrm>
            <a:off x="765810" y="3463290"/>
            <a:ext cx="3977640" cy="12298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B5D4F4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Remember</a:t>
            </a:r>
            <a:endParaRPr lang="en-US" sz="1620" dirty="0"/>
          </a:p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B5D4F4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Even though our landscapes and climates differ, young people share many favourite hobbies!</a:t>
            </a:r>
            <a:endParaRPr lang="en-US" sz="16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f76e624-7ede-4a38-b009-028add631989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FEE151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Voices from England</a:t>
            </a:r>
            <a:endParaRPr lang="en-US" sz="2880" dirty="0"/>
          </a:p>
        </p:txBody>
      </p:sp>
      <p:sp>
        <p:nvSpPr>
          <p:cNvPr id="3" name="ec5ca285-bef5-4bb3-ac0d-63b9616fd3e3"/>
          <p:cNvSpPr/>
          <p:nvPr/>
        </p:nvSpPr>
        <p:spPr>
          <a:xfrm>
            <a:off x="285750" y="742950"/>
            <a:ext cx="8572500" cy="37947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Listen to the audio and answer the questions</a:t>
            </a:r>
            <a:endParaRPr lang="en-US" sz="1620" dirty="0"/>
          </a:p>
        </p:txBody>
      </p:sp>
      <p:sp>
        <p:nvSpPr>
          <p:cNvPr id="4" name="1b66ec0e-6854-42a1-9670-0a178ee597ad"/>
          <p:cNvSpPr/>
          <p:nvPr/>
        </p:nvSpPr>
        <p:spPr>
          <a:xfrm>
            <a:off x="285750" y="2686050"/>
            <a:ext cx="388620" cy="388620"/>
          </a:xfrm>
          <a:prstGeom prst="roundRect">
            <a:avLst>
              <a:gd name="adj" fmla="val 50000"/>
            </a:avLst>
          </a:prstGeom>
          <a:solidFill>
            <a:srgbClr val="F48965"/>
          </a:solidFill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1</a:t>
            </a:r>
            <a:endParaRPr lang="en-US" sz="2160" dirty="0"/>
          </a:p>
        </p:txBody>
      </p:sp>
      <p:sp>
        <p:nvSpPr>
          <p:cNvPr id="5" name="96b2f592-d21d-497a-b238-9a0256133048"/>
          <p:cNvSpPr/>
          <p:nvPr/>
        </p:nvSpPr>
        <p:spPr>
          <a:xfrm>
            <a:off x="788670" y="2686050"/>
            <a:ext cx="8069580" cy="3886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Which country do Liam and Sophie live in?</a:t>
            </a:r>
            <a:endParaRPr lang="en-US" sz="1800" dirty="0"/>
          </a:p>
        </p:txBody>
      </p:sp>
      <p:sp>
        <p:nvSpPr>
          <p:cNvPr id="6" name="eacb6e3a-ebbe-451e-8671-a1dd85f66414"/>
          <p:cNvSpPr/>
          <p:nvPr/>
        </p:nvSpPr>
        <p:spPr>
          <a:xfrm>
            <a:off x="285750" y="3188970"/>
            <a:ext cx="388620" cy="388620"/>
          </a:xfrm>
          <a:prstGeom prst="roundRect">
            <a:avLst>
              <a:gd name="adj" fmla="val 50000"/>
            </a:avLst>
          </a:prstGeom>
          <a:solidFill>
            <a:srgbClr val="F48965"/>
          </a:solidFill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2</a:t>
            </a:r>
            <a:endParaRPr lang="en-US" sz="2160" dirty="0"/>
          </a:p>
        </p:txBody>
      </p:sp>
      <p:sp>
        <p:nvSpPr>
          <p:cNvPr id="7" name="cfa1a218-b4fe-4e13-92ad-be7058be4764"/>
          <p:cNvSpPr/>
          <p:nvPr/>
        </p:nvSpPr>
        <p:spPr>
          <a:xfrm>
            <a:off x="788670" y="3188970"/>
            <a:ext cx="8069580" cy="3886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What sport does Liam play after school on Tuesdays?</a:t>
            </a:r>
            <a:endParaRPr lang="en-US" sz="1800" dirty="0"/>
          </a:p>
        </p:txBody>
      </p:sp>
      <p:sp>
        <p:nvSpPr>
          <p:cNvPr id="8" name="f55631e4-728e-4399-a4af-e4f987a9f987"/>
          <p:cNvSpPr/>
          <p:nvPr/>
        </p:nvSpPr>
        <p:spPr>
          <a:xfrm>
            <a:off x="285750" y="3691890"/>
            <a:ext cx="388620" cy="388620"/>
          </a:xfrm>
          <a:prstGeom prst="roundRect">
            <a:avLst>
              <a:gd name="adj" fmla="val 50000"/>
            </a:avLst>
          </a:prstGeom>
          <a:solidFill>
            <a:srgbClr val="F48965"/>
          </a:solidFill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3</a:t>
            </a:r>
            <a:endParaRPr lang="en-US" sz="2160" dirty="0"/>
          </a:p>
        </p:txBody>
      </p:sp>
      <p:sp>
        <p:nvSpPr>
          <p:cNvPr id="9" name="336f966f-a5d6-46a0-84b9-6a6134b19f4b"/>
          <p:cNvSpPr/>
          <p:nvPr/>
        </p:nvSpPr>
        <p:spPr>
          <a:xfrm>
            <a:off x="788670" y="3691890"/>
            <a:ext cx="8069580" cy="3886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What is Sophie's favourite indoor activity?</a:t>
            </a:r>
            <a:endParaRPr lang="en-US" sz="1800" dirty="0"/>
          </a:p>
        </p:txBody>
      </p:sp>
      <p:sp>
        <p:nvSpPr>
          <p:cNvPr id="10" name="82e5e8ef-1364-4fb5-9b39-6633e8238558"/>
          <p:cNvSpPr/>
          <p:nvPr/>
        </p:nvSpPr>
        <p:spPr>
          <a:xfrm>
            <a:off x="285750" y="4194810"/>
            <a:ext cx="388620" cy="388620"/>
          </a:xfrm>
          <a:prstGeom prst="roundRect">
            <a:avLst>
              <a:gd name="adj" fmla="val 50000"/>
            </a:avLst>
          </a:prstGeom>
          <a:solidFill>
            <a:srgbClr val="F48965"/>
          </a:solidFill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4</a:t>
            </a:r>
            <a:endParaRPr lang="en-US" sz="2160" dirty="0"/>
          </a:p>
        </p:txBody>
      </p:sp>
      <p:sp>
        <p:nvSpPr>
          <p:cNvPr id="11" name="d6f727c6-1503-47a1-a9ff-4484b400a057"/>
          <p:cNvSpPr/>
          <p:nvPr/>
        </p:nvSpPr>
        <p:spPr>
          <a:xfrm>
            <a:off x="788670" y="4194810"/>
            <a:ext cx="8069580" cy="3886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What do both pupils enjoy doing at the weekend?</a:t>
            </a:r>
            <a:endParaRPr lang="en-US" sz="1800" dirty="0"/>
          </a:p>
        </p:txBody>
      </p:sp>
      <p:sp>
        <p:nvSpPr>
          <p:cNvPr id="12" name="46adb2cf-902e-4b5a-9764-25eb254d68a2_card"/>
          <p:cNvSpPr/>
          <p:nvPr/>
        </p:nvSpPr>
        <p:spPr>
          <a:xfrm>
            <a:off x="285750" y="1291590"/>
            <a:ext cx="8572500" cy="857250"/>
          </a:xfrm>
          <a:prstGeom prst="roundRect">
            <a:avLst/>
          </a:prstGeom>
          <a:solidFill>
            <a:srgbClr val="FFF4F1"/>
          </a:solidFill>
          <a:ln w="76200">
            <a:solidFill>
              <a:srgbClr val="FFFFFF"/>
            </a:solidFill>
            <a:prstDash val="solid"/>
          </a:ln>
        </p:spPr>
      </p:sp>
      <p:pic>
        <p:nvPicPr>
          <p:cNvPr id="13" name="46adb2cf-902e-4b5a-9764-25eb254d68a2_icon" descr="/home/forge/chalkie-production-workers-3/releases/77557029/backend/storage/app/render-specs/69643e07-1857-47f4-91c8-5324c441a9e4/audio_ico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070" y="1594485"/>
            <a:ext cx="251460" cy="251460"/>
          </a:xfrm>
          <a:prstGeom prst="rect">
            <a:avLst/>
          </a:prstGeom>
        </p:spPr>
      </p:pic>
      <p:sp>
        <p:nvSpPr>
          <p:cNvPr id="14" name="46adb2cf-902e-4b5a-9764-25eb254d68a2_title"/>
          <p:cNvSpPr/>
          <p:nvPr/>
        </p:nvSpPr>
        <p:spPr>
          <a:xfrm>
            <a:off x="902970" y="1291590"/>
            <a:ext cx="589788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i="1" dirty="0">
                <a:solidFill>
                  <a:srgbClr val="00000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Pupils from England Talk About Free Time</a:t>
            </a:r>
            <a:endParaRPr lang="en-US" sz="1800" dirty="0"/>
          </a:p>
        </p:txBody>
      </p:sp>
      <p:sp>
        <p:nvSpPr>
          <p:cNvPr id="15" name="46adb2cf-902e-4b5a-9764-25eb254d68a2_btn"/>
          <p:cNvSpPr/>
          <p:nvPr/>
        </p:nvSpPr>
        <p:spPr>
          <a:xfrm>
            <a:off x="6983730" y="1520190"/>
            <a:ext cx="1600200" cy="400050"/>
          </a:xfrm>
          <a:prstGeom prst="roundRect">
            <a:avLst/>
          </a:prstGeom>
          <a:solidFill>
            <a:srgbClr val="2C6E49"/>
          </a:solidFill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44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▶ Play audio</a:t>
            </a:r>
            <a:endParaRPr lang="en-US" sz="1440" dirty="0"/>
          </a:p>
        </p:txBody>
      </p:sp>
      <p:sp>
        <p:nvSpPr>
          <p:cNvPr id="16" name="46adb2cf-902e-4b5a-9764-25eb254d68a2_btn_link">
            <a:hlinkClick r:id="rId3" tooltip=""/>
          </p:cNvPr>
          <p:cNvSpPr/>
          <p:nvPr/>
        </p:nvSpPr>
        <p:spPr>
          <a:xfrm>
            <a:off x="6983730" y="1520190"/>
            <a:ext cx="1600200" cy="400050"/>
          </a:xfrm>
          <a:prstGeom prst="roundRect">
            <a:avLst/>
          </a:prstGeom>
          <a:solidFill>
            <a:srgbClr val="2C6E49">
              <a:alpha val="0"/>
            </a:srgbClr>
          </a:solidFill>
          <a:ln w="12700">
            <a:solidFill>
              <a:srgbClr val="2C6E49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f76e624-7ede-4a38-b009-028add631989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FEE151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Voices from England</a:t>
            </a:r>
            <a:endParaRPr lang="en-US" sz="2880" dirty="0"/>
          </a:p>
        </p:txBody>
      </p:sp>
      <p:sp>
        <p:nvSpPr>
          <p:cNvPr id="3" name="34488bfd-d18f-43a9-a8ee-377d64463789"/>
          <p:cNvSpPr/>
          <p:nvPr/>
        </p:nvSpPr>
        <p:spPr>
          <a:xfrm>
            <a:off x="285750" y="742950"/>
            <a:ext cx="8572500" cy="37947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Check your answers below</a:t>
            </a:r>
            <a:endParaRPr lang="en-US" sz="1620" dirty="0"/>
          </a:p>
        </p:txBody>
      </p:sp>
      <p:sp>
        <p:nvSpPr>
          <p:cNvPr id="4" name="083a1f9d-abf4-4054-a930-e8e7747a3705"/>
          <p:cNvSpPr/>
          <p:nvPr/>
        </p:nvSpPr>
        <p:spPr>
          <a:xfrm>
            <a:off x="8366760" y="342900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r" indent="0" marL="0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✅</a:t>
            </a:r>
            <a:endParaRPr lang="en-US" sz="3600" dirty="0"/>
          </a:p>
        </p:txBody>
      </p:sp>
      <p:sp>
        <p:nvSpPr>
          <p:cNvPr id="5" name="43120dd2-7399-45ef-9dd7-35e5e2623091"/>
          <p:cNvSpPr/>
          <p:nvPr/>
        </p:nvSpPr>
        <p:spPr>
          <a:xfrm>
            <a:off x="285750" y="2686050"/>
            <a:ext cx="388620" cy="388620"/>
          </a:xfrm>
          <a:prstGeom prst="roundRect">
            <a:avLst>
              <a:gd name="adj" fmla="val 50000"/>
            </a:avLst>
          </a:prstGeom>
          <a:solidFill>
            <a:srgbClr val="F48965"/>
          </a:solidFill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1</a:t>
            </a:r>
            <a:endParaRPr lang="en-US" sz="2160" dirty="0"/>
          </a:p>
        </p:txBody>
      </p:sp>
      <p:sp>
        <p:nvSpPr>
          <p:cNvPr id="6" name="bf40532a-0e3a-4187-a076-ffe2858d1824"/>
          <p:cNvSpPr/>
          <p:nvPr/>
        </p:nvSpPr>
        <p:spPr>
          <a:xfrm>
            <a:off x="788670" y="2686050"/>
            <a:ext cx="8069580" cy="3886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They live in England.</a:t>
            </a:r>
            <a:endParaRPr lang="en-US" sz="1800" dirty="0"/>
          </a:p>
        </p:txBody>
      </p:sp>
      <p:sp>
        <p:nvSpPr>
          <p:cNvPr id="7" name="43e7c32e-41cd-4dd4-94c3-c79e3bf774d2"/>
          <p:cNvSpPr/>
          <p:nvPr/>
        </p:nvSpPr>
        <p:spPr>
          <a:xfrm>
            <a:off x="285750" y="3188970"/>
            <a:ext cx="388620" cy="388620"/>
          </a:xfrm>
          <a:prstGeom prst="roundRect">
            <a:avLst>
              <a:gd name="adj" fmla="val 50000"/>
            </a:avLst>
          </a:prstGeom>
          <a:solidFill>
            <a:srgbClr val="F48965"/>
          </a:solidFill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2</a:t>
            </a:r>
            <a:endParaRPr lang="en-US" sz="2160" dirty="0"/>
          </a:p>
        </p:txBody>
      </p:sp>
      <p:sp>
        <p:nvSpPr>
          <p:cNvPr id="8" name="8bfcceba-5726-4a42-a468-2fc5a02cc48b"/>
          <p:cNvSpPr/>
          <p:nvPr/>
        </p:nvSpPr>
        <p:spPr>
          <a:xfrm>
            <a:off x="788670" y="3188970"/>
            <a:ext cx="8069580" cy="3886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Liam plays football.</a:t>
            </a:r>
            <a:endParaRPr lang="en-US" sz="1800" dirty="0"/>
          </a:p>
        </p:txBody>
      </p:sp>
      <p:sp>
        <p:nvSpPr>
          <p:cNvPr id="9" name="13de1337-7d6d-4dfb-a255-9c33360563cd"/>
          <p:cNvSpPr/>
          <p:nvPr/>
        </p:nvSpPr>
        <p:spPr>
          <a:xfrm>
            <a:off x="285750" y="3691890"/>
            <a:ext cx="388620" cy="388620"/>
          </a:xfrm>
          <a:prstGeom prst="roundRect">
            <a:avLst>
              <a:gd name="adj" fmla="val 50000"/>
            </a:avLst>
          </a:prstGeom>
          <a:solidFill>
            <a:srgbClr val="F48965"/>
          </a:solidFill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3</a:t>
            </a:r>
            <a:endParaRPr lang="en-US" sz="2160" dirty="0"/>
          </a:p>
        </p:txBody>
      </p:sp>
      <p:sp>
        <p:nvSpPr>
          <p:cNvPr id="10" name="55de0b9d-ab1d-42ed-9bbd-c663f065c16b"/>
          <p:cNvSpPr/>
          <p:nvPr/>
        </p:nvSpPr>
        <p:spPr>
          <a:xfrm>
            <a:off x="788670" y="3691890"/>
            <a:ext cx="8069580" cy="3886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Sophie loves drawing colourful animals.</a:t>
            </a:r>
            <a:endParaRPr lang="en-US" sz="1800" dirty="0"/>
          </a:p>
        </p:txBody>
      </p:sp>
      <p:sp>
        <p:nvSpPr>
          <p:cNvPr id="11" name="68026b2a-716c-45ea-8b8e-eeb94d6d6dd1"/>
          <p:cNvSpPr/>
          <p:nvPr/>
        </p:nvSpPr>
        <p:spPr>
          <a:xfrm>
            <a:off x="285750" y="4194810"/>
            <a:ext cx="388620" cy="388620"/>
          </a:xfrm>
          <a:prstGeom prst="roundRect">
            <a:avLst>
              <a:gd name="adj" fmla="val 50000"/>
            </a:avLst>
          </a:prstGeom>
          <a:solidFill>
            <a:srgbClr val="F48965"/>
          </a:solidFill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4</a:t>
            </a:r>
            <a:endParaRPr lang="en-US" sz="2160" dirty="0"/>
          </a:p>
        </p:txBody>
      </p:sp>
      <p:sp>
        <p:nvSpPr>
          <p:cNvPr id="12" name="0eaff476-e27c-49b8-a4de-01b7335cdfe6"/>
          <p:cNvSpPr/>
          <p:nvPr/>
        </p:nvSpPr>
        <p:spPr>
          <a:xfrm>
            <a:off x="788670" y="4194810"/>
            <a:ext cx="8069580" cy="3886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They both enjoy playing online computer games with their friends.</a:t>
            </a:r>
            <a:endParaRPr lang="en-US" sz="1800" dirty="0"/>
          </a:p>
        </p:txBody>
      </p:sp>
      <p:sp>
        <p:nvSpPr>
          <p:cNvPr id="13" name="46adb2cf-902e-4b5a-9764-25eb254d68a2_card"/>
          <p:cNvSpPr/>
          <p:nvPr/>
        </p:nvSpPr>
        <p:spPr>
          <a:xfrm>
            <a:off x="285750" y="1291590"/>
            <a:ext cx="8572500" cy="857250"/>
          </a:xfrm>
          <a:prstGeom prst="roundRect">
            <a:avLst/>
          </a:prstGeom>
          <a:solidFill>
            <a:srgbClr val="FFF4F1"/>
          </a:solidFill>
          <a:ln w="76200">
            <a:solidFill>
              <a:srgbClr val="FFFFFF"/>
            </a:solidFill>
            <a:prstDash val="solid"/>
          </a:ln>
        </p:spPr>
      </p:sp>
      <p:pic>
        <p:nvPicPr>
          <p:cNvPr id="14" name="46adb2cf-902e-4b5a-9764-25eb254d68a2_icon" descr="/home/forge/chalkie-production-workers-3/releases/77557029/backend/storage/app/render-specs/69643e07-1857-47f4-91c8-5324c441a9e4/audio_ico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070" y="1594485"/>
            <a:ext cx="251460" cy="251460"/>
          </a:xfrm>
          <a:prstGeom prst="rect">
            <a:avLst/>
          </a:prstGeom>
        </p:spPr>
      </p:pic>
      <p:sp>
        <p:nvSpPr>
          <p:cNvPr id="15" name="46adb2cf-902e-4b5a-9764-25eb254d68a2_title"/>
          <p:cNvSpPr/>
          <p:nvPr/>
        </p:nvSpPr>
        <p:spPr>
          <a:xfrm>
            <a:off x="902970" y="1291590"/>
            <a:ext cx="589788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i="1" dirty="0">
                <a:solidFill>
                  <a:srgbClr val="00000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Pupils from England Talk About Free Time</a:t>
            </a:r>
            <a:endParaRPr lang="en-US" sz="1800" dirty="0"/>
          </a:p>
        </p:txBody>
      </p:sp>
      <p:sp>
        <p:nvSpPr>
          <p:cNvPr id="16" name="46adb2cf-902e-4b5a-9764-25eb254d68a2_btn"/>
          <p:cNvSpPr/>
          <p:nvPr/>
        </p:nvSpPr>
        <p:spPr>
          <a:xfrm>
            <a:off x="6983730" y="1520190"/>
            <a:ext cx="1600200" cy="400050"/>
          </a:xfrm>
          <a:prstGeom prst="roundRect">
            <a:avLst/>
          </a:prstGeom>
          <a:solidFill>
            <a:srgbClr val="2C6E49"/>
          </a:solidFill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44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▶ Play audio</a:t>
            </a:r>
            <a:endParaRPr lang="en-US" sz="1440" dirty="0"/>
          </a:p>
        </p:txBody>
      </p:sp>
      <p:sp>
        <p:nvSpPr>
          <p:cNvPr id="17" name="46adb2cf-902e-4b5a-9764-25eb254d68a2_btn_link">
            <a:hlinkClick r:id="rId3" tooltip=""/>
          </p:cNvPr>
          <p:cNvSpPr/>
          <p:nvPr/>
        </p:nvSpPr>
        <p:spPr>
          <a:xfrm>
            <a:off x="6983730" y="1520190"/>
            <a:ext cx="1600200" cy="400050"/>
          </a:xfrm>
          <a:prstGeom prst="roundRect">
            <a:avLst/>
          </a:prstGeom>
          <a:solidFill>
            <a:srgbClr val="2C6E49">
              <a:alpha val="0"/>
            </a:srgbClr>
          </a:solidFill>
          <a:ln w="12700">
            <a:solidFill>
              <a:srgbClr val="2C6E49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ee38300-93ae-4013-926b-d13db7b7e8a9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FEE151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Check Your Knowledge</a:t>
            </a:r>
            <a:endParaRPr lang="en-US" sz="2880" dirty="0"/>
          </a:p>
        </p:txBody>
      </p:sp>
      <p:sp>
        <p:nvSpPr>
          <p:cNvPr id="3" name="c44b8140-3b18-4595-ba1a-487889414873"/>
          <p:cNvSpPr/>
          <p:nvPr/>
        </p:nvSpPr>
        <p:spPr>
          <a:xfrm>
            <a:off x="285750" y="685800"/>
            <a:ext cx="8572500" cy="4114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Which city is the capital of Ireland, where Kostas's friend Connor lives?</a:t>
            </a:r>
            <a:endParaRPr lang="en-US" sz="1800" dirty="0"/>
          </a:p>
        </p:txBody>
      </p:sp>
      <p:sp>
        <p:nvSpPr>
          <p:cNvPr id="4" name="1aff21aa-63a1-4ff1-8b87-dbb8a2d7c599"/>
          <p:cNvSpPr/>
          <p:nvPr/>
        </p:nvSpPr>
        <p:spPr>
          <a:xfrm>
            <a:off x="285750" y="1657350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1.</a:t>
            </a:r>
            <a:endParaRPr lang="en-US" sz="2520" dirty="0"/>
          </a:p>
        </p:txBody>
      </p:sp>
      <p:sp>
        <p:nvSpPr>
          <p:cNvPr id="5" name="378bf3bb-1567-448b-b787-9edce2e4c087"/>
          <p:cNvSpPr/>
          <p:nvPr/>
        </p:nvSpPr>
        <p:spPr>
          <a:xfrm>
            <a:off x="857250" y="165735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London</a:t>
            </a:r>
            <a:endParaRPr lang="en-US" sz="1800" dirty="0"/>
          </a:p>
        </p:txBody>
      </p:sp>
      <p:sp>
        <p:nvSpPr>
          <p:cNvPr id="6" name="bf84f252-1759-4010-bd97-e26a69f583ca"/>
          <p:cNvSpPr/>
          <p:nvPr/>
        </p:nvSpPr>
        <p:spPr>
          <a:xfrm>
            <a:off x="285750" y="2514600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2.</a:t>
            </a:r>
            <a:endParaRPr lang="en-US" sz="2520" dirty="0"/>
          </a:p>
        </p:txBody>
      </p:sp>
      <p:sp>
        <p:nvSpPr>
          <p:cNvPr id="7" name="7ac5096f-3e85-46b0-a0a5-7005a21045d2"/>
          <p:cNvSpPr/>
          <p:nvPr/>
        </p:nvSpPr>
        <p:spPr>
          <a:xfrm>
            <a:off x="857250" y="251460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Dublin</a:t>
            </a:r>
            <a:endParaRPr lang="en-US" sz="1800" dirty="0"/>
          </a:p>
        </p:txBody>
      </p:sp>
      <p:sp>
        <p:nvSpPr>
          <p:cNvPr id="8" name="b58b2cda-3e7c-4e5e-a398-dd434b4eb619"/>
          <p:cNvSpPr/>
          <p:nvPr/>
        </p:nvSpPr>
        <p:spPr>
          <a:xfrm>
            <a:off x="285750" y="3371850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3.</a:t>
            </a:r>
            <a:endParaRPr lang="en-US" sz="2520" dirty="0"/>
          </a:p>
        </p:txBody>
      </p:sp>
      <p:sp>
        <p:nvSpPr>
          <p:cNvPr id="9" name="90cbb34c-d206-48f1-bcb3-db697aee0626"/>
          <p:cNvSpPr/>
          <p:nvPr/>
        </p:nvSpPr>
        <p:spPr>
          <a:xfrm>
            <a:off x="857250" y="337185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Athens</a:t>
            </a:r>
            <a:endParaRPr lang="en-US" sz="1800" dirty="0"/>
          </a:p>
        </p:txBody>
      </p:sp>
      <p:sp>
        <p:nvSpPr>
          <p:cNvPr id="10" name="3f8aaf8b-bfbc-4844-98a6-1c9e716c5241"/>
          <p:cNvSpPr/>
          <p:nvPr/>
        </p:nvSpPr>
        <p:spPr>
          <a:xfrm>
            <a:off x="285750" y="4229100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4.</a:t>
            </a:r>
            <a:endParaRPr lang="en-US" sz="2520" dirty="0"/>
          </a:p>
        </p:txBody>
      </p:sp>
      <p:sp>
        <p:nvSpPr>
          <p:cNvPr id="11" name="adf8c80f-afb9-4f17-8b22-76ee324532ac"/>
          <p:cNvSpPr/>
          <p:nvPr/>
        </p:nvSpPr>
        <p:spPr>
          <a:xfrm>
            <a:off x="857250" y="422910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Paris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ee38300-93ae-4013-926b-d13db7b7e8a9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FEE151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Check Your Knowledge</a:t>
            </a:r>
            <a:endParaRPr lang="en-US" sz="2880" dirty="0"/>
          </a:p>
        </p:txBody>
      </p:sp>
      <p:sp>
        <p:nvSpPr>
          <p:cNvPr id="3" name="c44b8140-3b18-4595-ba1a-487889414873"/>
          <p:cNvSpPr/>
          <p:nvPr/>
        </p:nvSpPr>
        <p:spPr>
          <a:xfrm>
            <a:off x="285750" y="685800"/>
            <a:ext cx="8572500" cy="4114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Which city is the capital of Ireland, where Kostas's friend Connor lives?</a:t>
            </a:r>
            <a:endParaRPr lang="en-US" sz="1800" dirty="0"/>
          </a:p>
        </p:txBody>
      </p:sp>
      <p:sp>
        <p:nvSpPr>
          <p:cNvPr id="4" name="1aff21aa-63a1-4ff1-8b87-dbb8a2d7c599"/>
          <p:cNvSpPr/>
          <p:nvPr/>
        </p:nvSpPr>
        <p:spPr>
          <a:xfrm>
            <a:off x="285750" y="1657350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1.</a:t>
            </a:r>
            <a:endParaRPr lang="en-US" sz="2520" dirty="0"/>
          </a:p>
        </p:txBody>
      </p:sp>
      <p:sp>
        <p:nvSpPr>
          <p:cNvPr id="5" name="378bf3bb-1567-448b-b787-9edce2e4c087"/>
          <p:cNvSpPr/>
          <p:nvPr/>
        </p:nvSpPr>
        <p:spPr>
          <a:xfrm>
            <a:off x="857250" y="165735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London</a:t>
            </a:r>
            <a:endParaRPr lang="en-US" sz="1800" dirty="0"/>
          </a:p>
        </p:txBody>
      </p:sp>
      <p:sp>
        <p:nvSpPr>
          <p:cNvPr id="6" name="bf84f252-1759-4010-bd97-e26a69f583ca"/>
          <p:cNvSpPr/>
          <p:nvPr/>
        </p:nvSpPr>
        <p:spPr>
          <a:xfrm>
            <a:off x="285750" y="2514600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2.</a:t>
            </a:r>
            <a:endParaRPr lang="en-US" sz="2520" dirty="0"/>
          </a:p>
        </p:txBody>
      </p:sp>
      <p:sp>
        <p:nvSpPr>
          <p:cNvPr id="7" name="7ac5096f-3e85-46b0-a0a5-7005a21045d2"/>
          <p:cNvSpPr/>
          <p:nvPr/>
        </p:nvSpPr>
        <p:spPr>
          <a:xfrm>
            <a:off x="857250" y="251460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2C6E49"/>
            </a:solidFill>
          </a:ln>
        </p:spPr>
        <p:txBody>
          <a:bodyPr wrap="square" lIns="102870" tIns="102870" rIns="102870" bIns="102870" rtlCol="0" anchor="ctr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Dublin</a:t>
            </a:r>
            <a:endParaRPr lang="en-US" sz="1800" dirty="0"/>
          </a:p>
        </p:txBody>
      </p:sp>
      <p:sp>
        <p:nvSpPr>
          <p:cNvPr id="8" name="b58b2cda-3e7c-4e5e-a398-dd434b4eb619"/>
          <p:cNvSpPr/>
          <p:nvPr/>
        </p:nvSpPr>
        <p:spPr>
          <a:xfrm>
            <a:off x="285750" y="3371850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3.</a:t>
            </a:r>
            <a:endParaRPr lang="en-US" sz="2520" dirty="0"/>
          </a:p>
        </p:txBody>
      </p:sp>
      <p:sp>
        <p:nvSpPr>
          <p:cNvPr id="9" name="90cbb34c-d206-48f1-bcb3-db697aee0626"/>
          <p:cNvSpPr/>
          <p:nvPr/>
        </p:nvSpPr>
        <p:spPr>
          <a:xfrm>
            <a:off x="857250" y="337185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Athens</a:t>
            </a:r>
            <a:endParaRPr lang="en-US" sz="1800" dirty="0"/>
          </a:p>
        </p:txBody>
      </p:sp>
      <p:sp>
        <p:nvSpPr>
          <p:cNvPr id="10" name="3f8aaf8b-bfbc-4844-98a6-1c9e716c5241"/>
          <p:cNvSpPr/>
          <p:nvPr/>
        </p:nvSpPr>
        <p:spPr>
          <a:xfrm>
            <a:off x="285750" y="4229100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4.</a:t>
            </a:r>
            <a:endParaRPr lang="en-US" sz="2520" dirty="0"/>
          </a:p>
        </p:txBody>
      </p:sp>
      <p:sp>
        <p:nvSpPr>
          <p:cNvPr id="11" name="adf8c80f-afb9-4f17-8b22-76ee324532ac"/>
          <p:cNvSpPr/>
          <p:nvPr/>
        </p:nvSpPr>
        <p:spPr>
          <a:xfrm>
            <a:off x="857250" y="422910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Paris</a:t>
            </a:r>
            <a:endParaRPr lang="en-US" sz="1800" dirty="0"/>
          </a:p>
        </p:txBody>
      </p:sp>
      <p:sp>
        <p:nvSpPr>
          <p:cNvPr id="12" name="e16938c0-a2d6-4cc7-9d5c-2b0b72d8a555"/>
          <p:cNvSpPr/>
          <p:nvPr/>
        </p:nvSpPr>
        <p:spPr>
          <a:xfrm>
            <a:off x="8366760" y="342900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r" indent="0" marL="0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✅</a:t>
            </a:r>
            <a:endParaRPr lang="en-US" sz="3600" dirty="0"/>
          </a:p>
        </p:txBody>
      </p:sp>
      <p:sp>
        <p:nvSpPr>
          <p:cNvPr id="13" name="d268d93c-2465-4385-8a56-a360c94723f7"/>
          <p:cNvSpPr/>
          <p:nvPr/>
        </p:nvSpPr>
        <p:spPr>
          <a:xfrm>
            <a:off x="8721090" y="2377440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2C6E49"/>
          </a:solidFill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1404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✓</a:t>
            </a:r>
            <a:endParaRPr lang="en-US" sz="11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747b811d-f5b9-47bf-bbb3-b97e188da69b" descr="/home/forge/chalkie-production-workers-3/releases/77557029/backend/storage/app/render-specs/69643e07-1857-47f4-91c8-5324c441a9e4/img_88f2cf22d50efe57d124336ea25cb3a9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330" y="651510"/>
            <a:ext cx="8332470" cy="4309110"/>
          </a:xfrm>
          <a:prstGeom prst="roundRect">
            <a:avLst>
              <a:gd name="adj" fmla="val 3183"/>
            </a:avLst>
          </a:prstGeom>
        </p:spPr>
      </p:pic>
      <p:pic>
        <p:nvPicPr>
          <p:cNvPr id="3" name="058e6648-5b8d-4fa7-b378-8966bc7709d0" descr="/home/forge/chalkie-production-workers-3/releases/77557029/backend/storage/app/render-specs/69643e07-1857-47f4-91c8-5324c441a9e4/img_b323aad55fa7c4a959336961cd1bfee1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3020" y="1657350"/>
            <a:ext cx="2834640" cy="2194560"/>
          </a:xfrm>
          <a:prstGeom prst="roundRect">
            <a:avLst>
              <a:gd name="adj" fmla="val 6250"/>
            </a:avLst>
          </a:prstGeom>
        </p:spPr>
      </p:pic>
      <p:sp>
        <p:nvSpPr>
          <p:cNvPr id="4" name="369dc879-30c5-48e1-ad21-d3399982c503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FEE151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European Pen Pals</a:t>
            </a:r>
            <a:endParaRPr lang="en-US" sz="2880" dirty="0"/>
          </a:p>
        </p:txBody>
      </p:sp>
      <p:sp>
        <p:nvSpPr>
          <p:cNvPr id="5" name="ec13a1b4-c5ac-4ab2-9c95-cd9cb7761dcb"/>
          <p:cNvSpPr/>
          <p:nvPr/>
        </p:nvSpPr>
        <p:spPr>
          <a:xfrm>
            <a:off x="4297680" y="1828800"/>
            <a:ext cx="3726180" cy="19888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If you could send an email to a new school friend in another European country, which country would you choose, and what three things about your life in Greece would you describe to them?</a:t>
            </a:r>
            <a:endParaRPr lang="en-US" sz="162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747b811d-f5b9-47bf-bbb3-b97e188da69b" descr="/home/forge/chalkie-production-workers-3/releases/77557029/backend/storage/app/render-specs/69643e07-1857-47f4-91c8-5324c441a9e4/img_88f2cf22d50efe57d124336ea25cb3a9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330" y="651510"/>
            <a:ext cx="8332470" cy="4309110"/>
          </a:xfrm>
          <a:prstGeom prst="roundRect">
            <a:avLst>
              <a:gd name="adj" fmla="val 3183"/>
            </a:avLst>
          </a:prstGeom>
        </p:spPr>
      </p:pic>
      <p:sp>
        <p:nvSpPr>
          <p:cNvPr id="3" name="369dc879-30c5-48e1-ad21-d3399982c503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FEE151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European Pen Pals</a:t>
            </a:r>
            <a:endParaRPr lang="en-US" sz="2880" dirty="0"/>
          </a:p>
        </p:txBody>
      </p:sp>
      <p:sp>
        <p:nvSpPr>
          <p:cNvPr id="4" name="108dd40a-082e-442e-bfb9-8701942a2049"/>
          <p:cNvSpPr/>
          <p:nvPr/>
        </p:nvSpPr>
        <p:spPr>
          <a:xfrm>
            <a:off x="982980" y="1657350"/>
            <a:ext cx="7040880" cy="19888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You might have said...</a:t>
            </a:r>
            <a:endParaRPr lang="en-US" sz="1800" dirty="0"/>
          </a:p>
          <a:p>
            <a:pPr algn="ctr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Pupils might choose countries like Ireland, the United Kingdom, France, or Italy.</a:t>
            </a:r>
            <a:endParaRPr lang="en-US" sz="1800" dirty="0"/>
          </a:p>
          <a:p>
            <a:pPr algn="ctr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They could describe the sunny Greek climate, historic monuments such as the Acropolis, local food, or their favourite sports and digital pastimes.</a:t>
            </a:r>
            <a:endParaRPr lang="en-US" sz="1800" dirty="0"/>
          </a:p>
        </p:txBody>
      </p:sp>
      <p:sp>
        <p:nvSpPr>
          <p:cNvPr id="5" name="3737ecd0-40e6-424b-81b9-611c8876dfad"/>
          <p:cNvSpPr/>
          <p:nvPr/>
        </p:nvSpPr>
        <p:spPr>
          <a:xfrm>
            <a:off x="8366760" y="342900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r" indent="0" marL="0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✅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 Friends Around Europe</dc:title>
  <dc:subject>PptxGenJS Presentation</dc:subject>
  <dc:creator>PptxGenJS</dc:creator>
  <cp:lastModifiedBy>PptxGenJS</cp:lastModifiedBy>
  <cp:revision>1</cp:revision>
  <dcterms:created xsi:type="dcterms:W3CDTF">2026-09-13T13:26:38Z</dcterms:created>
  <dcterms:modified xsi:type="dcterms:W3CDTF">2026-09-13T13:26:38Z</dcterms:modified>
</cp:coreProperties>
</file>