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6" r:id="rId10"/>
    <p:sldId id="267" r:id="rId11"/>
    <p:sldId id="269" r:id="rId12"/>
    <p:sldId id="270" r:id="rId13"/>
    <p:sldId id="268" r:id="rId14"/>
    <p:sldId id="271" r:id="rId15"/>
    <p:sldId id="272" r:id="rId16"/>
    <p:sldId id="273" r:id="rId17"/>
    <p:sldId id="274" r:id="rId18"/>
    <p:sldId id="263" r:id="rId19"/>
    <p:sldId id="264"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Ορθογώνιο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Στρογγυλεμένο ορθογώνιο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Υπότιτλο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p:txBody>
          <a:bodyPr/>
          <a:lstStyle/>
          <a:p>
            <a:fld id="{4ECBCC17-9DDE-4C2D-ABAA-5E996094EA8A}" type="datetimeFigureOut">
              <a:rPr lang="el-GR" smtClean="0"/>
              <a:t>29/11/2020</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lIns="0" tIns="0" rIns="0" bIns="0">
            <a:noAutofit/>
          </a:bodyPr>
          <a:lstStyle>
            <a:lvl1pPr>
              <a:defRPr sz="1400">
                <a:solidFill>
                  <a:srgbClr val="FFFFFF"/>
                </a:solidFill>
              </a:defRPr>
            </a:lvl1pPr>
          </a:lstStyle>
          <a:p>
            <a:fld id="{C743835A-9CB7-4048-94C2-3166EFC5603B}" type="slidenum">
              <a:rPr lang="el-GR" smtClean="0"/>
              <a:t>‹#›</a:t>
            </a:fld>
            <a:endParaRPr lang="el-GR"/>
          </a:p>
        </p:txBody>
      </p:sp>
      <p:sp>
        <p:nvSpPr>
          <p:cNvPr id="7" name="Ορθογώνιο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4ECBCC17-9DDE-4C2D-ABAA-5E996094EA8A}" type="datetimeFigureOut">
              <a:rPr lang="el-GR" smtClean="0"/>
              <a:t>29/11/2020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43835A-9CB7-4048-94C2-3166EFC5603B}"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1"/>
            <a:ext cx="201168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914400" y="274640"/>
            <a:ext cx="55626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4ECBCC17-9DDE-4C2D-ABAA-5E996094EA8A}" type="datetimeFigureOut">
              <a:rPr lang="el-GR" smtClean="0"/>
              <a:t>29/11/2020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43835A-9CB7-4048-94C2-3166EFC5603B}"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4" name="Θέση ημερομηνίας 3"/>
          <p:cNvSpPr>
            <a:spLocks noGrp="1"/>
          </p:cNvSpPr>
          <p:nvPr>
            <p:ph type="dt" sz="half" idx="10"/>
          </p:nvPr>
        </p:nvSpPr>
        <p:spPr/>
        <p:txBody>
          <a:bodyPr/>
          <a:lstStyle/>
          <a:p>
            <a:fld id="{4ECBCC17-9DDE-4C2D-ABAA-5E996094EA8A}" type="datetimeFigureOut">
              <a:rPr lang="el-GR" smtClean="0"/>
              <a:t>29/11/2020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43835A-9CB7-4048-94C2-3166EFC5603B}" type="slidenum">
              <a:rPr lang="el-GR" smtClean="0"/>
              <a:t>‹#›</a:t>
            </a:fld>
            <a:endParaRPr lang="el-GR"/>
          </a:p>
        </p:txBody>
      </p:sp>
      <p:sp>
        <p:nvSpPr>
          <p:cNvPr id="8" name="Θέση περιεχομένου 7"/>
          <p:cNvSpPr>
            <a:spLocks noGrp="1"/>
          </p:cNvSpPr>
          <p:nvPr>
            <p:ph sz="quarter" idx="1"/>
          </p:nvPr>
        </p:nvSpPr>
        <p:spPr>
          <a:xfrm>
            <a:off x="914400" y="1447800"/>
            <a:ext cx="777240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Ορθογώνιο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Στρογγυλεμένο ορθογώνιο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4ECBCC17-9DDE-4C2D-ABAA-5E996094EA8A}" type="datetimeFigureOut">
              <a:rPr lang="el-GR" smtClean="0"/>
              <a:t>29/11/2020</a:t>
            </a:fld>
            <a:endParaRPr lang="el-GR"/>
          </a:p>
        </p:txBody>
      </p:sp>
      <p:sp>
        <p:nvSpPr>
          <p:cNvPr id="5" name="Θέση υποσέλιδου 4"/>
          <p:cNvSpPr>
            <a:spLocks noGrp="1"/>
          </p:cNvSpPr>
          <p:nvPr>
            <p:ph type="ftr" sz="quarter" idx="11"/>
          </p:nvPr>
        </p:nvSpPr>
        <p:spPr>
          <a:xfrm>
            <a:off x="800100" y="6172200"/>
            <a:ext cx="4000500" cy="457200"/>
          </a:xfrm>
        </p:spPr>
        <p:txBody>
          <a:bodyPr/>
          <a:lstStyle/>
          <a:p>
            <a:endParaRPr lang="el-GR"/>
          </a:p>
        </p:txBody>
      </p:sp>
      <p:sp>
        <p:nvSpPr>
          <p:cNvPr id="7" name="Ορθογώνιο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Ορθογώνιο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Ορθογώνιο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a:off x="146304" y="6208776"/>
            <a:ext cx="457200" cy="457200"/>
          </a:xfrm>
        </p:spPr>
        <p:txBody>
          <a:bodyPr/>
          <a:lstStyle/>
          <a:p>
            <a:fld id="{C743835A-9CB7-4048-94C2-3166EFC5603B}"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4ECBCC17-9DDE-4C2D-ABAA-5E996094EA8A}" type="datetimeFigureOut">
              <a:rPr lang="el-GR" smtClean="0"/>
              <a:t>29/11/2020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743835A-9CB7-4048-94C2-3166EFC5603B}" type="slidenum">
              <a:rPr lang="el-GR" smtClean="0"/>
              <a:t>‹#›</a:t>
            </a:fld>
            <a:endParaRPr lang="el-GR"/>
          </a:p>
        </p:txBody>
      </p:sp>
      <p:sp>
        <p:nvSpPr>
          <p:cNvPr id="9" name="Θέση περιεχομένου 8"/>
          <p:cNvSpPr>
            <a:spLocks noGrp="1"/>
          </p:cNvSpPr>
          <p:nvPr>
            <p:ph sz="quarter" idx="1"/>
          </p:nvPr>
        </p:nvSpPr>
        <p:spPr>
          <a:xfrm>
            <a:off x="914400" y="1447800"/>
            <a:ext cx="374904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933950" y="1447800"/>
            <a:ext cx="374904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273050"/>
            <a:ext cx="7772400" cy="1143000"/>
          </a:xfrm>
        </p:spPr>
        <p:txBody>
          <a:bodyPr anchor="b" anchorCtr="0"/>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7" name="Θέση ημερομηνίας 6"/>
          <p:cNvSpPr>
            <a:spLocks noGrp="1"/>
          </p:cNvSpPr>
          <p:nvPr>
            <p:ph type="dt" sz="half" idx="10"/>
          </p:nvPr>
        </p:nvSpPr>
        <p:spPr/>
        <p:txBody>
          <a:bodyPr/>
          <a:lstStyle/>
          <a:p>
            <a:fld id="{4ECBCC17-9DDE-4C2D-ABAA-5E996094EA8A}" type="datetimeFigureOut">
              <a:rPr lang="el-GR" smtClean="0"/>
              <a:t>29/11/2020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743835A-9CB7-4048-94C2-3166EFC5603B}" type="slidenum">
              <a:rPr lang="el-GR" smtClean="0"/>
              <a:t>‹#›</a:t>
            </a:fld>
            <a:endParaRPr lang="el-GR"/>
          </a:p>
        </p:txBody>
      </p:sp>
      <p:sp>
        <p:nvSpPr>
          <p:cNvPr id="11" name="Θέση περιεχομένου 10"/>
          <p:cNvSpPr>
            <a:spLocks noGrp="1"/>
          </p:cNvSpPr>
          <p:nvPr>
            <p:ph sz="half" idx="2"/>
          </p:nvPr>
        </p:nvSpPr>
        <p:spPr>
          <a:xfrm>
            <a:off x="914400" y="2247900"/>
            <a:ext cx="3733800" cy="38862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4"/>
          </p:nvPr>
        </p:nvSpPr>
        <p:spPr>
          <a:xfrm>
            <a:off x="4953000" y="2247900"/>
            <a:ext cx="3733800" cy="38862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4ECBCC17-9DDE-4C2D-ABAA-5E996094EA8A}" type="datetimeFigureOut">
              <a:rPr lang="el-GR" smtClean="0"/>
              <a:t>29/11/2020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743835A-9CB7-4048-94C2-3166EFC5603B}"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ECBCC17-9DDE-4C2D-ABAA-5E996094EA8A}" type="datetimeFigureOut">
              <a:rPr lang="el-GR" smtClean="0"/>
              <a:t>29/11/2020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743835A-9CB7-4048-94C2-3166EFC5603B}"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Στρογγυλεμένο ορθογώνιο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4ECBCC17-9DDE-4C2D-ABAA-5E996094EA8A}" type="datetimeFigureOut">
              <a:rPr lang="el-GR" smtClean="0"/>
              <a:t>29/11/2020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743835A-9CB7-4048-94C2-3166EFC5603B}" type="slidenum">
              <a:rPr lang="el-GR" smtClean="0"/>
              <a:t>‹#›</a:t>
            </a:fld>
            <a:endParaRPr lang="el-GR"/>
          </a:p>
        </p:txBody>
      </p:sp>
      <p:sp>
        <p:nvSpPr>
          <p:cNvPr id="11" name="Θέση περιεχομένου 10"/>
          <p:cNvSpPr>
            <a:spLocks noGrp="1"/>
          </p:cNvSpPr>
          <p:nvPr>
            <p:ph sz="quarter" idx="1"/>
          </p:nvPr>
        </p:nvSpPr>
        <p:spPr>
          <a:xfrm>
            <a:off x="2971800" y="1600200"/>
            <a:ext cx="5715000" cy="44958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Στυλ κύριου τίτλου</a:t>
            </a:r>
            <a:endParaRPr kumimoji="0" lang="en-US"/>
          </a:p>
        </p:txBody>
      </p:sp>
      <p:sp>
        <p:nvSpPr>
          <p:cNvPr id="4" name="Θέση κειμένου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4ECBCC17-9DDE-4C2D-ABAA-5E996094EA8A}" type="datetimeFigureOut">
              <a:rPr lang="el-GR" smtClean="0"/>
              <a:t>29/11/2020</a:t>
            </a:fld>
            <a:endParaRPr lang="el-GR"/>
          </a:p>
        </p:txBody>
      </p:sp>
      <p:sp>
        <p:nvSpPr>
          <p:cNvPr id="6" name="Θέση υποσέλιδου 5"/>
          <p:cNvSpPr>
            <a:spLocks noGrp="1"/>
          </p:cNvSpPr>
          <p:nvPr>
            <p:ph type="ftr" sz="quarter" idx="11"/>
          </p:nvPr>
        </p:nvSpPr>
        <p:spPr>
          <a:xfrm>
            <a:off x="914400" y="6172200"/>
            <a:ext cx="3886200" cy="457200"/>
          </a:xfrm>
        </p:spPr>
        <p:txBody>
          <a:bodyPr/>
          <a:lstStyle/>
          <a:p>
            <a:endParaRPr lang="el-GR"/>
          </a:p>
        </p:txBody>
      </p:sp>
      <p:sp>
        <p:nvSpPr>
          <p:cNvPr id="7" name="Θέση αριθμού διαφάνειας 6"/>
          <p:cNvSpPr>
            <a:spLocks noGrp="1"/>
          </p:cNvSpPr>
          <p:nvPr>
            <p:ph type="sldNum" sz="quarter" idx="12"/>
          </p:nvPr>
        </p:nvSpPr>
        <p:spPr>
          <a:xfrm>
            <a:off x="146304" y="6208776"/>
            <a:ext cx="457200" cy="457200"/>
          </a:xfrm>
        </p:spPr>
        <p:txBody>
          <a:bodyPr/>
          <a:lstStyle/>
          <a:p>
            <a:fld id="{C743835A-9CB7-4048-94C2-3166EFC5603B}" type="slidenum">
              <a:rPr lang="el-GR" smtClean="0"/>
              <a:t>‹#›</a:t>
            </a:fld>
            <a:endParaRPr lang="el-GR"/>
          </a:p>
        </p:txBody>
      </p:sp>
      <p:sp>
        <p:nvSpPr>
          <p:cNvPr id="11" name="Ορθογώνιο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Ορθογώνιο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Θέση εικόνας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Ορθογώνιο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Στρογγυλεμένο ορθογώνιο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Θέση τίτλου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ECBCC17-9DDE-4C2D-ABAA-5E996094EA8A}" type="datetimeFigureOut">
              <a:rPr lang="el-GR" smtClean="0"/>
              <a:t>29/11/2020</a:t>
            </a:fld>
            <a:endParaRPr lang="el-GR"/>
          </a:p>
        </p:txBody>
      </p:sp>
      <p:sp>
        <p:nvSpPr>
          <p:cNvPr id="3" name="Θέση υποσέλιδου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Θέση αριθμού διαφάνειας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743835A-9CB7-4048-94C2-3166EFC5603B}"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06824" y="260648"/>
            <a:ext cx="7766870" cy="923330"/>
          </a:xfrm>
          <a:prstGeom prst="rect">
            <a:avLst/>
          </a:prstGeom>
          <a:noFill/>
        </p:spPr>
        <p:txBody>
          <a:bodyPr wrap="none" lIns="91440" tIns="45720" rIns="91440" bIns="45720">
            <a:spAutoFit/>
          </a:bodyPr>
          <a:lstStyle/>
          <a:p>
            <a:pPr algn="ctr"/>
            <a:r>
              <a:rPr lang="el-GR" sz="5400" b="1"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latin typeface="Arial" pitchFamily="34" charset="0"/>
                <a:cs typeface="Arial" pitchFamily="34" charset="0"/>
              </a:rPr>
              <a:t>Ζώα σε χειμερία νάρκη</a:t>
            </a:r>
            <a:endParaRPr lang="el-GR" sz="5400" b="1" cap="none" spc="0"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latin typeface="Arial" pitchFamily="34" charset="0"/>
              <a:cs typeface="Arial" pitchFamily="34"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484784"/>
            <a:ext cx="5112568" cy="5112568"/>
          </a:xfrm>
          <a:prstGeom prst="rect">
            <a:avLst/>
          </a:prstGeom>
        </p:spPr>
      </p:pic>
    </p:spTree>
    <p:extLst>
      <p:ext uri="{BB962C8B-B14F-4D97-AF65-F5344CB8AC3E}">
        <p14:creationId xmlns:p14="http://schemas.microsoft.com/office/powerpoint/2010/main" val="400337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87624" y="325678"/>
            <a:ext cx="6768752" cy="923330"/>
          </a:xfrm>
          <a:prstGeom prst="rect">
            <a:avLst/>
          </a:prstGeom>
          <a:noFill/>
        </p:spPr>
        <p:txBody>
          <a:bodyPr wrap="square" lIns="91440" tIns="45720" rIns="91440" bIns="45720">
            <a:spAutoFit/>
          </a:bodyPr>
          <a:lstStyle/>
          <a:p>
            <a:pPr algn="ctr"/>
            <a:r>
              <a:rPr lang="el-GR" sz="5400" b="1" cap="none" spc="0" dirty="0" smtClean="0">
                <a:ln w="10541" cmpd="sng">
                  <a:solidFill>
                    <a:schemeClr val="accent1">
                      <a:shade val="88000"/>
                      <a:satMod val="110000"/>
                    </a:schemeClr>
                  </a:solidFill>
                  <a:prstDash val="solid"/>
                </a:ln>
                <a:solidFill>
                  <a:srgbClr val="0070C0"/>
                </a:solidFill>
                <a:effectLst/>
                <a:latin typeface="Arial" pitchFamily="34" charset="0"/>
                <a:cs typeface="Arial" pitchFamily="34" charset="0"/>
              </a:rPr>
              <a:t>  ΣΚΑΝΤΖΟΧΟΙΡΟΣ</a:t>
            </a:r>
            <a:endParaRPr lang="el-GR" sz="5400" b="1" cap="none" spc="0" dirty="0">
              <a:ln w="10541" cmpd="sng">
                <a:solidFill>
                  <a:schemeClr val="accent1">
                    <a:shade val="88000"/>
                    <a:satMod val="110000"/>
                  </a:schemeClr>
                </a:solidFill>
                <a:prstDash val="solid"/>
              </a:ln>
              <a:solidFill>
                <a:srgbClr val="0070C0"/>
              </a:solidFill>
              <a:effectLst/>
              <a:latin typeface="Arial" pitchFamily="34" charset="0"/>
              <a:cs typeface="Arial" pitchFamily="34"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484784"/>
            <a:ext cx="5328592" cy="4681549"/>
          </a:xfrm>
          <a:prstGeom prst="rect">
            <a:avLst/>
          </a:prstGeom>
        </p:spPr>
      </p:pic>
    </p:spTree>
    <p:extLst>
      <p:ext uri="{BB962C8B-B14F-4D97-AF65-F5344CB8AC3E}">
        <p14:creationId xmlns:p14="http://schemas.microsoft.com/office/powerpoint/2010/main" val="40853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92696"/>
            <a:ext cx="4286250" cy="3009900"/>
          </a:xfrm>
          <a:prstGeom prst="rect">
            <a:avLst/>
          </a:prstGeom>
        </p:spPr>
      </p:pic>
      <p:sp>
        <p:nvSpPr>
          <p:cNvPr id="3" name="TextBox 2"/>
          <p:cNvSpPr txBox="1"/>
          <p:nvPr/>
        </p:nvSpPr>
        <p:spPr>
          <a:xfrm>
            <a:off x="4860032" y="332656"/>
            <a:ext cx="4139952" cy="3693319"/>
          </a:xfrm>
          <a:prstGeom prst="rect">
            <a:avLst/>
          </a:prstGeom>
          <a:noFill/>
        </p:spPr>
        <p:txBody>
          <a:bodyPr wrap="square" rtlCol="0">
            <a:spAutoFit/>
          </a:bodyPr>
          <a:lstStyle/>
          <a:p>
            <a:pPr algn="just"/>
            <a:r>
              <a:rPr lang="el-GR" dirty="0" smtClean="0">
                <a:solidFill>
                  <a:srgbClr val="002060"/>
                </a:solidFill>
                <a:latin typeface="Arial" pitchFamily="34" charset="0"/>
                <a:cs typeface="Arial" pitchFamily="34" charset="0"/>
              </a:rPr>
              <a:t>Ο σκαντζόχοιρος είναι νυκτόβιο θηλαστικό. Είναι παμφάγο (τρώει </a:t>
            </a:r>
            <a:r>
              <a:rPr lang="el-GR" dirty="0">
                <a:solidFill>
                  <a:srgbClr val="002060"/>
                </a:solidFill>
                <a:latin typeface="Arial" pitchFamily="34" charset="0"/>
                <a:cs typeface="Arial" pitchFamily="34" charset="0"/>
              </a:rPr>
              <a:t>έντομα, σαλιγκάρια, βατράχια, αυγά, </a:t>
            </a:r>
            <a:r>
              <a:rPr lang="el-GR" dirty="0" smtClean="0">
                <a:solidFill>
                  <a:srgbClr val="002060"/>
                </a:solidFill>
                <a:latin typeface="Arial" pitchFamily="34" charset="0"/>
                <a:cs typeface="Arial" pitchFamily="34" charset="0"/>
              </a:rPr>
              <a:t>φίδια, </a:t>
            </a:r>
            <a:r>
              <a:rPr lang="el-GR" dirty="0">
                <a:solidFill>
                  <a:srgbClr val="002060"/>
                </a:solidFill>
                <a:latin typeface="Arial" pitchFamily="34" charset="0"/>
                <a:cs typeface="Arial" pitchFamily="34" charset="0"/>
              </a:rPr>
              <a:t>κουφάρια, μανιτάρια, χόρτα, ρίζες, μούρα, πεπόνια και </a:t>
            </a:r>
            <a:r>
              <a:rPr lang="el-GR" dirty="0" smtClean="0">
                <a:solidFill>
                  <a:srgbClr val="002060"/>
                </a:solidFill>
                <a:latin typeface="Arial" pitchFamily="34" charset="0"/>
                <a:cs typeface="Arial" pitchFamily="34" charset="0"/>
              </a:rPr>
              <a:t>καρπούζια).</a:t>
            </a:r>
            <a:r>
              <a:rPr lang="el-GR" dirty="0" smtClean="0"/>
              <a:t> </a:t>
            </a:r>
            <a:r>
              <a:rPr lang="el-GR" dirty="0" smtClean="0">
                <a:solidFill>
                  <a:srgbClr val="002060"/>
                </a:solidFill>
                <a:latin typeface="Arial" pitchFamily="34" charset="0"/>
                <a:cs typeface="Arial" pitchFamily="34" charset="0"/>
              </a:rPr>
              <a:t> </a:t>
            </a:r>
          </a:p>
          <a:p>
            <a:pPr algn="just"/>
            <a:r>
              <a:rPr lang="el-GR" dirty="0" smtClean="0">
                <a:solidFill>
                  <a:srgbClr val="002060"/>
                </a:solidFill>
                <a:latin typeface="Arial" pitchFamily="34" charset="0"/>
                <a:cs typeface="Arial" pitchFamily="34" charset="0"/>
              </a:rPr>
              <a:t>Φτιάχνει τη φωλιά του με φύλλα κάτω από ένα δέντρο ή μέσα στην κουφάλα πεσμένων κορμών. Εκεί κοιμάται κουλουριασμένος.</a:t>
            </a:r>
          </a:p>
          <a:p>
            <a:pPr algn="just"/>
            <a:r>
              <a:rPr lang="el-GR" dirty="0" smtClean="0">
                <a:solidFill>
                  <a:srgbClr val="002060"/>
                </a:solidFill>
                <a:latin typeface="Arial" pitchFamily="34" charset="0"/>
                <a:cs typeface="Arial" pitchFamily="34" charset="0"/>
              </a:rPr>
              <a:t>Κινδυνεύει κυρίως από την κουκουβάγια, τη νυφίτσα, την αλεπού, τον λύκο και τον άνθρωπο (χρήση εντομοκτόνων).</a:t>
            </a:r>
            <a:endParaRPr lang="el-GR" dirty="0">
              <a:solidFill>
                <a:srgbClr val="002060"/>
              </a:solidFill>
              <a:latin typeface="Arial" pitchFamily="34" charset="0"/>
              <a:cs typeface="Arial" pitchFamily="34"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18" y="4077072"/>
            <a:ext cx="4123502" cy="2287255"/>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4287682"/>
            <a:ext cx="2808312" cy="2076645"/>
          </a:xfrm>
          <a:prstGeom prst="rect">
            <a:avLst/>
          </a:prstGeom>
        </p:spPr>
      </p:pic>
    </p:spTree>
    <p:extLst>
      <p:ext uri="{BB962C8B-B14F-4D97-AF65-F5344CB8AC3E}">
        <p14:creationId xmlns:p14="http://schemas.microsoft.com/office/powerpoint/2010/main" val="346961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35696" y="332656"/>
            <a:ext cx="5040560" cy="923330"/>
          </a:xfrm>
          <a:prstGeom prst="rect">
            <a:avLst/>
          </a:prstGeom>
          <a:noFill/>
        </p:spPr>
        <p:txBody>
          <a:bodyPr wrap="square" lIns="91440" tIns="45720" rIns="91440" bIns="45720">
            <a:spAutoFit/>
          </a:bodyPr>
          <a:lstStyle/>
          <a:p>
            <a:pPr algn="ctr"/>
            <a:r>
              <a:rPr lang="el-GR" sz="5400" b="1" cap="none" spc="0" dirty="0" smtClean="0">
                <a:ln w="10541" cmpd="sng">
                  <a:solidFill>
                    <a:schemeClr val="accent1">
                      <a:shade val="88000"/>
                      <a:satMod val="110000"/>
                    </a:schemeClr>
                  </a:solidFill>
                  <a:prstDash val="solid"/>
                </a:ln>
                <a:solidFill>
                  <a:srgbClr val="0070C0"/>
                </a:solidFill>
                <a:effectLst/>
                <a:latin typeface="Arial" pitchFamily="34" charset="0"/>
                <a:cs typeface="Arial" pitchFamily="34" charset="0"/>
              </a:rPr>
              <a:t>  ΧΕΛΩΝΑ</a:t>
            </a:r>
            <a:endParaRPr lang="el-GR" sz="5400" b="1" cap="none" spc="0" dirty="0">
              <a:ln w="10541" cmpd="sng">
                <a:solidFill>
                  <a:schemeClr val="accent1">
                    <a:shade val="88000"/>
                    <a:satMod val="110000"/>
                  </a:schemeClr>
                </a:solidFill>
                <a:prstDash val="solid"/>
              </a:ln>
              <a:solidFill>
                <a:srgbClr val="0070C0"/>
              </a:solidFill>
              <a:effectLst/>
              <a:latin typeface="Arial" pitchFamily="34" charset="0"/>
              <a:cs typeface="Arial" pitchFamily="34"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628800"/>
            <a:ext cx="6946090" cy="4464496"/>
          </a:xfrm>
          <a:prstGeom prst="rect">
            <a:avLst/>
          </a:prstGeom>
        </p:spPr>
      </p:pic>
    </p:spTree>
    <p:extLst>
      <p:ext uri="{BB962C8B-B14F-4D97-AF65-F5344CB8AC3E}">
        <p14:creationId xmlns:p14="http://schemas.microsoft.com/office/powerpoint/2010/main" val="233090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204864"/>
            <a:ext cx="5400600" cy="3612401"/>
          </a:xfrm>
          <a:prstGeom prst="rect">
            <a:avLst/>
          </a:prstGeom>
        </p:spPr>
      </p:pic>
      <p:sp>
        <p:nvSpPr>
          <p:cNvPr id="3" name="TextBox 2"/>
          <p:cNvSpPr txBox="1"/>
          <p:nvPr/>
        </p:nvSpPr>
        <p:spPr>
          <a:xfrm>
            <a:off x="611560" y="404664"/>
            <a:ext cx="8223151" cy="1631216"/>
          </a:xfrm>
          <a:prstGeom prst="rect">
            <a:avLst/>
          </a:prstGeom>
          <a:noFill/>
        </p:spPr>
        <p:txBody>
          <a:bodyPr wrap="square" rtlCol="0">
            <a:spAutoFit/>
          </a:bodyPr>
          <a:lstStyle/>
          <a:p>
            <a:pPr algn="just"/>
            <a:r>
              <a:rPr lang="el-GR" sz="2000" dirty="0" smtClean="0">
                <a:solidFill>
                  <a:srgbClr val="002060"/>
                </a:solidFill>
                <a:latin typeface="Arial" pitchFamily="34" charset="0"/>
                <a:cs typeface="Arial" pitchFamily="34" charset="0"/>
              </a:rPr>
              <a:t>Η χελώνα είναι ερπετό. Σκάβει τρύπες και μέσα εκεί αφήνει τα αυγά της. Τρώει κυρίως φυτά. Ζει πολλά χρόνια. Μόλις έρθει ο χειμώνας, κρύβεται κάτω από το χώμα και πέφτει σε χειμερία νάρκη. Κινδυνεύει από τα αρπακτικά ζώα και τον άνθρωπο που καταστρέφει το φυσικό της περιβάλλον.</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18314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59832" y="337846"/>
            <a:ext cx="2520280" cy="923330"/>
          </a:xfrm>
          <a:prstGeom prst="rect">
            <a:avLst/>
          </a:prstGeom>
          <a:noFill/>
        </p:spPr>
        <p:txBody>
          <a:bodyPr wrap="square" lIns="91440" tIns="45720" rIns="91440" bIns="45720">
            <a:spAutoFit/>
          </a:bodyPr>
          <a:lstStyle/>
          <a:p>
            <a:pPr algn="ctr"/>
            <a:r>
              <a:rPr lang="el-GR" sz="5400" b="1" cap="none" spc="0" dirty="0" smtClean="0">
                <a:ln w="10541" cmpd="sng">
                  <a:solidFill>
                    <a:schemeClr val="accent1">
                      <a:shade val="88000"/>
                      <a:satMod val="110000"/>
                    </a:schemeClr>
                  </a:solidFill>
                  <a:prstDash val="solid"/>
                </a:ln>
                <a:solidFill>
                  <a:srgbClr val="0070C0"/>
                </a:solidFill>
                <a:effectLst/>
                <a:latin typeface="Arial" pitchFamily="34" charset="0"/>
                <a:cs typeface="Arial" pitchFamily="34" charset="0"/>
              </a:rPr>
              <a:t>  ΦΙΔΙ</a:t>
            </a:r>
            <a:endParaRPr lang="el-GR" sz="5400" b="1" cap="none" spc="0" dirty="0">
              <a:ln w="10541" cmpd="sng">
                <a:solidFill>
                  <a:schemeClr val="accent1">
                    <a:shade val="88000"/>
                    <a:satMod val="110000"/>
                  </a:schemeClr>
                </a:solidFill>
                <a:prstDash val="solid"/>
              </a:ln>
              <a:solidFill>
                <a:srgbClr val="0070C0"/>
              </a:solidFill>
              <a:effectLst/>
              <a:latin typeface="Arial" pitchFamily="34" charset="0"/>
              <a:cs typeface="Arial" pitchFamily="34"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700808"/>
            <a:ext cx="6762328" cy="4302531"/>
          </a:xfrm>
          <a:prstGeom prst="rect">
            <a:avLst/>
          </a:prstGeom>
        </p:spPr>
      </p:pic>
    </p:spTree>
    <p:extLst>
      <p:ext uri="{BB962C8B-B14F-4D97-AF65-F5344CB8AC3E}">
        <p14:creationId xmlns:p14="http://schemas.microsoft.com/office/powerpoint/2010/main" val="181339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0112" y="260648"/>
            <a:ext cx="3168352" cy="4339650"/>
          </a:xfrm>
          <a:prstGeom prst="rect">
            <a:avLst/>
          </a:prstGeom>
          <a:noFill/>
        </p:spPr>
        <p:txBody>
          <a:bodyPr wrap="square" rtlCol="0">
            <a:spAutoFit/>
          </a:bodyPr>
          <a:lstStyle/>
          <a:p>
            <a:pPr algn="just"/>
            <a:r>
              <a:rPr lang="el-GR" dirty="0" smtClean="0">
                <a:solidFill>
                  <a:srgbClr val="002060"/>
                </a:solidFill>
                <a:latin typeface="Arial" pitchFamily="34" charset="0"/>
                <a:cs typeface="Arial" pitchFamily="34" charset="0"/>
              </a:rPr>
              <a:t>Το φίδι είναι ερπετό. Γεννάει αυγά. Τρώει μικρά ζώα, πουλιά, αυγά και έντομα. Πολλά φίδια είναι δηλητηριώδη. Έχουν θερμική όραση και εξαιρετική όσφρηση. </a:t>
            </a:r>
            <a:r>
              <a:rPr lang="el-GR" dirty="0">
                <a:solidFill>
                  <a:srgbClr val="002060"/>
                </a:solidFill>
                <a:latin typeface="Arial" pitchFamily="34" charset="0"/>
                <a:cs typeface="Arial" pitchFamily="34" charset="0"/>
              </a:rPr>
              <a:t>Δ</a:t>
            </a:r>
            <a:r>
              <a:rPr lang="el-GR" dirty="0" smtClean="0">
                <a:solidFill>
                  <a:srgbClr val="002060"/>
                </a:solidFill>
                <a:latin typeface="Arial" pitchFamily="34" charset="0"/>
                <a:cs typeface="Arial" pitchFamily="34" charset="0"/>
              </a:rPr>
              <a:t>εν αντέχουν το κρύο, γι’ αυτό πέφτουν σε βαθύ ύπνο. Κουλουριάζονται κάτω από πέτρες και βράχους ή κοιμούνται μέσα στο χώμα</a:t>
            </a:r>
            <a:r>
              <a:rPr lang="el-GR" sz="2400" dirty="0" smtClean="0">
                <a:solidFill>
                  <a:srgbClr val="002060"/>
                </a:solidFill>
                <a:latin typeface="Arial" pitchFamily="34" charset="0"/>
                <a:cs typeface="Arial" pitchFamily="34" charset="0"/>
              </a:rPr>
              <a:t>. </a:t>
            </a:r>
            <a:r>
              <a:rPr lang="el-GR" dirty="0" smtClean="0">
                <a:solidFill>
                  <a:srgbClr val="002060"/>
                </a:solidFill>
                <a:latin typeface="Arial" pitchFamily="34" charset="0"/>
                <a:cs typeface="Arial" pitchFamily="34" charset="0"/>
              </a:rPr>
              <a:t>Κινδυνεύουν κυρίως από αρπακτικά πτηνά (κουκουβάγια, αετός) και τον άνθρωπο.</a:t>
            </a:r>
            <a:endParaRPr lang="el-GR" dirty="0">
              <a:solidFill>
                <a:srgbClr val="002060"/>
              </a:solidFill>
              <a:latin typeface="Arial" pitchFamily="34" charset="0"/>
              <a:cs typeface="Arial" pitchFamily="34"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60648"/>
            <a:ext cx="4977568" cy="2805122"/>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408002"/>
            <a:ext cx="4248472" cy="3189683"/>
          </a:xfrm>
          <a:prstGeom prst="rect">
            <a:avLst/>
          </a:prstGeom>
        </p:spPr>
      </p:pic>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8956" y="4521487"/>
            <a:ext cx="2109446" cy="2076197"/>
          </a:xfrm>
          <a:prstGeom prst="rect">
            <a:avLst/>
          </a:prstGeom>
        </p:spPr>
      </p:pic>
    </p:spTree>
    <p:extLst>
      <p:ext uri="{BB962C8B-B14F-4D97-AF65-F5344CB8AC3E}">
        <p14:creationId xmlns:p14="http://schemas.microsoft.com/office/powerpoint/2010/main" val="239221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67744" y="310097"/>
            <a:ext cx="4464496" cy="923330"/>
          </a:xfrm>
          <a:prstGeom prst="rect">
            <a:avLst/>
          </a:prstGeom>
          <a:noFill/>
        </p:spPr>
        <p:txBody>
          <a:bodyPr wrap="square" lIns="91440" tIns="45720" rIns="91440" bIns="45720">
            <a:spAutoFit/>
          </a:bodyPr>
          <a:lstStyle/>
          <a:p>
            <a:pPr algn="ctr"/>
            <a:r>
              <a:rPr lang="el-GR" sz="5400" b="1" cap="none" spc="0" dirty="0" smtClean="0">
                <a:ln w="10541" cmpd="sng">
                  <a:solidFill>
                    <a:schemeClr val="accent1">
                      <a:shade val="88000"/>
                      <a:satMod val="110000"/>
                    </a:schemeClr>
                  </a:solidFill>
                  <a:prstDash val="solid"/>
                </a:ln>
                <a:solidFill>
                  <a:srgbClr val="0070C0"/>
                </a:solidFill>
                <a:effectLst/>
                <a:latin typeface="Arial" pitchFamily="34" charset="0"/>
                <a:cs typeface="Arial" pitchFamily="34" charset="0"/>
              </a:rPr>
              <a:t>  ΒΑΤΡΑΧΟΣ</a:t>
            </a:r>
            <a:endParaRPr lang="el-GR" sz="5400" b="1" cap="none" spc="0" dirty="0">
              <a:ln w="10541" cmpd="sng">
                <a:solidFill>
                  <a:schemeClr val="accent1">
                    <a:shade val="88000"/>
                    <a:satMod val="110000"/>
                  </a:schemeClr>
                </a:solidFill>
                <a:prstDash val="solid"/>
              </a:ln>
              <a:solidFill>
                <a:srgbClr val="0070C0"/>
              </a:solidFill>
              <a:effectLst/>
              <a:latin typeface="Arial" pitchFamily="34" charset="0"/>
              <a:cs typeface="Arial" pitchFamily="34"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658632"/>
            <a:ext cx="4510534" cy="3930608"/>
          </a:xfrm>
          <a:prstGeom prst="rect">
            <a:avLst/>
          </a:prstGeom>
        </p:spPr>
      </p:pic>
    </p:spTree>
    <p:extLst>
      <p:ext uri="{BB962C8B-B14F-4D97-AF65-F5344CB8AC3E}">
        <p14:creationId xmlns:p14="http://schemas.microsoft.com/office/powerpoint/2010/main" val="2405427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214" y="3501008"/>
            <a:ext cx="5486400" cy="3162300"/>
          </a:xfrm>
          <a:prstGeom prst="rect">
            <a:avLst/>
          </a:prstGeom>
        </p:spPr>
      </p:pic>
      <p:sp>
        <p:nvSpPr>
          <p:cNvPr id="3" name="TextBox 2"/>
          <p:cNvSpPr txBox="1"/>
          <p:nvPr/>
        </p:nvSpPr>
        <p:spPr>
          <a:xfrm>
            <a:off x="467544" y="134630"/>
            <a:ext cx="8367167" cy="3170099"/>
          </a:xfrm>
          <a:prstGeom prst="rect">
            <a:avLst/>
          </a:prstGeom>
          <a:noFill/>
        </p:spPr>
        <p:txBody>
          <a:bodyPr wrap="square" rtlCol="0">
            <a:spAutoFit/>
          </a:bodyPr>
          <a:lstStyle/>
          <a:p>
            <a:pPr algn="just"/>
            <a:r>
              <a:rPr lang="el-GR" sz="2000" dirty="0" smtClean="0">
                <a:solidFill>
                  <a:srgbClr val="002060"/>
                </a:solidFill>
                <a:latin typeface="Arial" pitchFamily="34" charset="0"/>
                <a:cs typeface="Arial" pitchFamily="34" charset="0"/>
              </a:rPr>
              <a:t>Ο βάτραχος είναι αμφίβιο. </a:t>
            </a:r>
            <a:r>
              <a:rPr lang="el-GR" sz="2000" dirty="0">
                <a:solidFill>
                  <a:srgbClr val="002060"/>
                </a:solidFill>
                <a:latin typeface="Arial" pitchFamily="34" charset="0"/>
                <a:cs typeface="Arial" pitchFamily="34" charset="0"/>
              </a:rPr>
              <a:t>Ζει στην ξηρά </a:t>
            </a:r>
            <a:r>
              <a:rPr lang="en-US" sz="2000" dirty="0" smtClean="0">
                <a:solidFill>
                  <a:srgbClr val="002060"/>
                </a:solidFill>
                <a:latin typeface="Arial" pitchFamily="34" charset="0"/>
                <a:cs typeface="Arial" pitchFamily="34" charset="0"/>
              </a:rPr>
              <a:t>(</a:t>
            </a:r>
            <a:r>
              <a:rPr lang="el-GR" sz="2000" dirty="0" smtClean="0">
                <a:solidFill>
                  <a:srgbClr val="002060"/>
                </a:solidFill>
                <a:latin typeface="Arial" pitchFamily="34" charset="0"/>
                <a:cs typeface="Arial" pitchFamily="34" charset="0"/>
              </a:rPr>
              <a:t>μέσα </a:t>
            </a:r>
            <a:r>
              <a:rPr lang="el-GR" sz="2000" dirty="0">
                <a:solidFill>
                  <a:srgbClr val="002060"/>
                </a:solidFill>
                <a:latin typeface="Arial" pitchFamily="34" charset="0"/>
                <a:cs typeface="Arial" pitchFamily="34" charset="0"/>
              </a:rPr>
              <a:t>στα δάση και στα </a:t>
            </a:r>
            <a:r>
              <a:rPr lang="el-GR" sz="2000" dirty="0" smtClean="0">
                <a:solidFill>
                  <a:srgbClr val="002060"/>
                </a:solidFill>
                <a:latin typeface="Arial" pitchFamily="34" charset="0"/>
                <a:cs typeface="Arial" pitchFamily="34" charset="0"/>
              </a:rPr>
              <a:t>χωράφια</a:t>
            </a:r>
            <a:r>
              <a:rPr lang="en-US" sz="2000" dirty="0" smtClean="0">
                <a:solidFill>
                  <a:srgbClr val="002060"/>
                </a:solidFill>
                <a:latin typeface="Arial" pitchFamily="34" charset="0"/>
                <a:cs typeface="Arial" pitchFamily="34" charset="0"/>
              </a:rPr>
              <a:t>)</a:t>
            </a:r>
            <a:r>
              <a:rPr lang="el-GR" sz="2000" dirty="0" smtClean="0">
                <a:solidFill>
                  <a:srgbClr val="002060"/>
                </a:solidFill>
                <a:latin typeface="Arial" pitchFamily="34" charset="0"/>
                <a:cs typeface="Arial" pitchFamily="34" charset="0"/>
              </a:rPr>
              <a:t> </a:t>
            </a:r>
            <a:r>
              <a:rPr lang="el-GR" sz="2000" dirty="0">
                <a:solidFill>
                  <a:srgbClr val="002060"/>
                </a:solidFill>
                <a:latin typeface="Arial" pitchFamily="34" charset="0"/>
                <a:cs typeface="Arial" pitchFamily="34" charset="0"/>
              </a:rPr>
              <a:t>και στο νερό  </a:t>
            </a:r>
            <a:r>
              <a:rPr lang="en-US" sz="2000" dirty="0" smtClean="0">
                <a:solidFill>
                  <a:srgbClr val="002060"/>
                </a:solidFill>
                <a:latin typeface="Arial" pitchFamily="34" charset="0"/>
                <a:cs typeface="Arial" pitchFamily="34" charset="0"/>
              </a:rPr>
              <a:t>(</a:t>
            </a:r>
            <a:r>
              <a:rPr lang="el-GR" sz="2000" dirty="0" smtClean="0">
                <a:solidFill>
                  <a:srgbClr val="002060"/>
                </a:solidFill>
                <a:latin typeface="Arial" pitchFamily="34" charset="0"/>
                <a:cs typeface="Arial" pitchFamily="34" charset="0"/>
              </a:rPr>
              <a:t>μέσα </a:t>
            </a:r>
            <a:r>
              <a:rPr lang="el-GR" sz="2000" dirty="0">
                <a:solidFill>
                  <a:srgbClr val="002060"/>
                </a:solidFill>
                <a:latin typeface="Arial" pitchFamily="34" charset="0"/>
                <a:cs typeface="Arial" pitchFamily="34" charset="0"/>
              </a:rPr>
              <a:t>σε </a:t>
            </a:r>
            <a:r>
              <a:rPr lang="el-GR" sz="2000" dirty="0" smtClean="0">
                <a:solidFill>
                  <a:srgbClr val="002060"/>
                </a:solidFill>
                <a:latin typeface="Arial" pitchFamily="34" charset="0"/>
                <a:cs typeface="Arial" pitchFamily="34" charset="0"/>
              </a:rPr>
              <a:t>βάλτους και</a:t>
            </a:r>
            <a:r>
              <a:rPr lang="el-GR" sz="2000" dirty="0">
                <a:solidFill>
                  <a:srgbClr val="002060"/>
                </a:solidFill>
                <a:latin typeface="Arial" pitchFamily="34" charset="0"/>
                <a:cs typeface="Arial" pitchFamily="34" charset="0"/>
              </a:rPr>
              <a:t> </a:t>
            </a:r>
            <a:r>
              <a:rPr lang="el-GR" sz="2000" dirty="0" smtClean="0">
                <a:solidFill>
                  <a:srgbClr val="002060"/>
                </a:solidFill>
                <a:latin typeface="Arial" pitchFamily="34" charset="0"/>
                <a:cs typeface="Arial" pitchFamily="34" charset="0"/>
              </a:rPr>
              <a:t>σε</a:t>
            </a:r>
            <a:r>
              <a:rPr lang="el-GR" sz="2000" dirty="0">
                <a:solidFill>
                  <a:srgbClr val="002060"/>
                </a:solidFill>
                <a:latin typeface="Arial" pitchFamily="34" charset="0"/>
                <a:cs typeface="Arial" pitchFamily="34" charset="0"/>
              </a:rPr>
              <a:t> </a:t>
            </a:r>
            <a:r>
              <a:rPr lang="el-GR" sz="2000" dirty="0" smtClean="0">
                <a:solidFill>
                  <a:srgbClr val="002060"/>
                </a:solidFill>
                <a:latin typeface="Arial" pitchFamily="34" charset="0"/>
                <a:cs typeface="Arial" pitchFamily="34" charset="0"/>
              </a:rPr>
              <a:t>λίμνες</a:t>
            </a:r>
            <a:r>
              <a:rPr lang="en-US" sz="2000" dirty="0" smtClean="0">
                <a:solidFill>
                  <a:srgbClr val="002060"/>
                </a:solidFill>
                <a:latin typeface="Arial" pitchFamily="34" charset="0"/>
                <a:cs typeface="Arial" pitchFamily="34" charset="0"/>
              </a:rPr>
              <a:t>)</a:t>
            </a:r>
            <a:r>
              <a:rPr lang="el-GR" sz="2000" dirty="0" smtClean="0">
                <a:solidFill>
                  <a:srgbClr val="002060"/>
                </a:solidFill>
                <a:latin typeface="Arial" pitchFamily="34" charset="0"/>
                <a:cs typeface="Arial" pitchFamily="34" charset="0"/>
              </a:rPr>
              <a:t>. </a:t>
            </a:r>
            <a:r>
              <a:rPr lang="el-GR" sz="2000" dirty="0" smtClean="0">
                <a:solidFill>
                  <a:srgbClr val="002060"/>
                </a:solidFill>
                <a:latin typeface="Arial" pitchFamily="34" charset="0"/>
                <a:cs typeface="Arial" pitchFamily="34" charset="0"/>
              </a:rPr>
              <a:t>Γεννάει αυγά. Μπορεί να αλλάζει χρώμα και να προσαρμόζεται καλύτερα στο περιβάλλον του. Τρώει </a:t>
            </a:r>
            <a:r>
              <a:rPr lang="el-GR" sz="2000" dirty="0">
                <a:solidFill>
                  <a:srgbClr val="002060"/>
                </a:solidFill>
                <a:latin typeface="Arial" pitchFamily="34" charset="0"/>
                <a:cs typeface="Arial" pitchFamily="34" charset="0"/>
              </a:rPr>
              <a:t>τα αυγά και τους γόνους των ψαριών, σκουλήκια και έντομα.</a:t>
            </a:r>
            <a:r>
              <a:rPr lang="el-GR" sz="2000" dirty="0" smtClean="0">
                <a:solidFill>
                  <a:srgbClr val="002060"/>
                </a:solidFill>
                <a:latin typeface="Arial" pitchFamily="34" charset="0"/>
                <a:cs typeface="Arial" pitchFamily="34" charset="0"/>
              </a:rPr>
              <a:t> Κρύβεται σε τρύπες στο χώμα ή στη λάσπη για να κοιμηθεί. Υπάρχουν όμως και βάτραχοι που πέφτουν για χειμερία νάρκη στο βυθό κάποιας λίμνης. </a:t>
            </a:r>
          </a:p>
          <a:p>
            <a:pPr algn="just"/>
            <a:r>
              <a:rPr lang="el-GR" sz="2000" dirty="0" smtClean="0">
                <a:solidFill>
                  <a:srgbClr val="002060"/>
                </a:solidFill>
                <a:latin typeface="Arial" pitchFamily="34" charset="0"/>
                <a:cs typeface="Arial" pitchFamily="34" charset="0"/>
              </a:rPr>
              <a:t>Εχθροί </a:t>
            </a:r>
            <a:r>
              <a:rPr lang="el-GR" sz="2000" dirty="0">
                <a:solidFill>
                  <a:srgbClr val="002060"/>
                </a:solidFill>
                <a:latin typeface="Arial" pitchFamily="34" charset="0"/>
                <a:cs typeface="Arial" pitchFamily="34" charset="0"/>
              </a:rPr>
              <a:t>του βατράχου είναι τα φίδια, οι πελαργοί, οι γερανοί και άλλα </a:t>
            </a:r>
            <a:r>
              <a:rPr lang="el-GR" sz="2000" dirty="0" smtClean="0">
                <a:solidFill>
                  <a:srgbClr val="002060"/>
                </a:solidFill>
                <a:latin typeface="Arial" pitchFamily="34" charset="0"/>
                <a:cs typeface="Arial" pitchFamily="34" charset="0"/>
              </a:rPr>
              <a:t>πουλιά, καθώς και ο άνθρωπος (τα πόδια του βατράχου θεωρούνται εκλεκτός μεζές).</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44749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40" y="2636912"/>
            <a:ext cx="8335471" cy="2880320"/>
          </a:xfrm>
          <a:prstGeom prst="rect">
            <a:avLst/>
          </a:prstGeom>
        </p:spPr>
      </p:pic>
      <p:sp>
        <p:nvSpPr>
          <p:cNvPr id="3" name="Ορθογώνιο 2"/>
          <p:cNvSpPr/>
          <p:nvPr/>
        </p:nvSpPr>
        <p:spPr>
          <a:xfrm>
            <a:off x="1835696" y="332656"/>
            <a:ext cx="5040560" cy="923330"/>
          </a:xfrm>
          <a:prstGeom prst="rect">
            <a:avLst/>
          </a:prstGeom>
          <a:noFill/>
        </p:spPr>
        <p:txBody>
          <a:bodyPr wrap="square" lIns="91440" tIns="45720" rIns="91440" bIns="45720">
            <a:spAutoFit/>
          </a:bodyPr>
          <a:lstStyle/>
          <a:p>
            <a:pPr algn="ctr"/>
            <a:r>
              <a:rPr lang="el-GR" sz="5400" b="1" cap="none" spc="0" dirty="0" smtClean="0">
                <a:ln w="10541" cmpd="sng">
                  <a:solidFill>
                    <a:schemeClr val="accent1">
                      <a:shade val="88000"/>
                      <a:satMod val="110000"/>
                    </a:schemeClr>
                  </a:solidFill>
                  <a:prstDash val="solid"/>
                </a:ln>
                <a:solidFill>
                  <a:srgbClr val="0070C0"/>
                </a:solidFill>
                <a:effectLst/>
                <a:latin typeface="Arial" pitchFamily="34" charset="0"/>
                <a:cs typeface="Arial" pitchFamily="34" charset="0"/>
              </a:rPr>
              <a:t>  ΝΥΧΤΕΡΙΔΑ</a:t>
            </a:r>
            <a:endParaRPr lang="el-GR" sz="5400" b="1" cap="none" spc="0" dirty="0">
              <a:ln w="10541" cmpd="sng">
                <a:solidFill>
                  <a:schemeClr val="accent1">
                    <a:shade val="88000"/>
                    <a:satMod val="110000"/>
                  </a:schemeClr>
                </a:solidFill>
                <a:prstDash val="solid"/>
              </a:ln>
              <a:solidFill>
                <a:srgbClr val="0070C0"/>
              </a:solidFill>
              <a:effectLst/>
              <a:latin typeface="Arial" pitchFamily="34" charset="0"/>
              <a:cs typeface="Arial" pitchFamily="34" charset="0"/>
            </a:endParaRPr>
          </a:p>
        </p:txBody>
      </p:sp>
    </p:spTree>
    <p:extLst>
      <p:ext uri="{BB962C8B-B14F-4D97-AF65-F5344CB8AC3E}">
        <p14:creationId xmlns:p14="http://schemas.microsoft.com/office/powerpoint/2010/main" val="641239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352928" cy="2246769"/>
          </a:xfrm>
          <a:prstGeom prst="rect">
            <a:avLst/>
          </a:prstGeom>
          <a:noFill/>
        </p:spPr>
        <p:txBody>
          <a:bodyPr wrap="square" rtlCol="0">
            <a:spAutoFit/>
          </a:bodyPr>
          <a:lstStyle/>
          <a:p>
            <a:pPr algn="just"/>
            <a:r>
              <a:rPr lang="el-GR" sz="2000" dirty="0" smtClean="0">
                <a:solidFill>
                  <a:srgbClr val="002060"/>
                </a:solidFill>
                <a:latin typeface="Arial" pitchFamily="34" charset="0"/>
                <a:cs typeface="Arial" pitchFamily="34" charset="0"/>
              </a:rPr>
              <a:t>Η νυχτερίδα είναι το μόνο θηλαστικό που πετάει. Είναι νυκτόβιο. Τρώει κυρίως έντομα, αλλά και ποντίκια, βατράχια και ψάρια. Εχθροί της είναι </a:t>
            </a:r>
            <a:r>
              <a:rPr lang="el-GR" sz="2000" dirty="0">
                <a:solidFill>
                  <a:srgbClr val="002060"/>
                </a:solidFill>
                <a:latin typeface="Arial" pitchFamily="34" charset="0"/>
                <a:cs typeface="Arial" pitchFamily="34" charset="0"/>
              </a:rPr>
              <a:t>ορισμένα αρπακτικά πτηνά όπως η κουκουβάγια και το γεράκι, θηλαστικά όπως η γάτα και το κουνάβι και ορισμένα είδη φιδιών</a:t>
            </a:r>
            <a:r>
              <a:rPr lang="el-GR" sz="2000" dirty="0" smtClean="0">
                <a:solidFill>
                  <a:srgbClr val="002060"/>
                </a:solidFill>
                <a:latin typeface="Arial" pitchFamily="34" charset="0"/>
                <a:cs typeface="Arial" pitchFamily="34" charset="0"/>
              </a:rPr>
              <a:t>. Τον χειμώνα οι νυχτερίδες βρίσκουν </a:t>
            </a:r>
            <a:r>
              <a:rPr lang="el-GR" sz="2000" dirty="0">
                <a:solidFill>
                  <a:srgbClr val="002060"/>
                </a:solidFill>
                <a:latin typeface="Arial" pitchFamily="34" charset="0"/>
                <a:cs typeface="Arial" pitchFamily="34" charset="0"/>
              </a:rPr>
              <a:t>μία ήσυχη φωλιά στην κουφάλα ενός δέντρου ή σε κάποια σπηλιά, για να κοιμηθούν. Εκεί κρέμονται ανάποδα και τυλίγουν τα φτερά τους γύρω από το σώμα </a:t>
            </a:r>
            <a:r>
              <a:rPr lang="el-GR" sz="2000" dirty="0" smtClean="0">
                <a:solidFill>
                  <a:srgbClr val="002060"/>
                </a:solidFill>
                <a:latin typeface="Arial" pitchFamily="34" charset="0"/>
                <a:cs typeface="Arial" pitchFamily="34" charset="0"/>
              </a:rPr>
              <a:t>τους.  </a:t>
            </a:r>
            <a:endParaRPr lang="el-GR" sz="2000" dirty="0">
              <a:solidFill>
                <a:srgbClr val="002060"/>
              </a:solidFill>
              <a:latin typeface="Arial" pitchFamily="34" charset="0"/>
              <a:cs typeface="Arial" pitchFamily="34"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798" y="2780928"/>
            <a:ext cx="5654401" cy="3769601"/>
          </a:xfrm>
          <a:prstGeom prst="rect">
            <a:avLst/>
          </a:prstGeom>
        </p:spPr>
      </p:pic>
    </p:spTree>
    <p:extLst>
      <p:ext uri="{BB962C8B-B14F-4D97-AF65-F5344CB8AC3E}">
        <p14:creationId xmlns:p14="http://schemas.microsoft.com/office/powerpoint/2010/main" val="104823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323528" y="188640"/>
            <a:ext cx="8352928" cy="830997"/>
          </a:xfrm>
          <a:prstGeom prst="rect">
            <a:avLst/>
          </a:prstGeom>
          <a:noFill/>
        </p:spPr>
        <p:txBody>
          <a:bodyPr wrap="square" lIns="91440" tIns="45720" rIns="91440" bIns="45720">
            <a:spAutoFit/>
          </a:bodyPr>
          <a:lstStyle/>
          <a:p>
            <a:pPr algn="ctr"/>
            <a:r>
              <a:rPr lang="el-GR" sz="4800" b="1" cap="none" spc="0" dirty="0" smtClean="0">
                <a:ln w="1905"/>
                <a:solidFill>
                  <a:srgbClr val="FF0000"/>
                </a:solidFill>
                <a:effectLst>
                  <a:innerShdw blurRad="69850" dist="43180" dir="5400000">
                    <a:srgbClr val="000000">
                      <a:alpha val="65000"/>
                    </a:srgbClr>
                  </a:innerShdw>
                </a:effectLst>
                <a:latin typeface="Arial" pitchFamily="34" charset="0"/>
                <a:cs typeface="Arial" pitchFamily="34" charset="0"/>
              </a:rPr>
              <a:t>Τί είναι η χειμερία νάρκη</a:t>
            </a:r>
            <a:r>
              <a:rPr lang="en-US" sz="4800" b="1" cap="none" spc="0" dirty="0" smtClean="0">
                <a:ln w="1905"/>
                <a:solidFill>
                  <a:srgbClr val="FF0000"/>
                </a:solidFill>
                <a:effectLst>
                  <a:innerShdw blurRad="69850" dist="43180" dir="5400000">
                    <a:srgbClr val="000000">
                      <a:alpha val="65000"/>
                    </a:srgbClr>
                  </a:innerShdw>
                </a:effectLst>
                <a:latin typeface="Arial" pitchFamily="34" charset="0"/>
                <a:cs typeface="Arial" pitchFamily="34" charset="0"/>
              </a:rPr>
              <a:t>;</a:t>
            </a:r>
            <a:endParaRPr lang="el-GR" sz="4800" b="1" cap="none" spc="0" dirty="0">
              <a:ln w="1905"/>
              <a:solidFill>
                <a:srgbClr val="FF0000"/>
              </a:solidFill>
              <a:effectLst>
                <a:innerShdw blurRad="69850" dist="43180" dir="5400000">
                  <a:srgbClr val="000000">
                    <a:alpha val="65000"/>
                  </a:srgbClr>
                </a:innerShdw>
              </a:effectLst>
              <a:latin typeface="Arial" pitchFamily="34" charset="0"/>
              <a:cs typeface="Arial" pitchFamily="34" charset="0"/>
            </a:endParaRPr>
          </a:p>
        </p:txBody>
      </p:sp>
      <p:sp>
        <p:nvSpPr>
          <p:cNvPr id="9" name="TextBox 8"/>
          <p:cNvSpPr txBox="1"/>
          <p:nvPr/>
        </p:nvSpPr>
        <p:spPr>
          <a:xfrm>
            <a:off x="539552" y="1111970"/>
            <a:ext cx="8064896" cy="3970318"/>
          </a:xfrm>
          <a:prstGeom prst="rect">
            <a:avLst/>
          </a:prstGeom>
          <a:noFill/>
        </p:spPr>
        <p:txBody>
          <a:bodyPr wrap="square" rtlCol="0">
            <a:spAutoFit/>
          </a:bodyPr>
          <a:lstStyle/>
          <a:p>
            <a:pPr>
              <a:lnSpc>
                <a:spcPct val="150000"/>
              </a:lnSpc>
            </a:pPr>
            <a:r>
              <a:rPr lang="el-GR" sz="2800" dirty="0" smtClean="0">
                <a:latin typeface="Arial" pitchFamily="34" charset="0"/>
                <a:cs typeface="Arial" pitchFamily="34" charset="0"/>
              </a:rPr>
              <a:t>Μερικά ζωάκια τον χειμώνα πέφτουν σε έναν βαθύ ύπνο που λέγεται </a:t>
            </a:r>
            <a:r>
              <a:rPr lang="el-GR" sz="2800" b="1" dirty="0" smtClean="0">
                <a:latin typeface="Arial" pitchFamily="34" charset="0"/>
                <a:cs typeface="Arial" pitchFamily="34" charset="0"/>
              </a:rPr>
              <a:t>χειμερία νάρκη</a:t>
            </a:r>
            <a:r>
              <a:rPr lang="el-GR" sz="2800" dirty="0" smtClean="0">
                <a:latin typeface="Arial" pitchFamily="34" charset="0"/>
                <a:cs typeface="Arial" pitchFamily="34" charset="0"/>
              </a:rPr>
              <a:t>. </a:t>
            </a:r>
            <a:r>
              <a:rPr lang="el-GR" sz="2800" dirty="0">
                <a:latin typeface="Arial" pitchFamily="34" charset="0"/>
                <a:cs typeface="Arial" pitchFamily="34" charset="0"/>
              </a:rPr>
              <a:t>Κ</a:t>
            </a:r>
            <a:r>
              <a:rPr lang="el-GR" sz="2800" dirty="0" smtClean="0">
                <a:latin typeface="Arial" pitchFamily="34" charset="0"/>
                <a:cs typeface="Arial" pitchFamily="34" charset="0"/>
              </a:rPr>
              <a:t>οιμούνται για πολύ καιρό και δεν ξυπνάνε όσο υπάρχει κρύο.</a:t>
            </a:r>
          </a:p>
          <a:p>
            <a:pPr>
              <a:lnSpc>
                <a:spcPct val="150000"/>
              </a:lnSpc>
            </a:pPr>
            <a:r>
              <a:rPr lang="el-GR" sz="2800" dirty="0" smtClean="0">
                <a:latin typeface="Arial" pitchFamily="34" charset="0"/>
                <a:cs typeface="Arial" pitchFamily="34" charset="0"/>
              </a:rPr>
              <a:t>Τα ζωάκια όλο αυτό το διάστημα που κοιμούνται η καρδιά τους χτυπά πολύ αργά.</a:t>
            </a:r>
            <a:endParaRPr lang="el-GR" sz="2800" dirty="0">
              <a:latin typeface="Arial" pitchFamily="34" charset="0"/>
              <a:cs typeface="Arial" pitchFamily="34" charset="0"/>
            </a:endParaRP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928" y="4435957"/>
            <a:ext cx="3277113" cy="2141663"/>
          </a:xfrm>
          <a:prstGeom prst="rect">
            <a:avLst/>
          </a:prstGeom>
        </p:spPr>
      </p:pic>
    </p:spTree>
    <p:extLst>
      <p:ext uri="{BB962C8B-B14F-4D97-AF65-F5344CB8AC3E}">
        <p14:creationId xmlns:p14="http://schemas.microsoft.com/office/powerpoint/2010/main" val="115309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54942" y="188640"/>
            <a:ext cx="8228086" cy="707886"/>
          </a:xfrm>
          <a:prstGeom prst="rect">
            <a:avLst/>
          </a:prstGeom>
          <a:noFill/>
        </p:spPr>
        <p:txBody>
          <a:bodyPr wrap="none" lIns="91440" tIns="45720" rIns="91440" bIns="45720">
            <a:spAutoFit/>
          </a:bodyPr>
          <a:lstStyle/>
          <a:p>
            <a:pPr algn="ctr"/>
            <a:r>
              <a:rPr lang="el-GR" sz="4000" b="1" cap="none" spc="0" dirty="0" smtClean="0">
                <a:ln w="1905"/>
                <a:solidFill>
                  <a:srgbClr val="FF0000"/>
                </a:solidFill>
                <a:effectLst>
                  <a:innerShdw blurRad="69850" dist="43180" dir="5400000">
                    <a:srgbClr val="000000">
                      <a:alpha val="65000"/>
                    </a:srgbClr>
                  </a:innerShdw>
                </a:effectLst>
                <a:latin typeface="Arial" pitchFamily="34" charset="0"/>
                <a:cs typeface="Arial" pitchFamily="34" charset="0"/>
              </a:rPr>
              <a:t>Γιατί πέφτουν σε χειμερία νάρκη</a:t>
            </a:r>
            <a:r>
              <a:rPr lang="en-US" sz="4000" b="1" cap="none" spc="0" dirty="0" smtClean="0">
                <a:ln w="1905"/>
                <a:solidFill>
                  <a:srgbClr val="FF0000"/>
                </a:solidFill>
                <a:effectLst>
                  <a:innerShdw blurRad="69850" dist="43180" dir="5400000">
                    <a:srgbClr val="000000">
                      <a:alpha val="65000"/>
                    </a:srgbClr>
                  </a:innerShdw>
                </a:effectLst>
                <a:latin typeface="Arial" pitchFamily="34" charset="0"/>
                <a:cs typeface="Arial" pitchFamily="34" charset="0"/>
              </a:rPr>
              <a:t>;</a:t>
            </a:r>
            <a:endParaRPr lang="el-GR" sz="4000" b="1" cap="none" spc="0" dirty="0">
              <a:ln w="1905"/>
              <a:solidFill>
                <a:srgbClr val="FF0000"/>
              </a:solidFill>
              <a:effectLst>
                <a:innerShdw blurRad="69850" dist="43180" dir="5400000">
                  <a:srgbClr val="000000">
                    <a:alpha val="65000"/>
                  </a:srgbClr>
                </a:innerShdw>
              </a:effectLst>
              <a:latin typeface="Arial" pitchFamily="34" charset="0"/>
              <a:cs typeface="Arial" pitchFamily="34" charset="0"/>
            </a:endParaRPr>
          </a:p>
        </p:txBody>
      </p:sp>
      <p:sp>
        <p:nvSpPr>
          <p:cNvPr id="3" name="TextBox 2"/>
          <p:cNvSpPr txBox="1"/>
          <p:nvPr/>
        </p:nvSpPr>
        <p:spPr>
          <a:xfrm>
            <a:off x="899592" y="1124744"/>
            <a:ext cx="6408712" cy="3539430"/>
          </a:xfrm>
          <a:prstGeom prst="rect">
            <a:avLst/>
          </a:prstGeom>
          <a:noFill/>
        </p:spPr>
        <p:txBody>
          <a:bodyPr wrap="square" rtlCol="0">
            <a:spAutoFit/>
          </a:bodyPr>
          <a:lstStyle/>
          <a:p>
            <a:pPr marL="342900" indent="-342900">
              <a:lnSpc>
                <a:spcPct val="200000"/>
              </a:lnSpc>
              <a:buFont typeface="+mj-lt"/>
              <a:buAutoNum type="arabicPeriod"/>
            </a:pPr>
            <a:r>
              <a:rPr lang="el-GR" sz="2800" dirty="0" smtClean="0">
                <a:latin typeface="Arial" pitchFamily="34" charset="0"/>
                <a:cs typeface="Arial" pitchFamily="34" charset="0"/>
              </a:rPr>
              <a:t>Τον χειμώνα δε βρίσκουν αρκετό </a:t>
            </a:r>
            <a:r>
              <a:rPr lang="el-GR" sz="2800" b="1" dirty="0" smtClean="0">
                <a:latin typeface="Arial" pitchFamily="34" charset="0"/>
                <a:cs typeface="Arial" pitchFamily="34" charset="0"/>
              </a:rPr>
              <a:t>φαγητό</a:t>
            </a:r>
            <a:r>
              <a:rPr lang="el-GR" sz="2800" dirty="0" smtClean="0">
                <a:latin typeface="Arial" pitchFamily="34" charset="0"/>
                <a:cs typeface="Arial" pitchFamily="34" charset="0"/>
              </a:rPr>
              <a:t> για να τραφούν.</a:t>
            </a:r>
          </a:p>
          <a:p>
            <a:pPr marL="342900" indent="-342900">
              <a:lnSpc>
                <a:spcPct val="200000"/>
              </a:lnSpc>
              <a:buFont typeface="+mj-lt"/>
              <a:buAutoNum type="arabicPeriod"/>
            </a:pPr>
            <a:r>
              <a:rPr lang="el-GR" sz="2800" dirty="0" smtClean="0">
                <a:latin typeface="Arial" pitchFamily="34" charset="0"/>
                <a:cs typeface="Arial" pitchFamily="34" charset="0"/>
              </a:rPr>
              <a:t>Δεν αντέχουν το πολύ </a:t>
            </a:r>
            <a:r>
              <a:rPr lang="el-GR" sz="2800" b="1" dirty="0" smtClean="0">
                <a:latin typeface="Arial" pitchFamily="34" charset="0"/>
                <a:cs typeface="Arial" pitchFamily="34" charset="0"/>
              </a:rPr>
              <a:t>κρύο</a:t>
            </a:r>
            <a:r>
              <a:rPr lang="el-GR" sz="2800" dirty="0" smtClean="0">
                <a:latin typeface="Arial" pitchFamily="34" charset="0"/>
                <a:cs typeface="Arial" pitchFamily="34" charset="0"/>
              </a:rPr>
              <a:t>.</a:t>
            </a:r>
          </a:p>
          <a:p>
            <a:pPr marL="342900" indent="-342900">
              <a:lnSpc>
                <a:spcPct val="200000"/>
              </a:lnSpc>
              <a:buFont typeface="+mj-lt"/>
              <a:buAutoNum type="arabicPeriod"/>
            </a:pPr>
            <a:endParaRPr lang="el-GR" sz="2800" dirty="0">
              <a:latin typeface="Arial" pitchFamily="34" charset="0"/>
              <a:cs typeface="Arial" pitchFamily="34" charset="0"/>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5282" y="2420888"/>
            <a:ext cx="3130448" cy="4104456"/>
          </a:xfrm>
          <a:prstGeom prst="rect">
            <a:avLst/>
          </a:prstGeom>
        </p:spPr>
      </p:pic>
    </p:spTree>
    <p:extLst>
      <p:ext uri="{BB962C8B-B14F-4D97-AF65-F5344CB8AC3E}">
        <p14:creationId xmlns:p14="http://schemas.microsoft.com/office/powerpoint/2010/main" val="394520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0168" y="260648"/>
            <a:ext cx="8781186" cy="584775"/>
          </a:xfrm>
          <a:prstGeom prst="rect">
            <a:avLst/>
          </a:prstGeom>
          <a:noFill/>
        </p:spPr>
        <p:txBody>
          <a:bodyPr wrap="none" lIns="91440" tIns="45720" rIns="91440" bIns="45720">
            <a:spAutoFit/>
          </a:bodyPr>
          <a:lstStyle/>
          <a:p>
            <a:pPr algn="ctr"/>
            <a:r>
              <a:rPr lang="el-GR" sz="3200" b="1" cap="none" spc="0" dirty="0" smtClean="0">
                <a:ln w="1905"/>
                <a:solidFill>
                  <a:srgbClr val="FF0000"/>
                </a:solidFill>
                <a:effectLst>
                  <a:innerShdw blurRad="69850" dist="43180" dir="5400000">
                    <a:srgbClr val="000000">
                      <a:alpha val="65000"/>
                    </a:srgbClr>
                  </a:innerShdw>
                </a:effectLst>
                <a:latin typeface="Arial" pitchFamily="34" charset="0"/>
                <a:cs typeface="Arial" pitchFamily="34" charset="0"/>
              </a:rPr>
              <a:t>Πώς προετοιμάζονται για τη χειμερία νάρκη</a:t>
            </a:r>
            <a:r>
              <a:rPr lang="en-US" sz="3200" b="1" cap="none" spc="0" dirty="0" smtClean="0">
                <a:ln w="1905"/>
                <a:solidFill>
                  <a:srgbClr val="FF0000"/>
                </a:solidFill>
                <a:effectLst>
                  <a:innerShdw blurRad="69850" dist="43180" dir="5400000">
                    <a:srgbClr val="000000">
                      <a:alpha val="65000"/>
                    </a:srgbClr>
                  </a:innerShdw>
                </a:effectLst>
                <a:latin typeface="Arial" pitchFamily="34" charset="0"/>
                <a:cs typeface="Arial" pitchFamily="34" charset="0"/>
              </a:rPr>
              <a:t>;</a:t>
            </a:r>
            <a:endParaRPr lang="el-GR" sz="3200" b="1" cap="none" spc="0" dirty="0">
              <a:ln w="1905"/>
              <a:solidFill>
                <a:srgbClr val="FF0000"/>
              </a:solidFill>
              <a:effectLst>
                <a:innerShdw blurRad="69850" dist="43180" dir="5400000">
                  <a:srgbClr val="000000">
                    <a:alpha val="65000"/>
                  </a:srgbClr>
                </a:innerShdw>
              </a:effectLst>
              <a:latin typeface="Arial" pitchFamily="34" charset="0"/>
              <a:cs typeface="Arial" pitchFamily="34" charset="0"/>
            </a:endParaRPr>
          </a:p>
        </p:txBody>
      </p:sp>
      <p:sp>
        <p:nvSpPr>
          <p:cNvPr id="3" name="TextBox 2"/>
          <p:cNvSpPr txBox="1"/>
          <p:nvPr/>
        </p:nvSpPr>
        <p:spPr>
          <a:xfrm>
            <a:off x="395536" y="921261"/>
            <a:ext cx="8064896" cy="3970318"/>
          </a:xfrm>
          <a:prstGeom prst="rect">
            <a:avLst/>
          </a:prstGeom>
          <a:noFill/>
        </p:spPr>
        <p:txBody>
          <a:bodyPr wrap="square" rtlCol="0">
            <a:spAutoFit/>
          </a:bodyPr>
          <a:lstStyle/>
          <a:p>
            <a:pPr marL="342900" indent="-342900">
              <a:lnSpc>
                <a:spcPct val="150000"/>
              </a:lnSpc>
              <a:buFont typeface="+mj-lt"/>
              <a:buAutoNum type="arabicPeriod"/>
            </a:pPr>
            <a:r>
              <a:rPr lang="el-GR" sz="2400" b="1" dirty="0" smtClean="0">
                <a:latin typeface="Arial" pitchFamily="34" charset="0"/>
                <a:cs typeface="Arial" pitchFamily="34" charset="0"/>
              </a:rPr>
              <a:t>Τρώνε περισσότερο</a:t>
            </a:r>
            <a:r>
              <a:rPr lang="el-GR" sz="2400" dirty="0" smtClean="0">
                <a:latin typeface="Arial" pitchFamily="34" charset="0"/>
                <a:cs typeface="Arial" pitchFamily="34" charset="0"/>
              </a:rPr>
              <a:t>. Έτσι αποθηκεύουν περισσότερη ενέργεια που θα την καταναλώσουν όσο διάστημα θα κοιμούνται.</a:t>
            </a:r>
          </a:p>
          <a:p>
            <a:pPr marL="342900" indent="-342900">
              <a:lnSpc>
                <a:spcPct val="150000"/>
              </a:lnSpc>
              <a:buFont typeface="+mj-lt"/>
              <a:buAutoNum type="arabicPeriod"/>
            </a:pPr>
            <a:r>
              <a:rPr lang="el-GR" sz="2400" b="1" dirty="0" smtClean="0">
                <a:latin typeface="Arial" pitchFamily="34" charset="0"/>
                <a:cs typeface="Arial" pitchFamily="34" charset="0"/>
              </a:rPr>
              <a:t>Φτιάχνουν ζεστές φωλιές </a:t>
            </a:r>
            <a:r>
              <a:rPr lang="el-GR" sz="2400" dirty="0" smtClean="0">
                <a:latin typeface="Arial" pitchFamily="34" charset="0"/>
                <a:cs typeface="Arial" pitchFamily="34" charset="0"/>
              </a:rPr>
              <a:t>για να προστατευτούν από το κρύο.</a:t>
            </a:r>
          </a:p>
          <a:p>
            <a:pPr marL="342900" indent="-342900">
              <a:lnSpc>
                <a:spcPct val="150000"/>
              </a:lnSpc>
              <a:buFont typeface="+mj-lt"/>
              <a:buAutoNum type="arabicPeriod"/>
            </a:pPr>
            <a:r>
              <a:rPr lang="el-GR" sz="2400" b="1" dirty="0" smtClean="0">
                <a:latin typeface="Arial" pitchFamily="34" charset="0"/>
                <a:cs typeface="Arial" pitchFamily="34" charset="0"/>
              </a:rPr>
              <a:t>Επιλέγουν ασφαλή μέρη </a:t>
            </a:r>
            <a:r>
              <a:rPr lang="el-GR" sz="2400" dirty="0" smtClean="0">
                <a:latin typeface="Arial" pitchFamily="34" charset="0"/>
                <a:cs typeface="Arial" pitchFamily="34" charset="0"/>
              </a:rPr>
              <a:t>για να κοιμηθούν ώστε να μην κινδυνεύουν από τους εχθρούς τους</a:t>
            </a:r>
            <a:r>
              <a:rPr lang="el-GR" sz="2400" dirty="0" smtClean="0">
                <a:latin typeface="Arial" pitchFamily="34" charset="0"/>
                <a:cs typeface="Arial" pitchFamily="34" charset="0"/>
              </a:rPr>
              <a:t>.</a:t>
            </a:r>
            <a:endParaRPr lang="el-GR" sz="2400" dirty="0" smtClean="0">
              <a:latin typeface="Arial" pitchFamily="34" charset="0"/>
              <a:cs typeface="Arial" pitchFamily="34" charset="0"/>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4249421"/>
            <a:ext cx="2554719" cy="2350342"/>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869160"/>
            <a:ext cx="1798320" cy="1798320"/>
          </a:xfrm>
          <a:prstGeom prst="rect">
            <a:avLst/>
          </a:prstGeom>
        </p:spPr>
      </p:pic>
    </p:spTree>
    <p:extLst>
      <p:ext uri="{BB962C8B-B14F-4D97-AF65-F5344CB8AC3E}">
        <p14:creationId xmlns:p14="http://schemas.microsoft.com/office/powerpoint/2010/main" val="345167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4105" y="188640"/>
            <a:ext cx="8463920" cy="646331"/>
          </a:xfrm>
          <a:prstGeom prst="rect">
            <a:avLst/>
          </a:prstGeom>
          <a:noFill/>
        </p:spPr>
        <p:txBody>
          <a:bodyPr wrap="none" lIns="91440" tIns="45720" rIns="91440" bIns="45720">
            <a:spAutoFit/>
          </a:bodyPr>
          <a:lstStyle/>
          <a:p>
            <a:pPr algn="ctr"/>
            <a:r>
              <a:rPr lang="el-GR" sz="3600" b="1" cap="none" spc="0" dirty="0" smtClean="0">
                <a:ln w="1905"/>
                <a:solidFill>
                  <a:srgbClr val="FF0000"/>
                </a:solidFill>
                <a:effectLst>
                  <a:innerShdw blurRad="69850" dist="43180" dir="5400000">
                    <a:srgbClr val="000000">
                      <a:alpha val="65000"/>
                    </a:srgbClr>
                  </a:innerShdw>
                </a:effectLst>
                <a:latin typeface="Arial" pitchFamily="34" charset="0"/>
                <a:cs typeface="Arial" pitchFamily="34" charset="0"/>
              </a:rPr>
              <a:t>Ποια ζώα πέφτουν σε χειμερία νάρκη</a:t>
            </a:r>
            <a:r>
              <a:rPr lang="en-US" sz="3600" b="1" cap="none" spc="0" dirty="0" smtClean="0">
                <a:ln w="1905"/>
                <a:solidFill>
                  <a:srgbClr val="FF0000"/>
                </a:solidFill>
                <a:effectLst>
                  <a:innerShdw blurRad="69850" dist="43180" dir="5400000">
                    <a:srgbClr val="000000">
                      <a:alpha val="65000"/>
                    </a:srgbClr>
                  </a:innerShdw>
                </a:effectLst>
                <a:latin typeface="Arial" pitchFamily="34" charset="0"/>
                <a:cs typeface="Arial" pitchFamily="34" charset="0"/>
              </a:rPr>
              <a:t>;</a:t>
            </a:r>
            <a:endParaRPr lang="el-GR" sz="3600" b="1" cap="none" spc="0" dirty="0">
              <a:ln w="1905"/>
              <a:solidFill>
                <a:srgbClr val="FF0000"/>
              </a:solidFill>
              <a:effectLst>
                <a:innerShdw blurRad="69850" dist="43180" dir="5400000">
                  <a:srgbClr val="000000">
                    <a:alpha val="65000"/>
                  </a:srgbClr>
                </a:innerShdw>
              </a:effectLst>
              <a:latin typeface="Arial" pitchFamily="34" charset="0"/>
              <a:cs typeface="Arial" pitchFamily="34"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91" y="1052735"/>
            <a:ext cx="3099114" cy="1819275"/>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488" y="3212976"/>
            <a:ext cx="2159821" cy="1882130"/>
          </a:xfrm>
          <a:prstGeom prst="rect">
            <a:avLst/>
          </a:prstGeom>
          <a:ln w="25400">
            <a:solidFill>
              <a:schemeClr val="tx1"/>
            </a:solidFill>
          </a:ln>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873" y="5301208"/>
            <a:ext cx="3638550" cy="1257300"/>
          </a:xfrm>
          <a:prstGeom prst="rect">
            <a:avLst/>
          </a:prstGeom>
          <a:ln w="25400">
            <a:solidFill>
              <a:schemeClr val="tx1"/>
            </a:solidFill>
          </a:ln>
        </p:spPr>
      </p:pic>
      <p:pic>
        <p:nvPicPr>
          <p:cNvPr id="6"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6037" y="3212976"/>
            <a:ext cx="2574702" cy="1638155"/>
          </a:xfrm>
          <a:prstGeom prst="rect">
            <a:avLst/>
          </a:prstGeom>
        </p:spPr>
      </p:pic>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9401" y="1071786"/>
            <a:ext cx="2847975" cy="1600200"/>
          </a:xfrm>
          <a:prstGeom prst="rect">
            <a:avLst/>
          </a:prstGeom>
        </p:spPr>
      </p:pic>
      <p:pic>
        <p:nvPicPr>
          <p:cNvPr id="10" name="Εικόνα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0981" y="1052736"/>
            <a:ext cx="2505075" cy="1819275"/>
          </a:xfrm>
          <a:prstGeom prst="rect">
            <a:avLst/>
          </a:prstGeom>
        </p:spPr>
      </p:pic>
      <p:pic>
        <p:nvPicPr>
          <p:cNvPr id="11" name="Εικόνα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6604" y="3212976"/>
            <a:ext cx="2155888" cy="1695312"/>
          </a:xfrm>
          <a:prstGeom prst="rect">
            <a:avLst/>
          </a:prstGeom>
        </p:spPr>
      </p:pic>
    </p:spTree>
    <p:extLst>
      <p:ext uri="{BB962C8B-B14F-4D97-AF65-F5344CB8AC3E}">
        <p14:creationId xmlns:p14="http://schemas.microsoft.com/office/powerpoint/2010/main" val="107005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2411760" y="188640"/>
            <a:ext cx="3890552" cy="923330"/>
          </a:xfrm>
          <a:prstGeom prst="rect">
            <a:avLst/>
          </a:prstGeom>
          <a:noFill/>
        </p:spPr>
        <p:txBody>
          <a:bodyPr wrap="none" lIns="91440" tIns="45720" rIns="91440" bIns="45720">
            <a:spAutoFit/>
          </a:bodyPr>
          <a:lstStyle/>
          <a:p>
            <a:pPr algn="ctr"/>
            <a:r>
              <a:rPr lang="el-GR" sz="5400" b="1" cap="none" spc="0" dirty="0" smtClean="0">
                <a:ln w="10541" cmpd="sng">
                  <a:solidFill>
                    <a:schemeClr val="accent1">
                      <a:shade val="88000"/>
                      <a:satMod val="110000"/>
                    </a:schemeClr>
                  </a:solidFill>
                  <a:prstDash val="solid"/>
                </a:ln>
                <a:solidFill>
                  <a:srgbClr val="0070C0"/>
                </a:solidFill>
                <a:effectLst/>
                <a:latin typeface="Arial" pitchFamily="34" charset="0"/>
                <a:cs typeface="Arial" pitchFamily="34" charset="0"/>
              </a:rPr>
              <a:t>  ΑΡΚΟΥΔΑ</a:t>
            </a:r>
            <a:endParaRPr lang="el-GR" sz="5400" b="1" cap="none" spc="0" dirty="0">
              <a:ln w="10541" cmpd="sng">
                <a:solidFill>
                  <a:schemeClr val="accent1">
                    <a:shade val="88000"/>
                    <a:satMod val="110000"/>
                  </a:schemeClr>
                </a:solidFill>
                <a:prstDash val="solid"/>
              </a:ln>
              <a:solidFill>
                <a:srgbClr val="0070C0"/>
              </a:solidFill>
              <a:effectLst/>
              <a:latin typeface="Arial" pitchFamily="34" charset="0"/>
              <a:cs typeface="Arial" pitchFamily="34" charset="0"/>
            </a:endParaRPr>
          </a:p>
        </p:txBody>
      </p:sp>
      <p:pic>
        <p:nvPicPr>
          <p:cNvPr id="12" name="Εικόνα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12776"/>
            <a:ext cx="8064896" cy="5040560"/>
          </a:xfrm>
          <a:prstGeom prst="rect">
            <a:avLst/>
          </a:prstGeom>
        </p:spPr>
      </p:pic>
    </p:spTree>
    <p:extLst>
      <p:ext uri="{BB962C8B-B14F-4D97-AF65-F5344CB8AC3E}">
        <p14:creationId xmlns:p14="http://schemas.microsoft.com/office/powerpoint/2010/main" val="364297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817" y="2204864"/>
            <a:ext cx="6088365" cy="4271764"/>
          </a:xfrm>
          <a:prstGeom prst="rect">
            <a:avLst/>
          </a:prstGeom>
        </p:spPr>
      </p:pic>
      <p:sp>
        <p:nvSpPr>
          <p:cNvPr id="4" name="TextBox 3"/>
          <p:cNvSpPr txBox="1"/>
          <p:nvPr/>
        </p:nvSpPr>
        <p:spPr>
          <a:xfrm>
            <a:off x="323528" y="260648"/>
            <a:ext cx="7992888" cy="1754326"/>
          </a:xfrm>
          <a:prstGeom prst="rect">
            <a:avLst/>
          </a:prstGeom>
          <a:noFill/>
        </p:spPr>
        <p:txBody>
          <a:bodyPr wrap="square" rtlCol="0">
            <a:spAutoFit/>
          </a:bodyPr>
          <a:lstStyle/>
          <a:p>
            <a:pPr algn="just"/>
            <a:r>
              <a:rPr lang="el-GR" dirty="0" smtClean="0">
                <a:solidFill>
                  <a:srgbClr val="002060"/>
                </a:solidFill>
                <a:latin typeface="Arial" pitchFamily="34" charset="0"/>
                <a:cs typeface="Arial" pitchFamily="34" charset="0"/>
              </a:rPr>
              <a:t>Η αρκούδα είναι θηλαστικό. Είναι παμφάγο ζώο. Τρώει καρπούς (βελανίδια, κάστανα, καρύδια), φρούτα (μήλα, βατόμουρα), ψάρια, μικρά ζωάκια (βάτραχους) και τρελαίνεται για το μέλι. Όταν ξεκινήσουν τα πρώτα κρύα, βρίσκει μία ζεστή σπηλιά για να κοιμηθεί. Αν κάποιος όμως την ενοχλήσει μπορεί εύκολα να ξυπνήσει. Κινδυνεύει κυρίως από τον άνθρωπο (κυνήγι, πυρκαγιές).</a:t>
            </a:r>
            <a:endParaRPr lang="el-GR"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67935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35696" y="332656"/>
            <a:ext cx="5040560" cy="923330"/>
          </a:xfrm>
          <a:prstGeom prst="rect">
            <a:avLst/>
          </a:prstGeom>
          <a:noFill/>
        </p:spPr>
        <p:txBody>
          <a:bodyPr wrap="square" lIns="91440" tIns="45720" rIns="91440" bIns="45720">
            <a:spAutoFit/>
          </a:bodyPr>
          <a:lstStyle/>
          <a:p>
            <a:pPr algn="ctr"/>
            <a:r>
              <a:rPr lang="el-GR" sz="5400" b="1" cap="none" spc="0" dirty="0" smtClean="0">
                <a:ln w="10541" cmpd="sng">
                  <a:solidFill>
                    <a:schemeClr val="accent1">
                      <a:shade val="88000"/>
                      <a:satMod val="110000"/>
                    </a:schemeClr>
                  </a:solidFill>
                  <a:prstDash val="solid"/>
                </a:ln>
                <a:solidFill>
                  <a:srgbClr val="0070C0"/>
                </a:solidFill>
                <a:effectLst/>
                <a:latin typeface="Arial" pitchFamily="34" charset="0"/>
                <a:cs typeface="Arial" pitchFamily="34" charset="0"/>
              </a:rPr>
              <a:t>  ΣΚΙΟΥΡΟΣ</a:t>
            </a:r>
            <a:endParaRPr lang="el-GR" sz="5400" b="1" cap="none" spc="0" dirty="0">
              <a:ln w="10541" cmpd="sng">
                <a:solidFill>
                  <a:schemeClr val="accent1">
                    <a:shade val="88000"/>
                    <a:satMod val="110000"/>
                  </a:schemeClr>
                </a:solidFill>
                <a:prstDash val="solid"/>
              </a:ln>
              <a:solidFill>
                <a:srgbClr val="0070C0"/>
              </a:solidFill>
              <a:effectLst/>
              <a:latin typeface="Arial" pitchFamily="34" charset="0"/>
              <a:cs typeface="Arial" pitchFamily="34"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84784"/>
            <a:ext cx="7740352" cy="4363902"/>
          </a:xfrm>
          <a:prstGeom prst="rect">
            <a:avLst/>
          </a:prstGeom>
        </p:spPr>
      </p:pic>
    </p:spTree>
    <p:extLst>
      <p:ext uri="{BB962C8B-B14F-4D97-AF65-F5344CB8AC3E}">
        <p14:creationId xmlns:p14="http://schemas.microsoft.com/office/powerpoint/2010/main" val="1155470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52736"/>
            <a:ext cx="4095750" cy="4876800"/>
          </a:xfrm>
          <a:prstGeom prst="rect">
            <a:avLst/>
          </a:prstGeom>
        </p:spPr>
      </p:pic>
      <p:sp>
        <p:nvSpPr>
          <p:cNvPr id="5" name="TextBox 4"/>
          <p:cNvSpPr txBox="1"/>
          <p:nvPr/>
        </p:nvSpPr>
        <p:spPr>
          <a:xfrm>
            <a:off x="4860032" y="674980"/>
            <a:ext cx="4139952" cy="5632311"/>
          </a:xfrm>
          <a:prstGeom prst="rect">
            <a:avLst/>
          </a:prstGeom>
          <a:noFill/>
        </p:spPr>
        <p:txBody>
          <a:bodyPr wrap="square" rtlCol="0">
            <a:spAutoFit/>
          </a:bodyPr>
          <a:lstStyle/>
          <a:p>
            <a:pPr algn="just"/>
            <a:r>
              <a:rPr lang="el-GR" sz="2000" dirty="0" smtClean="0">
                <a:solidFill>
                  <a:srgbClr val="002060"/>
                </a:solidFill>
                <a:latin typeface="Arial" pitchFamily="34" charset="0"/>
                <a:cs typeface="Arial" pitchFamily="34" charset="0"/>
              </a:rPr>
              <a:t>Ο σκίουρος είναι θηλαστικό και παμφάγο ζώο. Τρώει καρπούς (βελανίδια, καρύδια, φουντούκια), σπόρους, φρούτα, φύλλα, έντομα και αυγά μικρών θηλαστικών. </a:t>
            </a:r>
          </a:p>
          <a:p>
            <a:pPr algn="just"/>
            <a:r>
              <a:rPr lang="el-GR" sz="2000" dirty="0" smtClean="0">
                <a:solidFill>
                  <a:srgbClr val="002060"/>
                </a:solidFill>
                <a:latin typeface="Arial" pitchFamily="34" charset="0"/>
                <a:cs typeface="Arial" pitchFamily="34" charset="0"/>
              </a:rPr>
              <a:t>Πριν πέσει σε χειμερία νάρκη, τρώει υπερβολικά</a:t>
            </a:r>
            <a:r>
              <a:rPr lang="el-GR" sz="2000" dirty="0">
                <a:solidFill>
                  <a:srgbClr val="002060"/>
                </a:solidFill>
                <a:latin typeface="Arial" pitchFamily="34" charset="0"/>
                <a:cs typeface="Arial" pitchFamily="34" charset="0"/>
              </a:rPr>
              <a:t> </a:t>
            </a:r>
            <a:r>
              <a:rPr lang="el-GR" sz="2000" dirty="0" smtClean="0">
                <a:solidFill>
                  <a:srgbClr val="002060"/>
                </a:solidFill>
                <a:latin typeface="Arial" pitchFamily="34" charset="0"/>
                <a:cs typeface="Arial" pitchFamily="34" charset="0"/>
              </a:rPr>
              <a:t>για να πάρει βάρος.</a:t>
            </a:r>
          </a:p>
          <a:p>
            <a:pPr algn="just"/>
            <a:r>
              <a:rPr lang="el-GR" sz="2000" dirty="0" smtClean="0">
                <a:solidFill>
                  <a:srgbClr val="002060"/>
                </a:solidFill>
                <a:latin typeface="Arial" pitchFamily="34" charset="0"/>
                <a:cs typeface="Arial" pitchFamily="34" charset="0"/>
              </a:rPr>
              <a:t>Φτιάχνει τη φωλιά του μέσα σε τρύπες δέντρων. </a:t>
            </a:r>
          </a:p>
          <a:p>
            <a:pPr algn="just"/>
            <a:r>
              <a:rPr lang="el-GR" sz="2000" dirty="0" smtClean="0">
                <a:solidFill>
                  <a:srgbClr val="002060"/>
                </a:solidFill>
                <a:latin typeface="Arial" pitchFamily="34" charset="0"/>
                <a:cs typeface="Arial" pitchFamily="34" charset="0"/>
              </a:rPr>
              <a:t>Στη διάρκεια του χειμώνα μπορεί να ξυπνήσει μερικές φορές, αλλά δε φεύγει από τη φωλιά του.</a:t>
            </a:r>
          </a:p>
          <a:p>
            <a:pPr algn="just"/>
            <a:r>
              <a:rPr lang="el-GR" sz="2000" dirty="0" smtClean="0">
                <a:solidFill>
                  <a:srgbClr val="002060"/>
                </a:solidFill>
                <a:latin typeface="Arial" pitchFamily="34" charset="0"/>
                <a:cs typeface="Arial" pitchFamily="34" charset="0"/>
              </a:rPr>
              <a:t>Κινδυνεύει κυρίως από τον άνθρωπο (τον κυνηγάει για τη γούνα και το κρέας του και καταστρέφει το φυσικό του περιβάλλον).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91231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240</TotalTime>
  <Words>605</Words>
  <Application>Microsoft Office PowerPoint</Application>
  <PresentationFormat>Προβολή στην οθόνη (4:3)</PresentationFormat>
  <Paragraphs>33</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Δικαιοσύνη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ADONIS</dc:creator>
  <cp:lastModifiedBy>ADONIS</cp:lastModifiedBy>
  <cp:revision>30</cp:revision>
  <dcterms:created xsi:type="dcterms:W3CDTF">2020-11-29T07:55:52Z</dcterms:created>
  <dcterms:modified xsi:type="dcterms:W3CDTF">2020-11-29T12:17:48Z</dcterms:modified>
</cp:coreProperties>
</file>