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1.png" ContentType="image/png"/>
  <Override PartName="/ppt/media/image2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24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291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09C70BF-62F8-4138-B8DD-E1A9160E6D99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11/5/25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E0CC485-B201-473E-93F4-B998392DD32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80BC236-824A-46FF-9E8E-0E3747CFA19A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11/5/25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E8695F9-7990-46DB-8587-1D33531056C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A791D62-C410-40FA-A565-369F5F135ED7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11/5/25</a:t>
            </a:fld>
            <a:endParaRPr b="0" lang="el-GR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l-GR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048A246-EC71-45E6-A1DA-CA539B68BE1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 b="0" lang="el-G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3990" spc="-1" strike="noStrike">
                <a:latin typeface="Arial"/>
              </a:rPr>
              <a:t>Πατήστε για επεξεργασία της μορφής κειμένου του τίτλου</a:t>
            </a:r>
            <a:endParaRPr b="0" lang="el-GR" sz="399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28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910" spc="-1" strike="noStrike">
                <a:latin typeface="Arial"/>
              </a:rPr>
              <a:t>Πατήστε για επεξεργασία της μορφής κειμένου διάρθρωσης</a:t>
            </a:r>
            <a:endParaRPr b="0" lang="el-GR" sz="2910" spc="-1" strike="noStrike">
              <a:latin typeface="Arial"/>
            </a:endParaRPr>
          </a:p>
          <a:p>
            <a:pPr lvl="1" marL="864000" indent="-324000">
              <a:spcBef>
                <a:spcPts val="102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540" spc="-1" strike="noStrike">
                <a:latin typeface="Arial"/>
              </a:rPr>
              <a:t>Δεύτερο επίπεδο διάρθρωσης</a:t>
            </a:r>
            <a:endParaRPr b="0" lang="el-GR" sz="2540" spc="-1" strike="noStrike">
              <a:latin typeface="Arial"/>
            </a:endParaRPr>
          </a:p>
          <a:p>
            <a:pPr lvl="2" marL="1296000" indent="-288000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180" spc="-1" strike="noStrike">
                <a:latin typeface="Arial"/>
              </a:rPr>
              <a:t>Τρίτο επίπεδο διάρθρωσης</a:t>
            </a:r>
            <a:endParaRPr b="0" lang="el-GR" sz="2180" spc="-1" strike="noStrike">
              <a:latin typeface="Arial"/>
            </a:endParaRPr>
          </a:p>
          <a:p>
            <a:pPr lvl="3" marL="1728000" indent="-216000">
              <a:spcBef>
                <a:spcPts val="51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20" spc="-1" strike="noStrike">
                <a:latin typeface="Arial"/>
              </a:rPr>
              <a:t>Τέταρτο επίπεδο διάρθρωσης</a:t>
            </a:r>
            <a:endParaRPr b="0" lang="el-GR" sz="1820" spc="-1" strike="noStrike">
              <a:latin typeface="Arial"/>
            </a:endParaRPr>
          </a:p>
          <a:p>
            <a:pPr lvl="4" marL="2160000" indent="-216000">
              <a:spcBef>
                <a:spcPts val="2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20" spc="-1" strike="noStrike">
                <a:latin typeface="Arial"/>
              </a:rPr>
              <a:t>Πέμπτο επίπεδο διάρθρωσης</a:t>
            </a:r>
            <a:endParaRPr b="0" lang="el-GR" sz="1820" spc="-1" strike="noStrike">
              <a:latin typeface="Arial"/>
            </a:endParaRPr>
          </a:p>
          <a:p>
            <a:pPr lvl="5" marL="2592000" indent="-216000">
              <a:spcBef>
                <a:spcPts val="2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20" spc="-1" strike="noStrike">
                <a:latin typeface="Arial"/>
              </a:rPr>
              <a:t>Έκτο επίπεδο διάρθρωσης</a:t>
            </a:r>
            <a:endParaRPr b="0" lang="el-GR" sz="1820" spc="-1" strike="noStrike">
              <a:latin typeface="Arial"/>
            </a:endParaRPr>
          </a:p>
          <a:p>
            <a:pPr lvl="6" marL="3024000" indent="-216000">
              <a:spcBef>
                <a:spcPts val="25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20" spc="-1" strike="noStrike">
                <a:latin typeface="Arial"/>
              </a:rPr>
              <a:t>Έβδομο επίπεδο διάρθρωσης</a:t>
            </a:r>
            <a:endParaRPr b="0" lang="el-GR" sz="182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3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l-GR" sz="1400" spc="-1" strike="noStrike">
                <a:latin typeface="Times New Roman"/>
              </a:rPr>
              <a:t>&lt;ημερομηνία/ώρα&gt;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360" cy="473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l-GR" sz="1400" spc="-1" strike="noStrike">
                <a:latin typeface="Times New Roman"/>
              </a:rPr>
              <a:t>&lt;υποσέλιδο&gt;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3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693F1089-2EDC-45B4-9A28-44347DE5000C}" type="slidenum">
              <a:rPr b="0" lang="el-GR" sz="1400" spc="-1" strike="noStrike">
                <a:latin typeface="Times New Roman"/>
              </a:rPr>
              <a:t>&lt;αριθμός&gt;</a:t>
            </a:fld>
            <a:endParaRPr b="0" lang="el-G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/>
            <a:endParaRPr b="0" lang="el-GR" sz="399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124200" y="1371600"/>
            <a:ext cx="8895240" cy="103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224b96"/>
                </a:solidFill>
                <a:latin typeface="Comic Sans MS"/>
              </a:rPr>
              <a:t>Ανακαλύπτω τον Κόσμο γύρω μου</a:t>
            </a:r>
            <a:endParaRPr b="0" lang="el-GR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000000"/>
                </a:solidFill>
                <a:latin typeface="Calibri"/>
              </a:rPr>
              <a:t>Διδακτικοί Στόχοι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omic Sans MS"/>
              </a:rPr>
              <a:t>• </a:t>
            </a:r>
            <a:r>
              <a:rPr b="0" lang="el-GR" sz="2400" spc="-1" strike="noStrike">
                <a:solidFill>
                  <a:srgbClr val="000000"/>
                </a:solidFill>
                <a:latin typeface="Comic Sans MS"/>
              </a:rPr>
              <a:t>Να παρατηρούν αντικείμενα και φαινόμενα του περιβάλλοντος.</a:t>
            </a:r>
            <a:endParaRPr b="0" lang="el-GR" sz="2400" spc="-1" strike="noStrike">
              <a:latin typeface="Comic Sans MS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omic Sans MS"/>
              </a:rPr>
              <a:t>• </a:t>
            </a:r>
            <a:r>
              <a:rPr b="0" lang="el-GR" sz="2400" spc="-1" strike="noStrike">
                <a:solidFill>
                  <a:srgbClr val="000000"/>
                </a:solidFill>
                <a:latin typeface="Comic Sans MS"/>
              </a:rPr>
              <a:t>Να περιγράφουν χαρακτηριστικά όπως σχήμα, μέγεθος, χρώμα, υφή και βάρος.</a:t>
            </a:r>
            <a:endParaRPr b="0" lang="el-GR" sz="2400" spc="-1" strike="noStrike">
              <a:latin typeface="Comic Sans MS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omic Sans MS"/>
              </a:rPr>
              <a:t>• </a:t>
            </a:r>
            <a:r>
              <a:rPr b="0" lang="el-GR" sz="2400" spc="-1" strike="noStrike">
                <a:solidFill>
                  <a:srgbClr val="000000"/>
                </a:solidFill>
                <a:latin typeface="Comic Sans MS"/>
              </a:rPr>
              <a:t>Να ταξινομούν αντικείμενα με βάση διαφορετικά κριτήρια.</a:t>
            </a:r>
            <a:endParaRPr b="0" lang="el-GR" sz="2400" spc="-1" strike="noStrike">
              <a:latin typeface="Comic Sans MS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omic Sans MS"/>
              </a:rPr>
              <a:t>• </a:t>
            </a:r>
            <a:r>
              <a:rPr b="0" lang="el-GR" sz="2400" spc="-1" strike="noStrike">
                <a:solidFill>
                  <a:srgbClr val="000000"/>
                </a:solidFill>
                <a:latin typeface="Comic Sans MS"/>
              </a:rPr>
              <a:t>Να αναγνωρίζουν ομοιότητες και διαφορές.</a:t>
            </a:r>
            <a:endParaRPr b="0" lang="el-GR" sz="2400" spc="-1" strike="noStrike">
              <a:latin typeface="Comic Sans MS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omic Sans MS"/>
              </a:rPr>
              <a:t>• </a:t>
            </a:r>
            <a:r>
              <a:rPr b="0" lang="el-GR" sz="2400" spc="-1" strike="noStrike">
                <a:solidFill>
                  <a:srgbClr val="000000"/>
                </a:solidFill>
                <a:latin typeface="Comic Sans MS"/>
              </a:rPr>
              <a:t>Να κάνουν υποθέσεις και προβλέψεις.</a:t>
            </a:r>
            <a:endParaRPr b="0" lang="el-GR" sz="2400" spc="-1" strike="noStrike">
              <a:latin typeface="Comic Sans MS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omic Sans MS"/>
              </a:rPr>
              <a:t>• </a:t>
            </a:r>
            <a:r>
              <a:rPr b="0" lang="el-GR" sz="2400" spc="-1" strike="noStrike">
                <a:solidFill>
                  <a:srgbClr val="000000"/>
                </a:solidFill>
                <a:latin typeface="Comic Sans MS"/>
              </a:rPr>
              <a:t>Να συνεργάζονται και να χρησιμοποιούν απλά επιστημονικά εργαλεία.</a:t>
            </a:r>
            <a:endParaRPr b="0" lang="el-GR" sz="2400" spc="-1" strike="noStrike"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1152000" y="81360"/>
            <a:ext cx="7056000" cy="926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000000"/>
                </a:solidFill>
                <a:latin typeface="Calibri"/>
              </a:rPr>
              <a:t>Έννοιες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338760" y="9464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Comic Sans MS"/>
              </a:rPr>
              <a:t>Χαρακτηριστικά αντικειμένων:</a:t>
            </a:r>
            <a:endParaRPr b="0" lang="el-GR" sz="2000" spc="-1" strike="noStrike">
              <a:latin typeface="Comic Sans MS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Comic Sans MS"/>
              </a:rPr>
              <a:t>- Σχήμα</a:t>
            </a:r>
            <a:endParaRPr b="0" lang="el-GR" sz="2000" spc="-1" strike="noStrike">
              <a:latin typeface="Comic Sans MS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Comic Sans MS"/>
              </a:rPr>
              <a:t>- Χρώμα</a:t>
            </a:r>
            <a:endParaRPr b="0" lang="el-GR" sz="2000" spc="-1" strike="noStrike">
              <a:latin typeface="Comic Sans MS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Comic Sans MS"/>
              </a:rPr>
              <a:t>- Μέγεθος</a:t>
            </a:r>
            <a:endParaRPr b="0" lang="el-GR" sz="2000" spc="-1" strike="noStrike">
              <a:latin typeface="Comic Sans MS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Comic Sans MS"/>
              </a:rPr>
              <a:t>- Υφή</a:t>
            </a:r>
            <a:endParaRPr b="0" lang="el-GR" sz="2000" spc="-1" strike="noStrike">
              <a:latin typeface="Comic Sans MS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Comic Sans MS"/>
              </a:rPr>
              <a:t>- Βάρος</a:t>
            </a:r>
            <a:endParaRPr b="0" lang="el-GR" sz="2000" spc="-1" strike="noStrike">
              <a:latin typeface="Comic Sans MS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l-GR" sz="2000" spc="-1" strike="noStrike">
              <a:latin typeface="Comic Sans MS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Comic Sans MS"/>
              </a:rPr>
              <a:t>Υλικά:</a:t>
            </a:r>
            <a:endParaRPr b="0" lang="el-GR" sz="2000" spc="-1" strike="noStrike">
              <a:latin typeface="Comic Sans MS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Comic Sans MS"/>
              </a:rPr>
              <a:t>- Ξύλο</a:t>
            </a:r>
            <a:endParaRPr b="0" lang="el-GR" sz="2000" spc="-1" strike="noStrike">
              <a:latin typeface="Comic Sans MS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Comic Sans MS"/>
              </a:rPr>
              <a:t>- Μέταλλο</a:t>
            </a:r>
            <a:endParaRPr b="0" lang="el-GR" sz="2000" spc="-1" strike="noStrike">
              <a:latin typeface="Comic Sans MS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Comic Sans MS"/>
              </a:rPr>
              <a:t>- Πλαστικό</a:t>
            </a:r>
            <a:endParaRPr b="0" lang="el-GR" sz="2000" spc="-1" strike="noStrike">
              <a:latin typeface="Comic Sans MS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Comic Sans MS"/>
              </a:rPr>
              <a:t>- Γυαλί</a:t>
            </a:r>
            <a:endParaRPr b="0" lang="el-GR" sz="2000" spc="-1" strike="noStrike">
              <a:latin typeface="Comic Sans MS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Comic Sans MS"/>
              </a:rPr>
              <a:t>- Ύφασμα</a:t>
            </a:r>
            <a:endParaRPr b="0" lang="el-GR" sz="2000" spc="-1" strike="noStrike"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l-GR" sz="4400" spc="-1" strike="noStrike">
                <a:solidFill>
                  <a:srgbClr val="000000"/>
                </a:solidFill>
                <a:latin typeface="Comic Sans MS"/>
              </a:rPr>
              <a:t>Δραστηριότητες</a:t>
            </a:r>
            <a:endParaRPr b="0" lang="el-GR" sz="4400" spc="-1" strike="noStrike">
              <a:latin typeface="Comic Sans MS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000000"/>
                </a:solidFill>
                <a:latin typeface="Calibri"/>
              </a:rPr>
              <a:t>•</a:t>
            </a:r>
            <a:r>
              <a:rPr b="0" lang="el-GR" sz="3200" spc="-1" strike="noStrike">
                <a:solidFill>
                  <a:srgbClr val="000000"/>
                </a:solidFill>
                <a:latin typeface="Comic Sans MS"/>
              </a:rPr>
              <a:t> </a:t>
            </a:r>
            <a:r>
              <a:rPr b="0" lang="el-GR" sz="3200" spc="-1" strike="noStrike">
                <a:solidFill>
                  <a:srgbClr val="000000"/>
                </a:solidFill>
                <a:latin typeface="Comic Sans MS"/>
              </a:rPr>
              <a:t>Ταξινόμηση αντικειμένων ανά υλικό (ξύλο, μέταλλο, πλαστικό).</a:t>
            </a:r>
            <a:endParaRPr b="0" lang="el-GR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000000"/>
                </a:solidFill>
                <a:latin typeface="Comic Sans MS"/>
              </a:rPr>
              <a:t>• </a:t>
            </a:r>
            <a:r>
              <a:rPr b="0" lang="el-GR" sz="3200" spc="-1" strike="noStrike">
                <a:solidFill>
                  <a:srgbClr val="000000"/>
                </a:solidFill>
                <a:latin typeface="Comic Sans MS"/>
              </a:rPr>
              <a:t>Πείραμα: «Τι επιπλέει και τι βουλιάζει;»</a:t>
            </a:r>
            <a:endParaRPr b="0" lang="el-GR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000000"/>
                </a:solidFill>
                <a:latin typeface="Comic Sans MS"/>
              </a:rPr>
              <a:t>• </a:t>
            </a:r>
            <a:r>
              <a:rPr b="0" lang="el-GR" sz="3200" spc="-1" strike="noStrike">
                <a:solidFill>
                  <a:srgbClr val="000000"/>
                </a:solidFill>
                <a:latin typeface="Comic Sans MS"/>
              </a:rPr>
              <a:t>Παρατήρηση με μεγεθυντικό φακό.</a:t>
            </a:r>
            <a:endParaRPr b="0" lang="el-GR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000000"/>
                </a:solidFill>
                <a:latin typeface="Comic Sans MS"/>
              </a:rPr>
              <a:t>• </a:t>
            </a:r>
            <a:r>
              <a:rPr b="0" lang="el-GR" sz="3200" spc="-1" strike="noStrike">
                <a:solidFill>
                  <a:srgbClr val="000000"/>
                </a:solidFill>
                <a:latin typeface="Comic Sans MS"/>
              </a:rPr>
              <a:t>Συζήτηση και καταγραφή παρατηρήσεων.</a:t>
            </a:r>
            <a:endParaRPr b="0" lang="el-GR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pc="-1" strike="noStrike">
                <a:solidFill>
                  <a:srgbClr val="000000"/>
                </a:solidFill>
                <a:latin typeface="Comic Sans MS"/>
              </a:rPr>
              <a:t>• </a:t>
            </a:r>
            <a:r>
              <a:rPr b="0" lang="el-GR" sz="3200" spc="-1" strike="noStrike">
                <a:solidFill>
                  <a:srgbClr val="000000"/>
                </a:solidFill>
                <a:latin typeface="Comic Sans MS"/>
              </a:rPr>
              <a:t>Δημιουργία πίνακα ταξινόμησης.</a:t>
            </a:r>
            <a:endParaRPr b="0" lang="el-G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" descr="A_2D_digital_illustration_educational_poster_in_a_.png"/>
          <p:cNvPicPr/>
          <p:nvPr/>
        </p:nvPicPr>
        <p:blipFill>
          <a:blip r:embed="rId1"/>
          <a:stretch/>
        </p:blipFill>
        <p:spPr>
          <a:xfrm>
            <a:off x="914400" y="914400"/>
            <a:ext cx="7314840" cy="5028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Application>LibreOffice/6.4.5.2$Windows_X86_64 LibreOffice_project/a726b36747cf2001e06b58ad5db1aa3a9a1872d6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  <dc:creator/>
  <dc:description>generated using python-pptx</dc:description>
  <dc:language>el-GR</dc:language>
  <cp:lastModifiedBy/>
  <dcterms:modified xsi:type="dcterms:W3CDTF">2025-11-05T21:11:54Z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0</vt:i4>
  </property>
</Properties>
</file>