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60" r:id="rId3"/>
    <p:sldId id="266" r:id="rId4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F0030A-2540-46C9-8E2F-E60769DE5E62}" type="datetime1">
              <a:rPr lang="el-GR" smtClean="0"/>
              <a:t>20/11/2024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85144B-4551-49E0-B998-678B018A831F}" type="datetime1">
              <a:rPr lang="el-GR" smtClean="0"/>
              <a:t>20/11/2024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5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225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 bwMode="black">
          <a:xfrm>
            <a:off x="3175199" y="1700784"/>
            <a:ext cx="8500062" cy="2630658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11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63C7445-6C58-44E3-9F57-6C4688003FBB}" type="datetime1">
              <a:rPr lang="el-GR" smtClean="0"/>
              <a:t>20/11/2024</a:t>
            </a:fld>
            <a:endParaRPr lang="el-GR" dirty="0"/>
          </a:p>
        </p:txBody>
      </p:sp>
      <p:sp>
        <p:nvSpPr>
          <p:cNvPr id="12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13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0C9008-FD63-4C0C-BABD-825EB40954A9}" type="datetime1">
              <a:rPr lang="el-GR" smtClean="0"/>
              <a:t>20/11/2024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BE970655-416C-4531-9EC4-F6D989E8CD43}" type="datetime1">
              <a:rPr lang="el-GR" smtClean="0"/>
              <a:t>20/11/2024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CE8913-4E6A-45CC-9BB7-65498C03418C}" type="datetime1">
              <a:rPr lang="el-GR" smtClean="0"/>
              <a:t>20/11/2024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6C8E621-4969-4D5D-AFAA-D6820983903D}" type="datetime1">
              <a:rPr lang="el-GR" smtClean="0"/>
              <a:t>20/11/2024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E34041-F9AF-40B9-B0DE-43BE020EF30D}" type="datetime1">
              <a:rPr lang="el-GR" smtClean="0"/>
              <a:t>20/11/2024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5ADA88-D8D9-4379-9772-9852095DF5EC}" type="datetime1">
              <a:rPr lang="el-GR" smtClean="0"/>
              <a:t>20/11/2024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FE0F5-B457-4713-979C-F38CFC02D1AE}" type="datetime1">
              <a:rPr lang="el-GR" smtClean="0"/>
              <a:t>20/11/2024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B9F303-AE07-4B36-ABB2-E03140A58CF0}" type="datetime1">
              <a:rPr lang="el-GR" smtClean="0"/>
              <a:t>20/11/2024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4" name="Σύμβολο κράτησης θέσης κειμένου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3" name="Σύμβολο κράτησης θέσης περιεχομένου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E2A9F9-D895-4046-BE2C-7AF4A1EECEC1}" type="datetime1">
              <a:rPr lang="el-GR" smtClean="0"/>
              <a:t>20/11/2024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3" name="Σύμβολο κράτησης θέσης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39B4BE-C158-4AB2-B501-81A6745A4A4F}" type="datetime1">
              <a:rPr lang="el-GR" smtClean="0"/>
              <a:t>20/11/2024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dirty="0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  <a:p>
            <a:pPr lvl="5" rtl="0"/>
            <a:r>
              <a:rPr lang="el-GR" dirty="0"/>
              <a:t>Έκτου</a:t>
            </a:r>
          </a:p>
          <a:p>
            <a:pPr lvl="6" rtl="0"/>
            <a:r>
              <a:rPr lang="el-GR" dirty="0"/>
              <a:t>Έβδομου</a:t>
            </a:r>
          </a:p>
          <a:p>
            <a:pPr lvl="7" rtl="0"/>
            <a:r>
              <a:rPr lang="el-GR" dirty="0"/>
              <a:t>Όγδοου</a:t>
            </a:r>
          </a:p>
          <a:p>
            <a:pPr lvl="8" rtl="0"/>
            <a:r>
              <a:rPr lang="el-GR" dirty="0"/>
              <a:t>Ένατου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60745E4E-2F92-43E0-9625-65E832776AD1}" type="datetime1">
              <a:rPr lang="el-GR" smtClean="0"/>
              <a:t>20/11/2024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dirty="0"/>
              <a:t>Δυνάμεις αριθμών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/>
              <a:t>Υπότιτλος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/>
              <a:t>Διάταξη τίτλου και περιεχομένου με λίστα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Σύμβολο κράτησης θέσης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/>
              <a:lstStyle/>
              <a:p>
                <a:pPr rtl="0">
                  <a:buClr>
                    <a:schemeClr val="tx2"/>
                  </a:buClr>
                  <a:buFont typeface="Wingdings" panose="05000000000000000000" pitchFamily="2" charset="2"/>
                  <a:buChar char="ü"/>
                </a:pPr>
                <a:r>
                  <a:rPr lang="el-GR" dirty="0">
                    <a:latin typeface="Aka-AcidGR-DiaryGirl" panose="02000603000000000000" pitchFamily="2" charset="-95"/>
                    <a:ea typeface="Aka-AcidGR-DiaryGirl" panose="02000603000000000000" pitchFamily="2" charset="-95"/>
                  </a:rPr>
                  <a:t> Όταν χρειάζεται να </a:t>
                </a:r>
                <a:r>
                  <a:rPr lang="el-GR" dirty="0">
                    <a:highlight>
                      <a:srgbClr val="FFFF00"/>
                    </a:highlight>
                    <a:latin typeface="Aka-AcidGR-DiaryGirl" panose="02000603000000000000" pitchFamily="2" charset="-95"/>
                    <a:ea typeface="Aka-AcidGR-DiaryGirl" panose="02000603000000000000" pitchFamily="2" charset="-95"/>
                  </a:rPr>
                  <a:t>πολλαπλασιάσουμε έναν αριθμό με τον εαυτό του μία  ή και περισσότερες φορές</a:t>
                </a:r>
                <a:r>
                  <a:rPr lang="el-GR" dirty="0">
                    <a:latin typeface="Aka-AcidGR-DiaryGirl" panose="02000603000000000000" pitchFamily="2" charset="-95"/>
                    <a:ea typeface="Aka-AcidGR-DiaryGirl" panose="02000603000000000000" pitchFamily="2" charset="-95"/>
                  </a:rPr>
                  <a:t>, τότε μπορούμε να γλιτώσουμε χώρο χρησιμοποιώντας τις δυνάμεις!</a:t>
                </a:r>
              </a:p>
              <a:p>
                <a:pPr marL="0" indent="0" rtl="0">
                  <a:buClr>
                    <a:schemeClr val="tx2"/>
                  </a:buClr>
                  <a:buNone/>
                </a:pPr>
                <a:r>
                  <a:rPr lang="el-GR" dirty="0">
                    <a:latin typeface="Aka-AcidGR-DiaryGirl" panose="02000603000000000000" pitchFamily="2" charset="-95"/>
                    <a:ea typeface="Aka-AcidGR-DiaryGirl" panose="02000603000000000000" pitchFamily="2" charset="-95"/>
                  </a:rPr>
                  <a:t>Δηλαδή, αντί για να γράψω </a:t>
                </a:r>
                <a:r>
                  <a:rPr lang="el-GR" dirty="0">
                    <a:highlight>
                      <a:srgbClr val="00FFFF"/>
                    </a:highlight>
                    <a:latin typeface="Aka-AcidGR-DiaryGirl" panose="02000603000000000000" pitchFamily="2" charset="-95"/>
                    <a:ea typeface="Aka-AcidGR-DiaryGirl" panose="02000603000000000000" pitchFamily="2" charset="-95"/>
                  </a:rPr>
                  <a:t>3 χ 3 χ 3 χ 3</a:t>
                </a:r>
                <a:r>
                  <a:rPr lang="el-GR" dirty="0">
                    <a:latin typeface="Aka-AcidGR-DiaryGirl" panose="02000603000000000000" pitchFamily="2" charset="-95"/>
                    <a:ea typeface="Aka-AcidGR-DiaryGirl" panose="02000603000000000000" pitchFamily="2" charset="-95"/>
                  </a:rPr>
                  <a:t>, μπορώ να γράψω απλά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dirty="0" smtClean="0">
                            <a:solidFill>
                              <a:srgbClr val="836967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dirty="0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l-GR" sz="2400" i="0" dirty="0"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l-GR" sz="2400" dirty="0">
                  <a:highlight>
                    <a:srgbClr val="00FFFF"/>
                  </a:highlight>
                  <a:latin typeface="Aka-AcidGR-DiaryGirl" panose="02000603000000000000" pitchFamily="2" charset="-95"/>
                  <a:ea typeface="Aka-AcidGR-DiaryGirl" panose="02000603000000000000" pitchFamily="2" charset="-95"/>
                </a:endParaRPr>
              </a:p>
              <a:p>
                <a:pPr marL="0" indent="0" rtl="0">
                  <a:buClr>
                    <a:schemeClr val="tx2"/>
                  </a:buClr>
                  <a:buNone/>
                </a:pPr>
                <a:r>
                  <a:rPr lang="el-GR" dirty="0">
                    <a:latin typeface="Aka-AcidGR-DiaryGirl" panose="02000603000000000000" pitchFamily="2" charset="-95"/>
                    <a:ea typeface="Aka-AcidGR-DiaryGirl" panose="02000603000000000000" pitchFamily="2" charset="-95"/>
                  </a:rPr>
                  <a:t>Και να βρω αποτέλεσμα 81 !</a:t>
                </a:r>
              </a:p>
            </p:txBody>
          </p:sp>
        </mc:Choice>
        <mc:Fallback>
          <p:sp>
            <p:nvSpPr>
              <p:cNvPr id="14" name="Σύμβολο κράτησης θέσης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23" t="-9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>
                <a:latin typeface="Aka-AcidGR-DiaryGirl" panose="02000603000000000000" pitchFamily="2" charset="-95"/>
                <a:ea typeface="Aka-AcidGR-DiaryGirl" panose="02000603000000000000" pitchFamily="2" charset="-95"/>
              </a:rPr>
              <a:t>ΠΡΟΒΛΗΜΑΤΑΚΙ ΓΙΑ ΛΥΣΗ ΜΕ ΔΥΝΑΜΗ!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4A7B0-36CE-C88C-1FEE-3401C6301864}"/>
              </a:ext>
            </a:extLst>
          </p:cNvPr>
          <p:cNvSpPr txBox="1"/>
          <p:nvPr/>
        </p:nvSpPr>
        <p:spPr>
          <a:xfrm>
            <a:off x="1458686" y="2394856"/>
            <a:ext cx="962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Αγόρασα 2 πινέλα ζωγραφικής για καθέναν από τους 2 φίλους μου και το κάθε πινέλο κόστιζε 2 ευρώ! Πόσα χρήματα πλήρωσα; </a:t>
            </a:r>
          </a:p>
          <a:p>
            <a:endParaRPr lang="el-GR" dirty="0"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  <a:p>
            <a:endParaRPr lang="el-GR" dirty="0"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  <a:p>
            <a:endParaRPr lang="el-GR" dirty="0">
              <a:latin typeface="Aka-AcidGR-DiaryGirl" panose="02000603000000000000" pitchFamily="2" charset="-95"/>
              <a:ea typeface="Aka-AcidGR-DiaryGirl" panose="02000603000000000000" pitchFamily="2" charset="-95"/>
            </a:endParaRPr>
          </a:p>
          <a:p>
            <a:r>
              <a:rPr lang="el-GR" dirty="0">
                <a:latin typeface="Aka-AcidGR-DiaryGirl" panose="02000603000000000000" pitchFamily="2" charset="-95"/>
                <a:ea typeface="Aka-AcidGR-DiaryGirl" panose="02000603000000000000" pitchFamily="2" charset="-95"/>
              </a:rPr>
              <a:t>ΛΥΣΗ:</a:t>
            </a:r>
          </a:p>
        </p:txBody>
      </p:sp>
      <p:pic>
        <p:nvPicPr>
          <p:cNvPr id="9" name="Γραφικό 8" descr="Άνδρας με συμπαγές γέμισμα">
            <a:extLst>
              <a:ext uri="{FF2B5EF4-FFF2-40B4-BE49-F238E27FC236}">
                <a16:creationId xmlns:a16="http://schemas.microsoft.com/office/drawing/2014/main" id="{E3BFB38F-AEF8-5CC8-F208-546D620D9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9716" y="3429000"/>
            <a:ext cx="914400" cy="914400"/>
          </a:xfrm>
          <a:prstGeom prst="rect">
            <a:avLst/>
          </a:prstGeom>
        </p:spPr>
      </p:pic>
      <p:pic>
        <p:nvPicPr>
          <p:cNvPr id="10" name="Γραφικό 9" descr="Άνδρας με συμπαγές γέμισμα">
            <a:extLst>
              <a:ext uri="{FF2B5EF4-FFF2-40B4-BE49-F238E27FC236}">
                <a16:creationId xmlns:a16="http://schemas.microsoft.com/office/drawing/2014/main" id="{B68BCBCB-A45B-FF0B-BB84-66DA464E9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3456" y="3429000"/>
            <a:ext cx="914400" cy="914400"/>
          </a:xfrm>
          <a:prstGeom prst="rect">
            <a:avLst/>
          </a:prstGeom>
        </p:spPr>
      </p:pic>
      <p:pic>
        <p:nvPicPr>
          <p:cNvPr id="12" name="Γραφικό 11" descr="Πινέλο με συμπαγές γέμισμα">
            <a:extLst>
              <a:ext uri="{FF2B5EF4-FFF2-40B4-BE49-F238E27FC236}">
                <a16:creationId xmlns:a16="http://schemas.microsoft.com/office/drawing/2014/main" id="{DDDECBCF-5FCB-8F71-D10A-BD011E356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0486" y="4454324"/>
            <a:ext cx="522515" cy="522515"/>
          </a:xfrm>
          <a:prstGeom prst="rect">
            <a:avLst/>
          </a:prstGeom>
        </p:spPr>
      </p:pic>
      <p:pic>
        <p:nvPicPr>
          <p:cNvPr id="13" name="Γραφικό 12" descr="Πινέλο με συμπαγές γέμισμα">
            <a:extLst>
              <a:ext uri="{FF2B5EF4-FFF2-40B4-BE49-F238E27FC236}">
                <a16:creationId xmlns:a16="http://schemas.microsoft.com/office/drawing/2014/main" id="{B40840EA-3D8A-3DDF-AB4E-60F33CF3D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61859" y="4454323"/>
            <a:ext cx="522515" cy="522515"/>
          </a:xfrm>
          <a:prstGeom prst="rect">
            <a:avLst/>
          </a:prstGeom>
        </p:spPr>
      </p:pic>
      <p:pic>
        <p:nvPicPr>
          <p:cNvPr id="14" name="Γραφικό 13" descr="Πινέλο με συμπαγές γέμισμα">
            <a:extLst>
              <a:ext uri="{FF2B5EF4-FFF2-40B4-BE49-F238E27FC236}">
                <a16:creationId xmlns:a16="http://schemas.microsoft.com/office/drawing/2014/main" id="{0A9F6069-02CD-A34E-3B55-99D90D01E2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1942" y="4454323"/>
            <a:ext cx="522515" cy="522515"/>
          </a:xfrm>
          <a:prstGeom prst="rect">
            <a:avLst/>
          </a:prstGeom>
        </p:spPr>
      </p:pic>
      <p:pic>
        <p:nvPicPr>
          <p:cNvPr id="15" name="Γραφικό 14" descr="Πινέλο με συμπαγές γέμισμα">
            <a:extLst>
              <a:ext uri="{FF2B5EF4-FFF2-40B4-BE49-F238E27FC236}">
                <a16:creationId xmlns:a16="http://schemas.microsoft.com/office/drawing/2014/main" id="{5790E85C-67A1-1F82-1B90-B4E05038C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7743" y="4454323"/>
            <a:ext cx="522515" cy="5225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142C65-DC40-36AD-5D84-9E74B72165DF}"/>
              </a:ext>
            </a:extLst>
          </p:cNvPr>
          <p:cNvSpPr txBox="1"/>
          <p:nvPr/>
        </p:nvSpPr>
        <p:spPr>
          <a:xfrm>
            <a:off x="1611086" y="5181600"/>
            <a:ext cx="962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                                                  2€            2€                     2€            2€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715CA5-4730-EE16-0427-4F0E8F8C8F0D}"/>
                  </a:ext>
                </a:extLst>
              </p:cNvPr>
              <p:cNvSpPr txBox="1"/>
              <p:nvPr/>
            </p:nvSpPr>
            <p:spPr>
              <a:xfrm>
                <a:off x="1619140" y="6009256"/>
                <a:ext cx="962863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latin typeface="Aka-AcidGR-DiaryGirl" panose="02000603000000000000" pitchFamily="2" charset="-95"/>
                    <a:ea typeface="Aka-AcidGR-DiaryGirl" panose="02000603000000000000" pitchFamily="2" charset="-95"/>
                  </a:rPr>
                  <a:t>Θα έλυνα </a:t>
                </a:r>
                <a:r>
                  <a:rPr lang="el-GR" dirty="0">
                    <a:solidFill>
                      <a:srgbClr val="FF0000"/>
                    </a:solidFill>
                    <a:latin typeface="Aka-AcidGR-DiaryGirl" panose="02000603000000000000" pitchFamily="2" charset="-95"/>
                    <a:ea typeface="Aka-AcidGR-DiaryGirl" panose="02000603000000000000" pitchFamily="2" charset="-95"/>
                  </a:rPr>
                  <a:t>2 χ 2 χ 2=8 ευρώ</a:t>
                </a:r>
                <a:r>
                  <a:rPr lang="el-GR" dirty="0">
                    <a:latin typeface="Aka-AcidGR-DiaryGirl" panose="02000603000000000000" pitchFamily="2" charset="-95"/>
                    <a:ea typeface="Aka-AcidGR-DiaryGirl" panose="02000603000000000000" pitchFamily="2" charset="-95"/>
                  </a:rPr>
                  <a:t>!</a:t>
                </a:r>
              </a:p>
              <a:p>
                <a:r>
                  <a:rPr lang="el-GR" dirty="0">
                    <a:latin typeface="Aka-AcidGR-DiaryGirl" panose="02000603000000000000" pitchFamily="2" charset="-95"/>
                    <a:ea typeface="Aka-AcidGR-DiaryGirl" panose="02000603000000000000" pitchFamily="2" charset="-95"/>
                  </a:rPr>
                  <a:t>Μπορώ όμως να λύσω ως</a:t>
                </a:r>
                <a:r>
                  <a:rPr lang="el-GR" dirty="0">
                    <a:solidFill>
                      <a:srgbClr val="FF0000"/>
                    </a:solidFill>
                    <a:latin typeface="Aka-AcidGR-DiaryGirl" panose="02000603000000000000" pitchFamily="2" charset="-95"/>
                    <a:ea typeface="Aka-AcidGR-DiaryGirl" panose="02000603000000000000" pitchFamily="2" charset="-95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l-GR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l-GR" dirty="0">
                  <a:latin typeface="Aka-AcidGR-DiaryGirl" panose="02000603000000000000" pitchFamily="2" charset="-95"/>
                  <a:ea typeface="Aka-AcidGR-DiaryGirl" panose="02000603000000000000" pitchFamily="2" charset="-95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715CA5-4730-EE16-0427-4F0E8F8C8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140" y="6009256"/>
                <a:ext cx="9628632" cy="738664"/>
              </a:xfrm>
              <a:prstGeom prst="rect">
                <a:avLst/>
              </a:prstGeom>
              <a:blipFill>
                <a:blip r:embed="rId7"/>
                <a:stretch>
                  <a:fillRect l="-570" t="-4959" b="-99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Εκπαιδευτικά θέματα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417_TF03462902_TF03462902" id="{83FC9EF6-3E43-452E-AFB3-D075EF265CD9}" vid="{6594177A-2A4C-4CF8-9AD4-A89940E56309}"/>
    </a:ext>
  </a:extLst>
</a:theme>
</file>

<file path=ppt/theme/theme2.xml><?xml version="1.0" encoding="utf-8"?>
<a:theme xmlns:a="http://schemas.openxmlformats.org/drawingml/2006/main" name="Θέμα του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εκπαιδευτικών θεμάτων, σχεδίαση με ζωγραφιές σε μαυροπίνακα (ευρείας οθόνης)</Template>
  <TotalTime>28</TotalTime>
  <Words>119</Words>
  <Application>Microsoft Office PowerPoint</Application>
  <PresentationFormat>Ευρεία οθόνη</PresentationFormat>
  <Paragraphs>18</Paragraphs>
  <Slides>3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8" baseType="lpstr">
      <vt:lpstr>Aka-AcidGR-DiaryGirl</vt:lpstr>
      <vt:lpstr>Calibri</vt:lpstr>
      <vt:lpstr>Cambria Math</vt:lpstr>
      <vt:lpstr>Wingdings</vt:lpstr>
      <vt:lpstr>Εκπαιδευτικά θέματα 16x9</vt:lpstr>
      <vt:lpstr>Δυνάμεις αριθμών</vt:lpstr>
      <vt:lpstr>Διάταξη τίτλου και περιεχομένου με λίστα</vt:lpstr>
      <vt:lpstr>ΠΡΟΒΛΗΜΑΤΑΚΙ ΓΙΑ ΛΥΣΗ ΜΕ ΔΥΝΑΜΗ!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Βασιλική Παπαδοπούλου</dc:creator>
  <cp:lastModifiedBy>Βασιλική Παπαδοπούλου</cp:lastModifiedBy>
  <cp:revision>6</cp:revision>
  <dcterms:created xsi:type="dcterms:W3CDTF">2024-11-20T20:54:19Z</dcterms:created>
  <dcterms:modified xsi:type="dcterms:W3CDTF">2024-11-20T21:22:51Z</dcterms:modified>
</cp:coreProperties>
</file>