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6" r:id="rId6"/>
    <p:sldId id="261" r:id="rId7"/>
    <p:sldId id="267" r:id="rId8"/>
    <p:sldId id="265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93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11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92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22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72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9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2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5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4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77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15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B9D2-A714-45AE-A07A-8E7C359D1E6B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B34C-19DF-4479-B0F2-73E836847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6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.pinterest.com/pin/239535273901284984/" TargetMode="External"/><Relationship Id="rId3" Type="http://schemas.openxmlformats.org/officeDocument/2006/relationships/hyperlink" Target="http://ebooks.edu.gr/modules/ebook/show.php/DSDIM-B102/565/3693,16094/" TargetMode="External"/><Relationship Id="rId7" Type="http://schemas.openxmlformats.org/officeDocument/2006/relationships/hyperlink" Target="https://thepinterestedparent.com/2017/08/paul-klee-inspired-block-printing/" TargetMode="External"/><Relationship Id="rId2" Type="http://schemas.openxmlformats.org/officeDocument/2006/relationships/hyperlink" Target="https://artsycraftsymom.com/10-paul-klee-art-projects-for-kid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kingartfun.com/htm/f-maf-art-library/paul-klee-biography.htm" TargetMode="External"/><Relationship Id="rId11" Type="http://schemas.openxmlformats.org/officeDocument/2006/relationships/hyperlink" Target="https://www.artsy.net/article/artsy-editorial-how-to-be-an-artist-according-to-paul-klee" TargetMode="External"/><Relationship Id="rId5" Type="http://schemas.openxmlformats.org/officeDocument/2006/relationships/hyperlink" Target="https://kids.kiddle.co/Paul_Klee" TargetMode="External"/><Relationship Id="rId10" Type="http://schemas.openxmlformats.org/officeDocument/2006/relationships/hyperlink" Target="https://el.wikipedia.org/wiki/%CE%A0%CE%AC%CE%BF%CF%85%CE%BB_%CE%9A%CE%BB%CE%AD%CE%B5" TargetMode="External"/><Relationship Id="rId4" Type="http://schemas.openxmlformats.org/officeDocument/2006/relationships/hyperlink" Target="https://www.wikiart.org/en/paul-klee/rhythmic-rythmical-1930" TargetMode="External"/><Relationship Id="rId9" Type="http://schemas.openxmlformats.org/officeDocument/2006/relationships/hyperlink" Target="http://arteascuola.com/2012/04/color-theory-inspired-by-paul-kle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72863" y="630620"/>
            <a:ext cx="7772400" cy="2876825"/>
          </a:xfrm>
        </p:spPr>
        <p:txBody>
          <a:bodyPr>
            <a:normAutofit/>
          </a:bodyPr>
          <a:lstStyle/>
          <a:p>
            <a:r>
              <a:rPr lang="el-GR" dirty="0" smtClean="0"/>
              <a:t>Ζωγράφοι …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Ας </a:t>
            </a:r>
            <a:r>
              <a:rPr lang="el-GR" sz="3600" dirty="0"/>
              <a:t>γνωρίσουμε </a:t>
            </a:r>
            <a:r>
              <a:rPr lang="el-GR" sz="3600" dirty="0" smtClean="0"/>
              <a:t>τον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61577" y="3917348"/>
            <a:ext cx="68580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ln/>
                <a:solidFill>
                  <a:srgbClr val="FF0000"/>
                </a:solidFill>
              </a:rPr>
              <a:t>Paul Klee</a:t>
            </a:r>
            <a:endParaRPr lang="el-GR" sz="28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18" y="-1"/>
            <a:ext cx="3939190" cy="68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91712" y="827142"/>
            <a:ext cx="5761640" cy="4351338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https://artsycraftsymom.com/10-paul-klee-art-projects-for-kids</a:t>
            </a:r>
            <a:r>
              <a:rPr lang="en-US" sz="1400" dirty="0" smtClean="0">
                <a:hlinkClick r:id="rId2"/>
              </a:rPr>
              <a:t>/</a:t>
            </a:r>
            <a:endParaRPr lang="el-GR" sz="1400" dirty="0" smtClean="0"/>
          </a:p>
          <a:p>
            <a:r>
              <a:rPr lang="en-US" sz="1400" dirty="0">
                <a:hlinkClick r:id="rId3"/>
              </a:rPr>
              <a:t>http://ebooks.edu.gr/modules/ebook/show.php/DSDIM-B102/565/3693,16094</a:t>
            </a:r>
            <a:r>
              <a:rPr lang="en-US" sz="1400" dirty="0" smtClean="0">
                <a:hlinkClick r:id="rId3"/>
              </a:rPr>
              <a:t>/</a:t>
            </a:r>
            <a:endParaRPr lang="el-GR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www.wikiart.org/en/paul-klee/rhythmic-rythmical-1930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kids.kiddle.co/Paul_Klee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makingartfun.com/htm/f-maf-art-library/paul-klee-biography.htm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thepinterestedparent.com/2017/08/paul-klee-inspired-block-printing/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https://gr.pinterest.com/pin/239535273901284984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http://arteascuola.com/2012/04/color-theory-inspired-by-paul-klee</a:t>
            </a:r>
            <a:r>
              <a:rPr lang="en-US" sz="1400" dirty="0" smtClean="0">
                <a:hlinkClick r:id="rId9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https://el.wikipedia.org/wiki/%CE%A0%CE%AC%CE%BF%CF%85%CE%BB_%</a:t>
            </a:r>
            <a:r>
              <a:rPr lang="en-US" sz="1400" dirty="0" smtClean="0">
                <a:hlinkClick r:id="rId10"/>
              </a:rPr>
              <a:t>CE%9A%CE%BB%CE%AD%CE%B5</a:t>
            </a:r>
            <a:endParaRPr lang="en-US" sz="1400" dirty="0" smtClean="0"/>
          </a:p>
          <a:p>
            <a:r>
              <a:rPr lang="en-US" sz="1400" dirty="0">
                <a:hlinkClick r:id="rId11"/>
              </a:rPr>
              <a:t>https://www.artsy.net/article/artsy-editorial-how-to-be-an-artist-according-to-paul-klee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1922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49" y="417239"/>
            <a:ext cx="5488371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Γεννήθηκε </a:t>
            </a:r>
            <a:r>
              <a:rPr lang="el-GR" sz="2100" dirty="0"/>
              <a:t>κοντά στη Βέρνη (Ελβετία) από γονείς </a:t>
            </a:r>
            <a:r>
              <a:rPr lang="el-GR" sz="2100" dirty="0" smtClean="0"/>
              <a:t>μουσικούς στις 18 Δεκεμβρίου 1879</a:t>
            </a:r>
          </a:p>
          <a:p>
            <a:pPr algn="just"/>
            <a:endParaRPr lang="el-GR" sz="2100" dirty="0" smtClean="0"/>
          </a:p>
          <a:p>
            <a:r>
              <a:rPr lang="el-GR" sz="2100" dirty="0" smtClean="0"/>
              <a:t>Έμαθε </a:t>
            </a:r>
            <a:r>
              <a:rPr lang="el-GR" sz="2100" dirty="0"/>
              <a:t>να παίζει βιολί στα 7 του χρόνια και στα 11 έγινε μέλος της ορχήστρας της Μουσικής Εταιρείας της Βέρνης</a:t>
            </a:r>
            <a:r>
              <a:rPr lang="el-GR" sz="2100" i="1" dirty="0"/>
              <a:t>. </a:t>
            </a:r>
            <a:br>
              <a:rPr lang="el-GR" sz="2100" i="1" dirty="0"/>
            </a:br>
            <a:endParaRPr lang="el-GR" sz="2100" dirty="0"/>
          </a:p>
          <a:p>
            <a:pPr algn="just"/>
            <a:r>
              <a:rPr lang="el-GR" sz="2100" dirty="0"/>
              <a:t>Αυτό που τον κέρδισε όμως </a:t>
            </a:r>
            <a:r>
              <a:rPr lang="el-GR" sz="2100" dirty="0" smtClean="0"/>
              <a:t>ήταν η ζωγραφική </a:t>
            </a:r>
          </a:p>
          <a:p>
            <a:pPr algn="just"/>
            <a:endParaRPr lang="el-GR" sz="2100" dirty="0" smtClean="0"/>
          </a:p>
          <a:p>
            <a:pPr algn="just"/>
            <a:r>
              <a:rPr lang="el-GR" sz="2100" dirty="0"/>
              <a:t>Το έργο του επηρεάστηκε από τον εξπρεσιονισμό, τον κυβισμό και τον σουρεαλισμό και είχε σημαντική συμβολή στη διαμόρφωση των περισσοτέρων καλλιτεχνικών τάσεων της μοντέρνας </a:t>
            </a:r>
            <a:r>
              <a:rPr lang="el-GR" sz="2100" dirty="0" smtClean="0"/>
              <a:t>τέχνης</a:t>
            </a:r>
            <a:endParaRPr lang="el-GR" sz="2100" dirty="0"/>
          </a:p>
          <a:p>
            <a:pPr algn="just"/>
            <a:endParaRPr lang="el-GR" sz="2100" dirty="0" smtClean="0"/>
          </a:p>
          <a:p>
            <a:pPr algn="just"/>
            <a:r>
              <a:rPr lang="el-GR" sz="2100" dirty="0" smtClean="0"/>
              <a:t>Σπούδασε στην </a:t>
            </a:r>
            <a:r>
              <a:rPr lang="el-GR" sz="2100" dirty="0"/>
              <a:t>Ακαδημία Τεχνών του Μονάχου </a:t>
            </a:r>
            <a:endParaRPr lang="el-GR" sz="2100" dirty="0" smtClean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8" y="627446"/>
            <a:ext cx="1828800" cy="25298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93" y="4032825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950130" y="1289653"/>
            <a:ext cx="3886200" cy="4351338"/>
          </a:xfrm>
        </p:spPr>
        <p:txBody>
          <a:bodyPr/>
          <a:lstStyle/>
          <a:p>
            <a:r>
              <a:rPr lang="el-GR" sz="2400" dirty="0" smtClean="0"/>
              <a:t> Ζωγράφιζε με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</a:t>
            </a:r>
            <a:r>
              <a:rPr lang="el-GR" sz="2400" dirty="0"/>
              <a:t>γραμμές</a:t>
            </a:r>
            <a:r>
              <a:rPr lang="el-GR" sz="2400" dirty="0" smtClean="0"/>
              <a:t>,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</a:t>
            </a:r>
            <a:r>
              <a:rPr lang="el-GR" sz="2400" dirty="0"/>
              <a:t>σχήματα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  και  χρώματα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07932" y="5737178"/>
            <a:ext cx="3499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Κάστρο και ήλιος, 1928</a:t>
            </a:r>
            <a:endParaRPr lang="el-GR" sz="1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2" y="1289653"/>
            <a:ext cx="5258419" cy="43933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82" y="3358055"/>
            <a:ext cx="2711177" cy="2748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222" y="6215399"/>
            <a:ext cx="3499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κόκκινο μπαλόνι, 1922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54035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1046" y="1184495"/>
            <a:ext cx="3533446" cy="4351338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Μελέτησε το χρώμα και δημιούργησε έργα με διαβαθμίσεις χρωμάτων </a:t>
            </a:r>
            <a:endParaRPr lang="en-US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/>
          <a:stretch/>
        </p:blipFill>
        <p:spPr>
          <a:xfrm>
            <a:off x="221046" y="3401448"/>
            <a:ext cx="2366798" cy="2386633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r="37159" b="10483"/>
          <a:stretch/>
        </p:blipFill>
        <p:spPr>
          <a:xfrm>
            <a:off x="2764221" y="3401448"/>
            <a:ext cx="1879841" cy="23866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02" y="1184495"/>
            <a:ext cx="4032464" cy="460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2130" y="5889780"/>
            <a:ext cx="333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 κήπος με τα τριαντάφυλλα, 1926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2967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9" y="1440437"/>
            <a:ext cx="4079002" cy="4512113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81095" y="1520825"/>
            <a:ext cx="3222078" cy="4351338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Δεν ζωγράφιζε τον κόσμο όπως είναι στην πραγματικότητα, αλλά όπως θα μπορούσε να είναι.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358" y="5952550"/>
            <a:ext cx="333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Senecio</a:t>
            </a:r>
            <a:r>
              <a:rPr lang="en-US" sz="1400" dirty="0"/>
              <a:t> 2</a:t>
            </a:r>
            <a:r>
              <a:rPr lang="el-GR" sz="1400" dirty="0" smtClean="0"/>
              <a:t>, 192</a:t>
            </a:r>
            <a:r>
              <a:rPr lang="en-US" sz="1400" dirty="0" smtClean="0"/>
              <a:t>2</a:t>
            </a:r>
            <a:endParaRPr lang="el-GR" sz="1400" dirty="0"/>
          </a:p>
        </p:txBody>
      </p:sp>
      <p:pic>
        <p:nvPicPr>
          <p:cNvPr id="2050" name="Picture 2" descr="https://upload.wikimedia.org/wikipedia/commons/thumb/f/f9/Klee_Paul_Cat_and_Bird.jpg/800px-Klee_Paul_Cat_and_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07" y="3646547"/>
            <a:ext cx="3048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3107" y="5952550"/>
            <a:ext cx="333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Γάτα και πουλί, 192</a:t>
            </a:r>
            <a:r>
              <a:rPr lang="el-GR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2669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8138" y="631972"/>
            <a:ext cx="4531930" cy="5453518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Εμπνεόταν από </a:t>
            </a:r>
            <a:r>
              <a:rPr lang="el-GR" sz="2400" dirty="0"/>
              <a:t>τη </a:t>
            </a:r>
            <a:r>
              <a:rPr lang="el-GR" sz="2400" b="1" dirty="0" smtClean="0"/>
              <a:t>μουσική.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Φτιάχνει τα έργα του με ρυθμό.</a:t>
            </a:r>
          </a:p>
          <a:p>
            <a:pPr marL="0" indent="0" algn="just">
              <a:buNone/>
            </a:pPr>
            <a:r>
              <a:rPr lang="el-GR" sz="2400" dirty="0" smtClean="0"/>
              <a:t> </a:t>
            </a:r>
          </a:p>
          <a:p>
            <a:pPr algn="just"/>
            <a:r>
              <a:rPr lang="el-GR" sz="2400" dirty="0" smtClean="0"/>
              <a:t>Τα </a:t>
            </a:r>
            <a:r>
              <a:rPr lang="el-GR" sz="2400" dirty="0"/>
              <a:t>χρώματα επαναλαμβάνονται και δημιουργούν ρυθμό</a:t>
            </a:r>
            <a:r>
              <a:rPr lang="el-GR" sz="2400" dirty="0" smtClean="0"/>
              <a:t>.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Παίζει </a:t>
            </a:r>
            <a:r>
              <a:rPr lang="el-GR" sz="2400" dirty="0"/>
              <a:t>με τα χρώματα, όπως με τα πλήκτρα στο πιάνο.</a:t>
            </a: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38" y="631972"/>
            <a:ext cx="2470589" cy="5675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5438" y="5151511"/>
            <a:ext cx="300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Ρυθμός, 1930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4831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9878" y="375636"/>
            <a:ext cx="7886700" cy="1325563"/>
          </a:xfrm>
        </p:spPr>
        <p:txBody>
          <a:bodyPr>
            <a:normAutofit/>
          </a:bodyPr>
          <a:lstStyle/>
          <a:p>
            <a:r>
              <a:rPr lang="el-GR" sz="3200" dirty="0"/>
              <a:t>Δημιουργούμε έργα όπως ο</a:t>
            </a:r>
            <a:r>
              <a:rPr lang="en-US" sz="3200" dirty="0"/>
              <a:t> </a:t>
            </a:r>
            <a:r>
              <a:rPr lang="en-US" sz="3200" dirty="0" smtClean="0"/>
              <a:t>Klee</a:t>
            </a:r>
            <a:r>
              <a:rPr lang="el-GR" sz="3200" dirty="0" smtClean="0"/>
              <a:t>…</a:t>
            </a:r>
            <a:endParaRPr lang="el-GR" sz="3200" dirty="0"/>
          </a:p>
        </p:txBody>
      </p:sp>
      <p:pic>
        <p:nvPicPr>
          <p:cNvPr id="3074" name="Picture 2" descr="Paul Klee Cubism Castles! | Art lessons elementary, Elementary 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4" y="4192401"/>
            <a:ext cx="2567407" cy="19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t and Bird inspired by Paul Klee. | Elementary art projec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17" y="1879875"/>
            <a:ext cx="3154672" cy="42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4" y="1701199"/>
            <a:ext cx="2283626" cy="22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9878" y="375636"/>
            <a:ext cx="7886700" cy="1325563"/>
          </a:xfrm>
        </p:spPr>
        <p:txBody>
          <a:bodyPr>
            <a:normAutofit/>
          </a:bodyPr>
          <a:lstStyle/>
          <a:p>
            <a:r>
              <a:rPr lang="el-GR" sz="3200" dirty="0"/>
              <a:t>Δημιουργούμε έργα όπως ο</a:t>
            </a:r>
            <a:r>
              <a:rPr lang="en-US" sz="3200" dirty="0"/>
              <a:t> </a:t>
            </a:r>
            <a:r>
              <a:rPr lang="en-US" sz="3200" dirty="0" smtClean="0"/>
              <a:t>Klee</a:t>
            </a:r>
            <a:r>
              <a:rPr lang="el-GR" sz="3200" dirty="0" smtClean="0"/>
              <a:t>…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10" y="1825625"/>
            <a:ext cx="2736583" cy="4351338"/>
          </a:xfrm>
        </p:spPr>
      </p:pic>
    </p:spTree>
    <p:extLst>
      <p:ext uri="{BB962C8B-B14F-4D97-AF65-F5344CB8AC3E}">
        <p14:creationId xmlns:p14="http://schemas.microsoft.com/office/powerpoint/2010/main" val="54388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Δημιουργούμε έργα όπως </a:t>
            </a:r>
            <a:r>
              <a:rPr lang="el-GR" sz="3200" dirty="0" smtClean="0"/>
              <a:t>ο</a:t>
            </a:r>
            <a:r>
              <a:rPr lang="en-US" sz="3200" dirty="0" smtClean="0"/>
              <a:t> Klee</a:t>
            </a:r>
            <a:endParaRPr lang="el-GR" sz="3200" dirty="0"/>
          </a:p>
        </p:txBody>
      </p:sp>
      <p:pic>
        <p:nvPicPr>
          <p:cNvPr id="1026" name="Picture 2" descr="Paul Klee was different from other artists, his sarcastic wit being one difference! Learn more about this artist with 10 Paul Klee Art Projects for Kid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2115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546" y="5203114"/>
            <a:ext cx="344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Κολλάζ με μίξη χρωμάτων και γεωμετρικά σχήματα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15182" r="10330" b="17152"/>
          <a:stretch/>
        </p:blipFill>
        <p:spPr>
          <a:xfrm>
            <a:off x="4827533" y="1690689"/>
            <a:ext cx="3563007" cy="464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2723" y="6334785"/>
            <a:ext cx="34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Τυπώματα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41865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172</Words>
  <Application>Microsoft Office PowerPoint</Application>
  <PresentationFormat>Προβολή στην οθόνη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Ζωγράφοι …  Ας γνωρίσουμε τον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Δημιουργούμε έργα όπως ο Klee…</vt:lpstr>
      <vt:lpstr>Δημιουργούμε έργα όπως ο Klee…</vt:lpstr>
      <vt:lpstr>Δημιουργούμε έργα όπως ο Klee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Ζωγράφοι …  Ας γνωρίσουμε τον</dc:title>
  <dc:creator>Χρήστης των Windows</dc:creator>
  <cp:lastModifiedBy>Χρήστης των Windows</cp:lastModifiedBy>
  <cp:revision>13</cp:revision>
  <dcterms:created xsi:type="dcterms:W3CDTF">2020-04-08T10:38:29Z</dcterms:created>
  <dcterms:modified xsi:type="dcterms:W3CDTF">2020-04-08T12:53:09Z</dcterms:modified>
</cp:coreProperties>
</file>