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1" r:id="rId5"/>
    <p:sldId id="270" r:id="rId6"/>
    <p:sldId id="278" r:id="rId7"/>
    <p:sldId id="279" r:id="rId8"/>
    <p:sldId id="280" r:id="rId9"/>
    <p:sldId id="277" r:id="rId10"/>
    <p:sldId id="281" r:id="rId11"/>
    <p:sldId id="282" r:id="rId12"/>
    <p:sldId id="283" r:id="rId13"/>
    <p:sldId id="285" r:id="rId14"/>
    <p:sldId id="284" r:id="rId15"/>
    <p:sldId id="261" r:id="rId16"/>
    <p:sldId id="286" r:id="rId17"/>
    <p:sldId id="287" r:id="rId18"/>
    <p:sldId id="258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66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19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42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40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84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213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99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89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13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19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3C4B-93B4-4DC1-8420-A1AD240F4A90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19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gr.pinterest.com/pin/396739048426868976/" TargetMode="External"/><Relationship Id="rId13" Type="http://schemas.openxmlformats.org/officeDocument/2006/relationships/hyperlink" Target="https://gr.pinterest.com/pin/553450241701578544/" TargetMode="External"/><Relationship Id="rId18" Type="http://schemas.openxmlformats.org/officeDocument/2006/relationships/hyperlink" Target="https://www.thetoc.gr/new-life/article/oi-argaleioi-tis-rizareiou-sto-monodendri-zagoriou-ufainoun-to-mellon/" TargetMode="External"/><Relationship Id="rId3" Type="http://schemas.openxmlformats.org/officeDocument/2006/relationships/hyperlink" Target="https://pagonisstudios.weebly.com/piomicronlambdaiotatauiotasigmamu972sigmaf--lambdaalpha970kappa942-tau941chinueta.html" TargetMode="External"/><Relationship Id="rId21" Type="http://schemas.openxmlformats.org/officeDocument/2006/relationships/hyperlink" Target="https://cretanhistory.tripod.com/paradosi/texni.htm" TargetMode="External"/><Relationship Id="rId7" Type="http://schemas.openxmlformats.org/officeDocument/2006/relationships/hyperlink" Target="https://gr.pinterest.com/pin/6473993203635212/" TargetMode="External"/><Relationship Id="rId12" Type="http://schemas.openxmlformats.org/officeDocument/2006/relationships/hyperlink" Target="https://gr.pinterest.com/pin/126030489553555869/" TargetMode="External"/><Relationship Id="rId17" Type="http://schemas.openxmlformats.org/officeDocument/2006/relationships/hyperlink" Target="https://pixabay.com/el/photos/search/%CE%BA%CE%AD%CE%BD%CF%84%CE%B7%CE%BC%CE%B1/" TargetMode="External"/><Relationship Id="rId2" Type="http://schemas.openxmlformats.org/officeDocument/2006/relationships/hyperlink" Target="https://docplayer.gr/70622935-Eisagogi-sti-laiki-tehni.html" TargetMode="External"/><Relationship Id="rId16" Type="http://schemas.openxmlformats.org/officeDocument/2006/relationships/hyperlink" Target="https://www.thinglink.com/scene/562687415349673984" TargetMode="External"/><Relationship Id="rId20" Type="http://schemas.openxmlformats.org/officeDocument/2006/relationships/hyperlink" Target="https://city.sigmalive.com/article/2015/10/30/thes-na-diakosmiseis-diko-soy-keramiko-piat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.pinterest.com/pin/570831321503794627/" TargetMode="External"/><Relationship Id="rId11" Type="http://schemas.openxmlformats.org/officeDocument/2006/relationships/hyperlink" Target="https://gr.pinterest.com/pin/21814379432952195/" TargetMode="External"/><Relationship Id="rId5" Type="http://schemas.openxmlformats.org/officeDocument/2006/relationships/hyperlink" Target="https://gr.pinterest.com/pin/501236633518477601/" TargetMode="External"/><Relationship Id="rId15" Type="http://schemas.openxmlformats.org/officeDocument/2006/relationships/hyperlink" Target="https://gr.pinterest.com/pin/561613016031423508/" TargetMode="External"/><Relationship Id="rId23" Type="http://schemas.openxmlformats.org/officeDocument/2006/relationships/hyperlink" Target="https://www.ertnews.gr/perifereiakoi-stathmoi/iraklio/stin-athina-ta-kritika-yfanta/" TargetMode="External"/><Relationship Id="rId10" Type="http://schemas.openxmlformats.org/officeDocument/2006/relationships/hyperlink" Target="https://gr.pinterest.com/pin/22377329377203752/" TargetMode="External"/><Relationship Id="rId19" Type="http://schemas.openxmlformats.org/officeDocument/2006/relationships/hyperlink" Target="https://www.agiasos.gr/shopping/guide/kelmalis-eyaggelos-giota-soylakelli" TargetMode="External"/><Relationship Id="rId4" Type="http://schemas.openxmlformats.org/officeDocument/2006/relationships/hyperlink" Target="https://gr.pinterest.com/kaselaki/%CE%B5%CE%BB%CE%BB%CE%B7%CE%BD%CE%B9%CE%BA%CE%AE-%CE%BB%CE%B1%CF%8A%CE%BA%CE%AE-%CF%84%CE%AD%CF%87%CE%BD%CE%B7-greek-folk-art/" TargetMode="External"/><Relationship Id="rId9" Type="http://schemas.openxmlformats.org/officeDocument/2006/relationships/hyperlink" Target="https://docplayer.gr/47215875-Laiki-tehni-theodoroy-eleni-v1-ti-einai-i-laiki-tehni.html" TargetMode="External"/><Relationship Id="rId14" Type="http://schemas.openxmlformats.org/officeDocument/2006/relationships/hyperlink" Target="https://gr.pinterest.com/pin/348325352405659965/" TargetMode="External"/><Relationship Id="rId22" Type="http://schemas.openxmlformats.org/officeDocument/2006/relationships/hyperlink" Target="https://www.zarpanews.gr/chania-syllogi-paradosiakon-kritikon-antikeimenon-sto-dimo-platani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9" y="160083"/>
            <a:ext cx="4728998" cy="4989494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6117021" y="3972911"/>
            <a:ext cx="6074978" cy="1176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Λαϊκή τέχνη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84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533946" y="487632"/>
            <a:ext cx="10070991" cy="12886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/>
              <a:t>Ίσως το πιο σημαντικό μέρος στη χειροτεχνία </a:t>
            </a:r>
            <a:r>
              <a:rPr lang="el-GR" sz="3600" dirty="0" smtClean="0"/>
              <a:t>μας, </a:t>
            </a:r>
            <a:r>
              <a:rPr lang="el-GR" sz="3600" dirty="0"/>
              <a:t>καταλαμβάνει η υφαντική </a:t>
            </a:r>
            <a:r>
              <a:rPr lang="el-GR" sz="3600" dirty="0" smtClean="0"/>
              <a:t>τέχνη.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3600" dirty="0"/>
          </a:p>
        </p:txBody>
      </p:sp>
      <p:pic>
        <p:nvPicPr>
          <p:cNvPr id="4" name="Picture 2" descr="https://i.pinimg.com/564x/f9/a4/37/f9a4374cd0fbccf07b3012098f74c5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48" y="2060361"/>
            <a:ext cx="5171089" cy="41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08/05/0f/08050f0430d58379bb7f1ad0bc0df0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8" y="2054827"/>
            <a:ext cx="4437445" cy="41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6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533947" y="487632"/>
            <a:ext cx="10039460" cy="11414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 smtClean="0"/>
              <a:t> Στα </a:t>
            </a:r>
            <a:r>
              <a:rPr lang="el-GR" sz="3600" dirty="0"/>
              <a:t>παλαιότερα χρόνια δεν υπήρχε στο χωριό ούτε ένα σπίτι που να μην είχε τον αργαλειό </a:t>
            </a:r>
            <a:r>
              <a:rPr lang="el-GR" sz="3600" dirty="0" smtClean="0"/>
              <a:t>του. </a:t>
            </a:r>
            <a:endParaRPr lang="el-GR" sz="3600" dirty="0"/>
          </a:p>
        </p:txBody>
      </p:sp>
      <p:pic>
        <p:nvPicPr>
          <p:cNvPr id="1026" name="Picture 2" descr="Ο αργαλειό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6" y="2141253"/>
            <a:ext cx="6344417" cy="45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zarpanews.gr/wp-content/uploads/2020/01/kritiko-yfanto-696x5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3157" b="7502"/>
          <a:stretch/>
        </p:blipFill>
        <p:spPr bwMode="auto">
          <a:xfrm>
            <a:off x="7136524" y="2141253"/>
            <a:ext cx="5055476" cy="34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9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retan costume, 17th century, Benaki Mus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0"/>
            <a:ext cx="3838356" cy="68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5435600" y="182832"/>
            <a:ext cx="6756400" cy="1530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 smtClean="0"/>
              <a:t> </a:t>
            </a:r>
            <a:r>
              <a:rPr lang="el-GR" sz="4000" dirty="0" smtClean="0"/>
              <a:t>Υ</a:t>
            </a:r>
            <a:r>
              <a:rPr lang="el-GR" sz="4000" dirty="0" smtClean="0"/>
              <a:t>φαίνουν </a:t>
            </a:r>
            <a:r>
              <a:rPr lang="el-GR" sz="4000" dirty="0"/>
              <a:t>για να </a:t>
            </a:r>
            <a:r>
              <a:rPr lang="el-GR" sz="4000" dirty="0" smtClean="0"/>
              <a:t>καλύπτουν ανάγκες </a:t>
            </a:r>
            <a:r>
              <a:rPr lang="el-GR" sz="4000" dirty="0"/>
              <a:t>σε </a:t>
            </a:r>
            <a:r>
              <a:rPr lang="el-GR" sz="4000" dirty="0" smtClean="0"/>
              <a:t>ρουχισμό.</a:t>
            </a:r>
            <a:endParaRPr lang="el-GR" dirty="0"/>
          </a:p>
        </p:txBody>
      </p:sp>
      <p:pic>
        <p:nvPicPr>
          <p:cNvPr id="2050" name="Picture 2" descr="Στην Αθήνα τα κρητικά υφαντά - ert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28346"/>
            <a:ext cx="6756400" cy="37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1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mbroidered pillows from Skyros, Benaki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90700"/>
            <a:ext cx="6756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504497" y="182832"/>
            <a:ext cx="11687503" cy="9102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/>
              <a:t>Α</a:t>
            </a:r>
            <a:r>
              <a:rPr lang="el-GR" sz="4000" dirty="0" smtClean="0"/>
              <a:t>λλά και χαλιά, κουβέρτες, τραπεζομάντηλα κ.α. </a:t>
            </a:r>
            <a:endParaRPr lang="el-GR" dirty="0"/>
          </a:p>
        </p:txBody>
      </p:sp>
      <p:pic>
        <p:nvPicPr>
          <p:cNvPr id="7" name="Picture 6" descr="Λαϊκή Τέχνη | Arolitho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6" y="1790700"/>
            <a:ext cx="4498427" cy="3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8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eb/d3/6c/ebd36c936f70abd632aab6050c5d76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0137"/>
            <a:ext cx="3904922" cy="29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564x/6a/5e/76/6a5e765e54dc69cbc19a911b4560ac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55" y="2646095"/>
            <a:ext cx="3913645" cy="29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1b/ca/96/1bca9699eda9c859747297c7e35ce2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51" y="2680137"/>
            <a:ext cx="4025454" cy="29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0" y="480301"/>
            <a:ext cx="11154104" cy="12433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Οι παραστάσεις της λαϊκής τέχνης φανερώνουν, έναν </a:t>
            </a:r>
            <a:r>
              <a:rPr lang="el-GR" dirty="0"/>
              <a:t>κόσμο που ζούσε σε αρμονία με τη φύση και την αναπαριστούσε στην τέχνη του.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620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533946" y="487632"/>
            <a:ext cx="10070992" cy="11309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600" dirty="0" smtClean="0"/>
              <a:t>Τα </a:t>
            </a:r>
            <a:r>
              <a:rPr lang="el-GR" sz="4600" dirty="0"/>
              <a:t>κεντήματα </a:t>
            </a:r>
            <a:r>
              <a:rPr lang="el-GR" sz="4600" dirty="0" smtClean="0"/>
              <a:t>παρίσταναν </a:t>
            </a:r>
            <a:r>
              <a:rPr lang="el-GR" sz="4600" dirty="0"/>
              <a:t>γεωμετρικά σχήματα</a:t>
            </a:r>
            <a:r>
              <a:rPr lang="el-GR" sz="4600" dirty="0" smtClean="0"/>
              <a:t>, </a:t>
            </a:r>
            <a:r>
              <a:rPr lang="el-GR" sz="4600" dirty="0"/>
              <a:t>ζώα, φύλλα, πουλιά, λουλούδια κ.ά. </a:t>
            </a:r>
            <a:endParaRPr lang="el-GR" sz="4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83" y="2213837"/>
            <a:ext cx="5344903" cy="383219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6" y="2213837"/>
            <a:ext cx="5130739" cy="38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0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0" y="302144"/>
            <a:ext cx="9598025" cy="11309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 smtClean="0"/>
              <a:t>Παραδείγματα λαϊκής τέχνης της υφαντικής έχουμε </a:t>
            </a:r>
            <a:r>
              <a:rPr lang="el-GR" sz="4000" dirty="0" smtClean="0"/>
              <a:t>έχουμε από </a:t>
            </a:r>
            <a:r>
              <a:rPr lang="el-GR" sz="4000" dirty="0" smtClean="0"/>
              <a:t>τα νησιά </a:t>
            </a:r>
            <a:r>
              <a:rPr lang="el-GR" sz="4000" dirty="0" smtClean="0"/>
              <a:t>Ρόδο, Κρήτη , Σκύρο, Νάξο, Κέρκυρα.</a:t>
            </a:r>
            <a:endParaRPr lang="el-GR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124" name="Picture 4" descr="embroidery from the island of Anaphi, 18th century, Benaki Muse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/>
          <a:stretch/>
        </p:blipFill>
        <p:spPr bwMode="auto">
          <a:xfrm>
            <a:off x="0" y="2057810"/>
            <a:ext cx="3699641" cy="30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176610"/>
            <a:ext cx="308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Νάξος</a:t>
            </a:r>
            <a:endParaRPr lang="el-GR" dirty="0"/>
          </a:p>
        </p:txBody>
      </p:sp>
      <p:pic>
        <p:nvPicPr>
          <p:cNvPr id="5128" name="Picture 8" descr="Cretan embroidery (detail), circa 17th century, Benaki Mus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78" y="2057810"/>
            <a:ext cx="4368930" cy="29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75350" y="5136038"/>
            <a:ext cx="308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Κρήτη</a:t>
            </a:r>
            <a:endParaRPr lang="el-GR" dirty="0"/>
          </a:p>
        </p:txBody>
      </p:sp>
      <p:pic>
        <p:nvPicPr>
          <p:cNvPr id="5130" name="Picture 10" descr="Ionian Island embroidery, Benaki Mus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45" y="2067088"/>
            <a:ext cx="3975726" cy="29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71645" y="5154001"/>
            <a:ext cx="308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Κέρκυρα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919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0" y="319466"/>
            <a:ext cx="10447283" cy="9056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 smtClean="0"/>
              <a:t>Αλλά και από τα Ιωάννινα και την περιοχή της Ηπείρου.</a:t>
            </a:r>
            <a:endParaRPr lang="el-GR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148" name="Picture 4" descr="Epirus Embroidery, Ottoman period, 17th century, Benaki Museum, Ath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5"/>
          <a:stretch/>
        </p:blipFill>
        <p:spPr bwMode="auto">
          <a:xfrm>
            <a:off x="1471449" y="1392358"/>
            <a:ext cx="8975834" cy="546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2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0448" y="375637"/>
            <a:ext cx="3660228" cy="83305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2400" dirty="0" smtClean="0"/>
              <a:t>Πηγές εικόνων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55531"/>
            <a:ext cx="10515600" cy="5118538"/>
          </a:xfrm>
        </p:spPr>
        <p:txBody>
          <a:bodyPr>
            <a:normAutofit fontScale="3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docplayer.gr/70622935-Eisagogi-sti-laiki-tehni.html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3"/>
              </a:rPr>
              <a:t>https://pagonisstudios.weebly.com/piomicronlambdaiotatauiotasigmamu972sigmaf--</a:t>
            </a:r>
            <a:r>
              <a:rPr lang="en-US" dirty="0" smtClean="0">
                <a:hlinkClick r:id="rId3"/>
              </a:rPr>
              <a:t>lambdaalpha970kappa942-tau941chinueta.html</a:t>
            </a:r>
            <a:endParaRPr lang="el-GR" dirty="0" smtClean="0"/>
          </a:p>
          <a:p>
            <a:r>
              <a:rPr lang="en-US" dirty="0">
                <a:hlinkClick r:id="rId4"/>
              </a:rPr>
              <a:t>https://gr.pinterest.com/kaselaki/%CE%B5%CE%BB%CE%BB%CE%B7%CE%BD%CE%B9%CE%BA%CE%AE-%CE%BB%CE%B1%CF%8A%CE%BA%CE%AE-%CF%84%CE%AD%CF%87%CE%BD%CE%B7-greek-folk-art</a:t>
            </a:r>
            <a:r>
              <a:rPr lang="en-US" dirty="0" smtClean="0">
                <a:hlinkClick r:id="rId4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5"/>
              </a:rPr>
              <a:t>https://gr.pinterest.com/pin/501236633518477601</a:t>
            </a:r>
            <a:r>
              <a:rPr lang="en-US" dirty="0" smtClean="0">
                <a:hlinkClick r:id="rId5"/>
              </a:rPr>
              <a:t>/</a:t>
            </a:r>
            <a:endParaRPr lang="el-GR" dirty="0" smtClean="0"/>
          </a:p>
          <a:p>
            <a:r>
              <a:rPr lang="en-US" dirty="0">
                <a:hlinkClick r:id="rId6"/>
              </a:rPr>
              <a:t>https://gr.pinterest.com/pin/570831321503794627</a:t>
            </a:r>
            <a:r>
              <a:rPr lang="en-US" dirty="0" smtClean="0">
                <a:hlinkClick r:id="rId6"/>
              </a:rPr>
              <a:t>/</a:t>
            </a:r>
            <a:r>
              <a:rPr lang="el-GR" dirty="0" smtClean="0"/>
              <a:t>   </a:t>
            </a:r>
          </a:p>
          <a:p>
            <a:r>
              <a:rPr lang="en-US" dirty="0">
                <a:hlinkClick r:id="rId7"/>
              </a:rPr>
              <a:t>https://gr.pinterest.com/pin/6473993203635212</a:t>
            </a:r>
            <a:r>
              <a:rPr lang="en-US" dirty="0" smtClean="0">
                <a:hlinkClick r:id="rId7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8"/>
              </a:rPr>
              <a:t>https://gr.pinterest.com/pin/396739048426868976</a:t>
            </a:r>
            <a:r>
              <a:rPr lang="en-US" dirty="0" smtClean="0">
                <a:hlinkClick r:id="rId8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docplayer.gr/47215875-Laiki-tehni-theodoroy-eleni-v1-ti-einai-i-laiki-tehni.html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https://gr.pinterest.com/pin/22377329377203752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>
                <a:hlinkClick r:id="rId11"/>
              </a:rPr>
              <a:t>https://gr.pinterest.com/pin/21814379432952195</a:t>
            </a:r>
            <a:r>
              <a:rPr lang="en-US" dirty="0" smtClean="0">
                <a:hlinkClick r:id="rId11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2"/>
              </a:rPr>
              <a:t>https://gr.pinterest.com/pin/126030489553555869</a:t>
            </a:r>
            <a:r>
              <a:rPr lang="en-US" dirty="0" smtClean="0">
                <a:hlinkClick r:id="rId12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3"/>
              </a:rPr>
              <a:t>https://gr.pinterest.com/pin/553450241701578544</a:t>
            </a:r>
            <a:r>
              <a:rPr lang="en-US" dirty="0" smtClean="0">
                <a:hlinkClick r:id="rId13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4"/>
              </a:rPr>
              <a:t>https://gr.pinterest.com/pin/348325352405659965</a:t>
            </a:r>
            <a:r>
              <a:rPr lang="en-US" dirty="0" smtClean="0">
                <a:hlinkClick r:id="rId14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5"/>
              </a:rPr>
              <a:t>https://gr.pinterest.com/pin/561613016031423508</a:t>
            </a:r>
            <a:r>
              <a:rPr lang="en-US" dirty="0" smtClean="0">
                <a:hlinkClick r:id="rId15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6"/>
              </a:rPr>
              <a:t>https://</a:t>
            </a:r>
            <a:r>
              <a:rPr lang="en-US" dirty="0" smtClean="0">
                <a:hlinkClick r:id="rId16"/>
              </a:rPr>
              <a:t>www.thinglink.com/scene/562687415349673984</a:t>
            </a:r>
            <a:endParaRPr lang="el-GR" dirty="0" smtClean="0"/>
          </a:p>
          <a:p>
            <a:r>
              <a:rPr lang="en-US" dirty="0">
                <a:hlinkClick r:id="rId17"/>
              </a:rPr>
              <a:t>https://pixabay.com/el/photos/search/%CE%BA%CE%AD%CE%BD%CF%84%CE%B7%CE%BC%CE%B1</a:t>
            </a:r>
            <a:r>
              <a:rPr lang="en-US" dirty="0" smtClean="0">
                <a:hlinkClick r:id="rId17"/>
              </a:rPr>
              <a:t>/</a:t>
            </a:r>
            <a:r>
              <a:rPr lang="el-GR" dirty="0" smtClean="0"/>
              <a:t>  </a:t>
            </a:r>
          </a:p>
          <a:p>
            <a:r>
              <a:rPr lang="en-US" dirty="0">
                <a:hlinkClick r:id="rId18"/>
              </a:rPr>
              <a:t>https://www.thetoc.gr/new-life/article/oi-argaleioi-tis-rizareiou-sto-monodendri-zagoriou-ufainoun-to-mellon</a:t>
            </a:r>
            <a:r>
              <a:rPr lang="en-US" dirty="0" smtClean="0">
                <a:hlinkClick r:id="rId18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www.agiasos.gr/shopping/guide/kelmalis-eyaggelos-giota-soylakelli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20"/>
              </a:rPr>
              <a:t>https://city.sigmalive.com/article/2015/10/30/thes-na-diakosmiseis-diko-soy-keramiko-piato</a:t>
            </a:r>
            <a:r>
              <a:rPr lang="en-US" dirty="0" smtClean="0">
                <a:hlinkClick r:id="rId20"/>
              </a:rPr>
              <a:t>/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n-US" dirty="0">
                <a:hlinkClick r:id="rId21"/>
              </a:rPr>
              <a:t>https://</a:t>
            </a:r>
            <a:r>
              <a:rPr lang="en-US" dirty="0" smtClean="0">
                <a:hlinkClick r:id="rId21"/>
              </a:rPr>
              <a:t>cretanhistory.tripod.com/paradosi/texni.htm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22"/>
              </a:rPr>
              <a:t>https://www.zarpanews.gr/chania-syllogi-paradosiakon-kritikon-antikeimenon-sto-dimo-platania</a:t>
            </a:r>
            <a:r>
              <a:rPr lang="en-US" dirty="0" smtClean="0">
                <a:hlinkClick r:id="rId22"/>
              </a:rPr>
              <a:t>/</a:t>
            </a:r>
            <a:endParaRPr lang="el-GR" dirty="0" smtClean="0"/>
          </a:p>
          <a:p>
            <a:r>
              <a:rPr lang="en-US" dirty="0">
                <a:hlinkClick r:id="rId23"/>
              </a:rPr>
              <a:t>https://www.ertnews.gr/perifereiakoi-stathmoi/iraklio/stin-athina-ta-kritika-yfanta</a:t>
            </a:r>
            <a:r>
              <a:rPr lang="en-US" dirty="0" smtClean="0">
                <a:hlinkClick r:id="rId23"/>
              </a:rPr>
              <a:t>/</a:t>
            </a:r>
            <a:r>
              <a:rPr lang="el-GR" dirty="0" smtClean="0"/>
              <a:t> 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3446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Τι είναι η λαϊκή τέχνη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491655" cy="4351338"/>
          </a:xfrm>
        </p:spPr>
        <p:txBody>
          <a:bodyPr/>
          <a:lstStyle/>
          <a:p>
            <a:r>
              <a:rPr lang="en-US" dirty="0"/>
              <a:t>H</a:t>
            </a:r>
            <a:r>
              <a:rPr lang="el-GR" dirty="0" smtClean="0"/>
              <a:t> </a:t>
            </a:r>
            <a:r>
              <a:rPr lang="el-GR" dirty="0"/>
              <a:t>λαϊκή </a:t>
            </a:r>
            <a:r>
              <a:rPr lang="el-GR" dirty="0" smtClean="0"/>
              <a:t>τέχνη</a:t>
            </a:r>
            <a:r>
              <a:rPr lang="en-US" dirty="0" smtClean="0"/>
              <a:t> </a:t>
            </a:r>
            <a:r>
              <a:rPr lang="el-GR" dirty="0" smtClean="0"/>
              <a:t>είναι δημιουργία ενός λαού μέσα από την οποία εκφράζεται </a:t>
            </a:r>
          </a:p>
          <a:p>
            <a:r>
              <a:rPr lang="en-US" dirty="0"/>
              <a:t>H</a:t>
            </a:r>
            <a:r>
              <a:rPr lang="el-GR" dirty="0"/>
              <a:t> λαϊκή τέχνη</a:t>
            </a:r>
            <a:r>
              <a:rPr lang="en-US" dirty="0"/>
              <a:t> </a:t>
            </a:r>
            <a:r>
              <a:rPr lang="el-GR" dirty="0" smtClean="0"/>
              <a:t>είναι </a:t>
            </a:r>
            <a:r>
              <a:rPr lang="el-GR" dirty="0"/>
              <a:t>η πρώτη μορφή τέχνης </a:t>
            </a:r>
            <a:endParaRPr lang="el-GR" dirty="0" smtClean="0"/>
          </a:p>
          <a:p>
            <a:r>
              <a:rPr lang="el-GR" dirty="0"/>
              <a:t>Δ</a:t>
            </a:r>
            <a:r>
              <a:rPr lang="el-GR" dirty="0" smtClean="0"/>
              <a:t>ιακρίνεται </a:t>
            </a:r>
            <a:r>
              <a:rPr lang="el-GR" dirty="0"/>
              <a:t>από το ότι είναι συνήθως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ανώνυμη</a:t>
            </a:r>
            <a:r>
              <a:rPr lang="el-GR" dirty="0"/>
              <a:t>, δηλ. δεν </a:t>
            </a:r>
            <a:r>
              <a:rPr lang="el-GR" dirty="0" smtClean="0"/>
              <a:t>αναγνωρίστηκε </a:t>
            </a:r>
            <a:r>
              <a:rPr lang="el-GR" dirty="0"/>
              <a:t>και δεν προσδιορίστηκε σαν δημιουργία ενός συγκεκριμένου </a:t>
            </a:r>
            <a:r>
              <a:rPr lang="el-GR" dirty="0" smtClean="0"/>
              <a:t>καλλιτέχνη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55" y="2117314"/>
            <a:ext cx="5023945" cy="37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01566" y="270094"/>
            <a:ext cx="9532883" cy="15692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Η ελληνική </a:t>
            </a:r>
            <a:r>
              <a:rPr lang="el-GR" dirty="0" smtClean="0"/>
              <a:t>λαϊκή </a:t>
            </a:r>
            <a:r>
              <a:rPr lang="el-GR" dirty="0"/>
              <a:t>τέχνη έχει τις ρίζες της στο </a:t>
            </a:r>
            <a:r>
              <a:rPr lang="el-GR" dirty="0" smtClean="0"/>
              <a:t>Βυζάντιο</a:t>
            </a:r>
          </a:p>
          <a:p>
            <a:r>
              <a:rPr lang="el-GR" dirty="0"/>
              <a:t>Τα στοιχεία, που έχουμε για τη λαϊκή μας τέχνη, είναι κυρίως </a:t>
            </a:r>
            <a:r>
              <a:rPr lang="el-GR" dirty="0" smtClean="0"/>
              <a:t>από </a:t>
            </a:r>
            <a:r>
              <a:rPr lang="el-GR" dirty="0"/>
              <a:t>την εποχή της Τουρκοκρατίας 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2" descr="Cretan embroideries, 17th-18th century, Benaki Muse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95"/>
          <a:stretch/>
        </p:blipFill>
        <p:spPr bwMode="auto">
          <a:xfrm>
            <a:off x="701566" y="2016529"/>
            <a:ext cx="9532883" cy="46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4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4931" y="448770"/>
            <a:ext cx="5383924" cy="34295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/>
              <a:t>Από την ελληνική λαϊκή </a:t>
            </a:r>
            <a:r>
              <a:rPr lang="el-GR" sz="3200" dirty="0" smtClean="0"/>
              <a:t>τέχνη των </a:t>
            </a:r>
            <a:r>
              <a:rPr lang="el-GR" sz="3200" dirty="0"/>
              <a:t>παλαιοτέρων </a:t>
            </a:r>
            <a:r>
              <a:rPr lang="el-GR" sz="3200" dirty="0" smtClean="0"/>
              <a:t>χρόνων, μπορούμε </a:t>
            </a:r>
            <a:r>
              <a:rPr lang="el-GR" sz="3200" dirty="0"/>
              <a:t>να πάρουμε παραδείγματα για την ανάπτυξη της </a:t>
            </a:r>
            <a:r>
              <a:rPr lang="el-GR" sz="3200" dirty="0" smtClean="0"/>
              <a:t>τέχνης </a:t>
            </a:r>
            <a:r>
              <a:rPr lang="el-GR" sz="3200" dirty="0"/>
              <a:t>στη σημερινή εποχή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pic>
        <p:nvPicPr>
          <p:cNvPr id="1026" name="Picture 2" descr="https://i.pinimg.com/564x/e6/17/ae/e617ae1ec4a644a4a6688702d11b8f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34" y="448769"/>
            <a:ext cx="4069583" cy="61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3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827690" y="448770"/>
            <a:ext cx="10515600" cy="214728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ελληνική λαϊκή τέχνη χωρίζεται σε δυο μεγάλους τομείς</a:t>
            </a:r>
            <a:r>
              <a:rPr lang="en-US" dirty="0"/>
              <a:t>:</a:t>
            </a:r>
            <a:r>
              <a:rPr lang="el-GR" dirty="0"/>
              <a:t> </a:t>
            </a:r>
          </a:p>
          <a:p>
            <a:r>
              <a:rPr lang="el-GR" dirty="0"/>
              <a:t>Τη </a:t>
            </a:r>
            <a:r>
              <a:rPr lang="el-G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χειροτεχνία</a:t>
            </a:r>
            <a:r>
              <a:rPr lang="el-GR" dirty="0"/>
              <a:t> (η υφαντική, η κεραμική, η μεταλλουργική, η αργυροχοΐα, χρυσοχοΐα) </a:t>
            </a:r>
            <a:endParaRPr lang="el-GR" dirty="0" smtClean="0"/>
          </a:p>
          <a:p>
            <a:r>
              <a:rPr lang="el-GR" dirty="0" smtClean="0"/>
              <a:t>και </a:t>
            </a:r>
            <a:r>
              <a:rPr lang="el-GR" dirty="0"/>
              <a:t>την </a:t>
            </a:r>
            <a:r>
              <a:rPr lang="el-G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αρχιτεκτονική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050" name="Picture 2" descr="https://i.pinimg.com/564x/41/02/12/410212f8ec09def78ed1c2f7ff0ed7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4" y="2787979"/>
            <a:ext cx="4151154" cy="32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340" y="2924613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r="813"/>
          <a:stretch/>
        </p:blipFill>
        <p:spPr>
          <a:xfrm>
            <a:off x="433388" y="294289"/>
            <a:ext cx="11233096" cy="5638800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7711964" y="654734"/>
            <a:ext cx="4046648" cy="5644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mtClean="0"/>
              <a:t>Σχέδια από το νησί της Λέσβου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081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714375"/>
            <a:ext cx="11534775" cy="5429250"/>
          </a:xfrm>
          <a:prstGeom prst="rect">
            <a:avLst/>
          </a:prstGeom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7816739" y="833410"/>
            <a:ext cx="4046648" cy="5644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Σχέδια από το νησί της Σκύρου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170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83" y="710761"/>
            <a:ext cx="11249025" cy="5562600"/>
          </a:xfrm>
          <a:prstGeom prst="rect">
            <a:avLst/>
          </a:prstGeom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7711636" y="1054127"/>
            <a:ext cx="4123012" cy="5644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Σχέδια από τις Κυκλάδες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86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187106" y="477122"/>
            <a:ext cx="6000750" cy="7736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dirty="0"/>
              <a:t>ΥΦΑΝΤΙΚΗ – ΚΕΝΤΗΜΑ</a:t>
            </a:r>
          </a:p>
          <a:p>
            <a:endParaRPr lang="el-GR" sz="4800" dirty="0"/>
          </a:p>
        </p:txBody>
      </p:sp>
      <p:pic>
        <p:nvPicPr>
          <p:cNvPr id="2052" name="Picture 4" descr="Κέντημα φωτογραφίες - Κατεβάστε δωρεάν εικόνες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4" y="1945914"/>
            <a:ext cx="5892322" cy="39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Οι αργαλειοί της Ριζαρείου στο Μονοδένδρι υφαίνουν το μέλλον | New Life  Ειδήσει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79" y="477122"/>
            <a:ext cx="4036223" cy="539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94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367</Words>
  <Application>Microsoft Office PowerPoint</Application>
  <PresentationFormat>Ευρεία οθόνη</PresentationFormat>
  <Paragraphs>51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Παρουσίαση του PowerPoint</vt:lpstr>
      <vt:lpstr>Τι είναι η λαϊκή τέχνη;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Πηγές εικόνων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Χρήστης των Windows</cp:lastModifiedBy>
  <cp:revision>87</cp:revision>
  <dcterms:created xsi:type="dcterms:W3CDTF">2020-11-23T15:22:19Z</dcterms:created>
  <dcterms:modified xsi:type="dcterms:W3CDTF">2021-03-25T14:18:29Z</dcterms:modified>
</cp:coreProperties>
</file>