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1" r:id="rId1"/>
  </p:sldMasterIdLst>
  <p:sldIdLst>
    <p:sldId id="256" r:id="rId2"/>
    <p:sldId id="275" r:id="rId3"/>
    <p:sldId id="276" r:id="rId4"/>
    <p:sldId id="277" r:id="rId5"/>
    <p:sldId id="278" r:id="rId6"/>
    <p:sldId id="279" r:id="rId7"/>
    <p:sldId id="280" r:id="rId8"/>
    <p:sldId id="281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46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466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489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203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618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930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603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221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20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880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381385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780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786321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5319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4685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31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397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  <p:sldLayoutId id="2147483845" r:id="rId14"/>
    <p:sldLayoutId id="2147483846" r:id="rId15"/>
    <p:sldLayoutId id="214748384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nouvakis.sites.sch.gr/school/8/caesar.html" TargetMode="External"/><Relationship Id="rId2" Type="http://schemas.openxmlformats.org/officeDocument/2006/relationships/hyperlink" Target="https://nouvakis.sites.sch.gr/school/8/recipe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325369"/>
            <a:ext cx="3276451" cy="1956841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l-GR" sz="4300" dirty="0"/>
              <a:t>Ενότητα </a:t>
            </a:r>
            <a:r>
              <a:rPr lang="el-GR" sz="4300" dirty="0" smtClean="0"/>
              <a:t>1: Αλγοριθμική</a:t>
            </a:r>
            <a:endParaRPr lang="el-GR" sz="4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" y="2872899"/>
            <a:ext cx="3182691" cy="3320668"/>
          </a:xfrm>
        </p:spPr>
        <p:txBody>
          <a:bodyPr>
            <a:normAutofit/>
          </a:bodyPr>
          <a:lstStyle/>
          <a:p>
            <a:r>
              <a:rPr lang="el-GR" sz="1900" dirty="0"/>
              <a:t>Πληροφορική </a:t>
            </a:r>
            <a:r>
              <a:rPr lang="el-GR" sz="1900" dirty="0" smtClean="0"/>
              <a:t>Γ' </a:t>
            </a:r>
            <a:r>
              <a:rPr lang="el-GR" sz="1900" dirty="0"/>
              <a:t>Γυμνασίου</a:t>
            </a:r>
          </a:p>
          <a:p>
            <a:r>
              <a:rPr lang="el-GR" sz="1900" dirty="0"/>
              <a:t>Παρουσίαση Βασικών Εννοιών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xmlns="" id="{25E7AE15-F7AD-BEBF-FBE3-176F556A07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469" r="26514"/>
          <a:stretch>
            <a:fillRect/>
          </a:stretch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Προβλήματα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 smtClean="0"/>
              <a:t>Καταστάσεις που απαιτούν λύση</a:t>
            </a:r>
          </a:p>
          <a:p>
            <a:endParaRPr lang="el-GR" dirty="0" smtClean="0"/>
          </a:p>
          <a:p>
            <a:endParaRPr lang="el-GR" dirty="0" smtClean="0"/>
          </a:p>
          <a:p>
            <a:endParaRPr lang="el-GR" dirty="0"/>
          </a:p>
          <a:p>
            <a:endParaRPr lang="el-GR" dirty="0" smtClean="0"/>
          </a:p>
          <a:p>
            <a:endParaRPr lang="el-GR" dirty="0"/>
          </a:p>
          <a:p>
            <a:endParaRPr lang="el-GR" dirty="0" smtClean="0"/>
          </a:p>
          <a:p>
            <a:r>
              <a:rPr lang="el-GR" sz="2400" dirty="0"/>
              <a:t>Λύνονται όλα τα προβλήματα;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3152941"/>
            <a:ext cx="7921464" cy="1874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508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Παραδείγματα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3200" dirty="0" smtClean="0">
                <a:hlinkClick r:id="rId2"/>
              </a:rPr>
              <a:t>Ας μαγειρέψουμε </a:t>
            </a:r>
            <a:endParaRPr lang="el-GR" sz="3200" dirty="0" smtClean="0"/>
          </a:p>
          <a:p>
            <a:r>
              <a:rPr lang="el-GR" sz="3200" dirty="0" smtClean="0">
                <a:hlinkClick r:id="rId3"/>
              </a:rPr>
              <a:t>Ο βαρκάρης του ποταμού</a:t>
            </a:r>
          </a:p>
          <a:p>
            <a:r>
              <a:rPr lang="el-GR" sz="3200" dirty="0" smtClean="0">
                <a:hlinkClick r:id="rId3"/>
              </a:rPr>
              <a:t>Κρυπτογράφηση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6297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Αλγόριθμος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Είναι η </a:t>
            </a:r>
            <a:r>
              <a:rPr lang="el-GR" dirty="0"/>
              <a:t>σαφής και ακριβής περιγραφή μιας σειράς ξεχωριστών οδηγιών - βημάτων, με σκοπό την επίλυση ενός προβλήματος</a:t>
            </a:r>
            <a:r>
              <a:rPr lang="el-GR" dirty="0" smtClean="0"/>
              <a:t>.</a:t>
            </a:r>
          </a:p>
          <a:p>
            <a:r>
              <a:rPr lang="el-GR" dirty="0" smtClean="0"/>
              <a:t>Αποτελείται από </a:t>
            </a:r>
            <a:r>
              <a:rPr lang="el-GR" b="1" dirty="0" smtClean="0"/>
              <a:t>οδηγίες ή εντολές </a:t>
            </a:r>
            <a:r>
              <a:rPr lang="el-GR" dirty="0" smtClean="0"/>
              <a:t>σε </a:t>
            </a:r>
            <a:r>
              <a:rPr lang="el-GR" dirty="0" smtClean="0">
                <a:solidFill>
                  <a:srgbClr val="FF0000"/>
                </a:solidFill>
              </a:rPr>
              <a:t>λογική</a:t>
            </a:r>
            <a:r>
              <a:rPr lang="el-GR" dirty="0" smtClean="0"/>
              <a:t> σειρά</a:t>
            </a:r>
            <a:endParaRPr lang="el-GR" dirty="0"/>
          </a:p>
          <a:p>
            <a:r>
              <a:rPr lang="el-GR" dirty="0" smtClean="0"/>
              <a:t>Παράδειγμα: υπολογισμός εμβαδού κύκλου</a:t>
            </a:r>
          </a:p>
          <a:p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98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Χαρακτηριστικά (1/2)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0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Καθοριστικότητα: </a:t>
            </a:r>
            <a:r>
              <a:rPr lang="el-GR" dirty="0"/>
              <a:t>Κάθε βήμα πρέπει να είναι αυστηρά καθορισμένο </a:t>
            </a:r>
            <a:r>
              <a:rPr lang="el-GR" dirty="0" smtClean="0"/>
              <a:t>, δηλ να έχει σαφήνεια και ακρίβεια.</a:t>
            </a:r>
          </a:p>
          <a:p>
            <a:r>
              <a:rPr lang="el-GR" sz="20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Περατότητα</a:t>
            </a:r>
            <a:r>
              <a:rPr lang="el-GR" sz="20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: </a:t>
            </a:r>
            <a:r>
              <a:rPr lang="el-GR" dirty="0"/>
              <a:t>Ο αλγόριθμος πρέπει να </a:t>
            </a:r>
            <a:r>
              <a:rPr lang="el-GR" dirty="0" smtClean="0"/>
              <a:t>ΤΕΛΕΙΩΝΕΙ μετά </a:t>
            </a:r>
            <a:r>
              <a:rPr lang="el-GR" dirty="0"/>
              <a:t>από την εκτέλεση </a:t>
            </a:r>
            <a:r>
              <a:rPr lang="el-GR" dirty="0" smtClean="0"/>
              <a:t>πεπερασμένου </a:t>
            </a:r>
            <a:r>
              <a:rPr lang="el-GR" dirty="0"/>
              <a:t>πλήθους βημάτων.</a:t>
            </a:r>
          </a:p>
          <a:p>
            <a:r>
              <a:rPr lang="el-GR" sz="20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Αποτελεσματικότητα: </a:t>
            </a:r>
            <a:r>
              <a:rPr lang="el-GR" dirty="0"/>
              <a:t>Κάθε βήμα του αλγορίθμου πρέπει να είναι αρκετά απλό, ώστενα μπορεί να εκτελεστεί από την υπολογιστική μηχανή για την οποία απευθύνεται.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05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Χαρακτηριστικά (2/2)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0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Είσοδος: </a:t>
            </a:r>
            <a:r>
              <a:rPr lang="el-GR" dirty="0"/>
              <a:t>Ένας αλγόριθμος μπορεί να έχει καμία, μία ή περισσότερες εισόδους, οι </a:t>
            </a:r>
            <a:r>
              <a:rPr lang="el-GR" dirty="0" smtClean="0"/>
              <a:t>οποίες αντιστοιχούν </a:t>
            </a:r>
            <a:r>
              <a:rPr lang="el-GR" dirty="0"/>
              <a:t>στα δεδομένα που πρέπει να χρησιμοποιήσει για να επιλύσει το πρόβλημα.</a:t>
            </a:r>
          </a:p>
          <a:p>
            <a:r>
              <a:rPr lang="el-GR" sz="20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Έξοδος: </a:t>
            </a:r>
            <a:r>
              <a:rPr lang="el-GR" dirty="0"/>
              <a:t>Ένας αλγόριθμος, πρέπει να έχει τουλάχιστον μία έξοδο, η οποία </a:t>
            </a:r>
            <a:r>
              <a:rPr lang="el-GR" dirty="0" smtClean="0"/>
              <a:t>αντιστοιχεί στη </a:t>
            </a:r>
            <a:r>
              <a:rPr lang="el-GR" dirty="0"/>
              <a:t>λύση του προβλήματος.</a:t>
            </a:r>
          </a:p>
          <a:p>
            <a:endParaRPr lang="en-US" dirty="0"/>
          </a:p>
        </p:txBody>
      </p:sp>
      <p:pic>
        <p:nvPicPr>
          <p:cNvPr id="3074" name="Picture 2" descr="Robot - Wikipe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433" y="4020544"/>
            <a:ext cx="1990465" cy="2653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801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Σκοπός Αλγορίθμων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Ν</a:t>
            </a:r>
            <a:r>
              <a:rPr lang="el-GR" dirty="0" smtClean="0"/>
              <a:t>α </a:t>
            </a:r>
            <a:r>
              <a:rPr lang="el-GR" dirty="0"/>
              <a:t>μπορεί να εκτελεστεί από έναν υπολογιστή,</a:t>
            </a:r>
          </a:p>
          <a:p>
            <a:endParaRPr lang="el-GR" dirty="0" smtClean="0"/>
          </a:p>
          <a:p>
            <a:r>
              <a:rPr lang="el-GR" dirty="0" smtClean="0"/>
              <a:t>Για </a:t>
            </a:r>
            <a:r>
              <a:rPr lang="el-GR" dirty="0"/>
              <a:t>να γίνει αυτό, κάθε </a:t>
            </a:r>
            <a:r>
              <a:rPr lang="el-GR" dirty="0" smtClean="0"/>
              <a:t>εντολή θα </a:t>
            </a:r>
            <a:r>
              <a:rPr lang="el-GR" dirty="0"/>
              <a:t>πρέπει να είναι αυστηρά καθορισμένη και εκτελέσιμη από τον υπολογιστή</a:t>
            </a:r>
            <a:r>
              <a:rPr lang="el-GR" dirty="0" smtClean="0"/>
              <a:t>.</a:t>
            </a:r>
          </a:p>
          <a:p>
            <a:r>
              <a:rPr lang="el-GR" dirty="0" smtClean="0"/>
              <a:t> </a:t>
            </a:r>
            <a:r>
              <a:rPr lang="el-GR" dirty="0"/>
              <a:t>Δηλαδή, να </a:t>
            </a:r>
            <a:r>
              <a:rPr lang="el-GR" dirty="0" smtClean="0"/>
              <a:t>αναγνωρίζει ο </a:t>
            </a:r>
            <a:r>
              <a:rPr lang="el-GR" dirty="0"/>
              <a:t>υπολογιστής κάθε εντολή και να ξέρει πώς θα την εκτελέσει (κριτήριο αποτελεσματικότητας). </a:t>
            </a:r>
            <a:endParaRPr lang="el-GR" dirty="0" smtClean="0"/>
          </a:p>
          <a:p>
            <a:endParaRPr lang="el-GR" dirty="0"/>
          </a:p>
          <a:p>
            <a:r>
              <a:rPr lang="el-GR" dirty="0" smtClean="0"/>
              <a:t>Πρόγραμμα</a:t>
            </a:r>
            <a:r>
              <a:rPr lang="el-GR" dirty="0" smtClean="0">
                <a:sym typeface="Wingdings" pitchFamily="2" charset="2"/>
              </a:rPr>
              <a:t> Αλγόριθμος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258501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Γλώσσες Προγραμματισμού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31" y="1202613"/>
            <a:ext cx="8368399" cy="3005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35902" y="5067696"/>
            <a:ext cx="79216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dirty="0"/>
              <a:t>Ο ψευδοκώδικας χρησιμοποιείται όταν θέλουμε να περιγράψουμε σύνθετους και πολύπλοκους </a:t>
            </a:r>
            <a:r>
              <a:rPr lang="el-GR" dirty="0" smtClean="0"/>
              <a:t>αλγορίθμους</a:t>
            </a:r>
            <a:r>
              <a:rPr lang="el-GR" dirty="0"/>
              <a:t>, οι οποίοι σε κάποια γλώσσα προγραμματισμού δε θα ήταν εύκολα κατανοητοί, λόγω των </a:t>
            </a:r>
            <a:r>
              <a:rPr lang="el-GR" dirty="0" smtClean="0"/>
              <a:t>συντακτικών </a:t>
            </a:r>
            <a:r>
              <a:rPr lang="el-GR" dirty="0"/>
              <a:t>ιδιαιτεροτήτων της κάθε γλώσσας.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78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Όψη">
  <a:themeElements>
    <a:clrScheme name="Όψη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Όψη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Όψη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120</TotalTime>
  <Words>263</Words>
  <Application>Microsoft Office PowerPoint</Application>
  <PresentationFormat>On-screen Show (4:3)</PresentationFormat>
  <Paragraphs>36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Όψη</vt:lpstr>
      <vt:lpstr>Ενότητα 1: Αλγοριθμική</vt:lpstr>
      <vt:lpstr>Προβλήματα</vt:lpstr>
      <vt:lpstr>Παραδείγματα</vt:lpstr>
      <vt:lpstr>Αλγόριθμος</vt:lpstr>
      <vt:lpstr>Χαρακτηριστικά (1/2)</vt:lpstr>
      <vt:lpstr>Χαρακτηριστικά (2/2)</vt:lpstr>
      <vt:lpstr>Σκοπός Αλγορίθμων</vt:lpstr>
      <vt:lpstr>Γλώσσες Προγραμματισμού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Ενότητα 2: Δίκτυα Υπολογιστών</dc:title>
  <dc:creator>UserPliroforikis</dc:creator>
  <dc:description>generated using python-pptx</dc:description>
  <cp:lastModifiedBy>Koralia Pap</cp:lastModifiedBy>
  <cp:revision>68</cp:revision>
  <dcterms:created xsi:type="dcterms:W3CDTF">2013-01-27T09:14:16Z</dcterms:created>
  <dcterms:modified xsi:type="dcterms:W3CDTF">2026-09-17T19:31:27Z</dcterms:modified>
</cp:coreProperties>
</file>