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411760" y="188640"/>
            <a:ext cx="39821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rgbClr val="FF0000"/>
                </a:solidFill>
              </a:rPr>
              <a:t> Η δυναμική ενέργεια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489991" y="1335447"/>
            <a:ext cx="4392488" cy="1512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Ένας γερανός </a:t>
            </a:r>
            <a:r>
              <a:rPr lang="el-GR" dirty="0" smtClean="0"/>
              <a:t>ανυψώνει με σταθερή ταχύτητα σε </a:t>
            </a:r>
            <a:r>
              <a:rPr lang="el-GR" dirty="0"/>
              <a:t>ύψος h από την επιφάνεια της Γης, ένα κιβώτιο μάζας m. Η δύναμη F που ασκεί ο γερανός στο κιβώτιο είναι ίση με το βάρος του 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596" y="914040"/>
            <a:ext cx="3505200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504056" y="3102430"/>
            <a:ext cx="7236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Πόση </a:t>
            </a:r>
            <a:r>
              <a:rPr lang="el-GR" b="1" dirty="0">
                <a:solidFill>
                  <a:srgbClr val="7030A0"/>
                </a:solidFill>
              </a:rPr>
              <a:t>είναι η ενέργεια που δίνει ο γερανός στο κιβώτιο;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504055" y="3487113"/>
            <a:ext cx="7812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Όπως έχουμε μάθει, η ενέργεια που μεταφέρεται σε ένα σώμα στο οποίο ασκείται δύναμη F, είναι ίση με το έργο της δύναμης αυτής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399256" y="4293096"/>
            <a:ext cx="58898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 Το έργο αυτό είναι W</a:t>
            </a:r>
            <a:r>
              <a:rPr lang="el-GR" sz="1100" dirty="0"/>
              <a:t>F</a:t>
            </a:r>
            <a:r>
              <a:rPr lang="el-GR" dirty="0"/>
              <a:t> = F h. Επειδή όμως F = B, έπεται ότι:</a:t>
            </a:r>
          </a:p>
          <a:p>
            <a:r>
              <a:rPr lang="el-GR" dirty="0"/>
              <a:t>     </a:t>
            </a:r>
            <a:r>
              <a:rPr lang="el-GR" dirty="0" smtClean="0"/>
              <a:t>                         W</a:t>
            </a:r>
            <a:r>
              <a:rPr lang="el-GR" sz="1100" dirty="0" smtClean="0"/>
              <a:t>F</a:t>
            </a:r>
            <a:r>
              <a:rPr lang="el-GR" dirty="0" smtClean="0"/>
              <a:t> </a:t>
            </a:r>
            <a:r>
              <a:rPr lang="el-GR" dirty="0"/>
              <a:t>= Β h ή W</a:t>
            </a:r>
            <a:r>
              <a:rPr lang="el-GR" sz="1100" dirty="0"/>
              <a:t>F</a:t>
            </a:r>
            <a:r>
              <a:rPr lang="el-GR" dirty="0"/>
              <a:t> = mgh 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504056" y="5066712"/>
            <a:ext cx="698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Δηλαδή η ενέργεια που προσέφερε ο γερανός στο κιβώτιο μέσω του έργου της δύναμης F είναι mgh.</a:t>
            </a:r>
          </a:p>
        </p:txBody>
      </p:sp>
    </p:spTree>
    <p:extLst>
      <p:ext uri="{BB962C8B-B14F-4D97-AF65-F5344CB8AC3E}">
        <p14:creationId xmlns:p14="http://schemas.microsoft.com/office/powerpoint/2010/main" val="3978706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062134" y="620688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Την ποσότητα mgh την ονομάζουμε </a:t>
            </a:r>
            <a:r>
              <a:rPr lang="el-GR" b="1" dirty="0">
                <a:solidFill>
                  <a:srgbClr val="C00000"/>
                </a:solidFill>
              </a:rPr>
              <a:t>δυναμική βαρυτική ενέργεια </a:t>
            </a:r>
            <a:r>
              <a:rPr lang="el-GR" dirty="0"/>
              <a:t>ή απλά </a:t>
            </a:r>
            <a:r>
              <a:rPr lang="el-GR" b="1" dirty="0">
                <a:solidFill>
                  <a:srgbClr val="C00000"/>
                </a:solidFill>
              </a:rPr>
              <a:t>δυναμική ενέργεια </a:t>
            </a:r>
            <a:r>
              <a:rPr lang="el-GR" dirty="0"/>
              <a:t>του σώματος στο ύψος h και τη συμβολίζουμε με U. Δηλαδή ισχύει: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2644687" y="1503019"/>
            <a:ext cx="1512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U = mgh 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006218" y="1887496"/>
            <a:ext cx="703825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Επομένως, ονομάζουμε δυναμική ενέργεια ενός σώματος σε ύψος h πάνω από την επιφάνεια της Γης, την ενέργεια που έχει το σώμα λόγω της θέσης του. 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Η </a:t>
            </a:r>
            <a:r>
              <a:rPr lang="el-GR" dirty="0"/>
              <a:t>ποσότητα mgh είναι στην πραγματικότητα η </a:t>
            </a:r>
            <a:r>
              <a:rPr lang="el-GR" b="1" dirty="0"/>
              <a:t>δυναμική ενέργεια του συστήματος σώμα-Γη</a:t>
            </a:r>
            <a:r>
              <a:rPr lang="el-GR" dirty="0"/>
              <a:t>. Συμβατικά όμως και για λόγους απλούστευσης μιλάμε μόνο για δυναμική ενέργεια του σώματος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971938" y="4333747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7030A0"/>
                </a:solidFill>
              </a:rPr>
              <a:t>Ποια ενεργειακή μετατροπή συντελείται κατά την ανύψωση αυτή;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907165" y="4772331"/>
            <a:ext cx="69775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Η χημική ενέργεια Ε</a:t>
            </a:r>
            <a:r>
              <a:rPr lang="el-GR" sz="1100" dirty="0"/>
              <a:t>x</a:t>
            </a:r>
            <a:r>
              <a:rPr lang="el-GR" dirty="0"/>
              <a:t> που προέκυψε από την καύση του πετρελαίου, και με την προϋπόθεση πως οι απώλειες είναι αμελητέες, μεταφέρθηκε στο κιβώτιο μέσω του έργου της δύναμης F και μέσω του έργου του βάρους Β, μετατράπηκε τελικά σε δυναμική ενέργεια. Δηλαδή: Ε</a:t>
            </a:r>
            <a:r>
              <a:rPr lang="el-GR" sz="1100" dirty="0"/>
              <a:t>x</a:t>
            </a:r>
            <a:r>
              <a:rPr lang="el-GR" dirty="0"/>
              <a:t> = U = m g h </a:t>
            </a:r>
          </a:p>
        </p:txBody>
      </p:sp>
    </p:spTree>
    <p:extLst>
      <p:ext uri="{BB962C8B-B14F-4D97-AF65-F5344CB8AC3E}">
        <p14:creationId xmlns:p14="http://schemas.microsoft.com/office/powerpoint/2010/main" val="449792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755576" y="620688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 </a:t>
            </a:r>
            <a:endParaRPr lang="el-GR" sz="2000" b="1" dirty="0">
              <a:solidFill>
                <a:srgbClr val="7030A0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611560" y="692696"/>
            <a:ext cx="74888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Η δυναμική ενέργεια U είναι αποτέλεσμα της αλληλεπίδρασης του σώματος με τη Γη και η τιμή της εξαρτάται από την απόστασή του από αυτή. </a:t>
            </a:r>
            <a:endParaRPr lang="el-GR" b="1" dirty="0" smtClean="0"/>
          </a:p>
          <a:p>
            <a:endParaRPr lang="el-GR" dirty="0"/>
          </a:p>
          <a:p>
            <a:r>
              <a:rPr lang="el-GR" dirty="0" smtClean="0"/>
              <a:t>Εκείνο </a:t>
            </a:r>
            <a:r>
              <a:rPr lang="el-GR" dirty="0"/>
              <a:t>όμως που μας ενδιαφέρει στη Φυσική δεν είναι η δυναμική ενέργεια αλλά </a:t>
            </a:r>
            <a:r>
              <a:rPr lang="el-GR" b="1" dirty="0"/>
              <a:t>οι διαφορές της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Πράγματι</a:t>
            </a:r>
            <a:r>
              <a:rPr lang="el-GR" dirty="0"/>
              <a:t>, ας θεωρήσουμε ένα σώμα μάζας m, που από μια θέση (1) ύψους h</a:t>
            </a:r>
            <a:r>
              <a:rPr lang="el-GR" sz="1100" dirty="0"/>
              <a:t>1</a:t>
            </a:r>
            <a:r>
              <a:rPr lang="el-GR" dirty="0"/>
              <a:t>, κατέρχεται σε μια θέση (2) ύψους h</a:t>
            </a:r>
            <a:r>
              <a:rPr lang="el-GR" sz="1100" dirty="0"/>
              <a:t>2</a:t>
            </a:r>
            <a:r>
              <a:rPr lang="el-GR" dirty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52936"/>
            <a:ext cx="3048000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276672" y="5229200"/>
            <a:ext cx="2927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/>
              <a:t>Η διαφορά δυναμικής ενέργειας </a:t>
            </a:r>
            <a:endParaRPr lang="el-GR" sz="1400" dirty="0" smtClean="0"/>
          </a:p>
          <a:p>
            <a:r>
              <a:rPr lang="el-GR" sz="1400" dirty="0" smtClean="0"/>
              <a:t>U</a:t>
            </a:r>
            <a:r>
              <a:rPr lang="el-GR" sz="1100" dirty="0" smtClean="0"/>
              <a:t>1</a:t>
            </a:r>
            <a:r>
              <a:rPr lang="el-GR" sz="1400" dirty="0" smtClean="0"/>
              <a:t>-U</a:t>
            </a:r>
            <a:r>
              <a:rPr lang="el-GR" sz="1100" dirty="0" smtClean="0"/>
              <a:t>2</a:t>
            </a:r>
            <a:r>
              <a:rPr lang="el-GR" sz="1400" dirty="0" smtClean="0"/>
              <a:t> </a:t>
            </a:r>
            <a:r>
              <a:rPr lang="el-GR" sz="1400" dirty="0"/>
              <a:t>είναι ίση με W</a:t>
            </a:r>
            <a:r>
              <a:rPr lang="el-GR" sz="1100" dirty="0"/>
              <a:t>B</a:t>
            </a:r>
            <a:r>
              <a:rPr lang="el-GR" sz="1400" dirty="0"/>
              <a:t>(1→2).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3498236" y="2771621"/>
            <a:ext cx="489018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Η διαφορά της δυναμικής ενέργειας του σώματος από τη θέση (1) μέχρι τη θέση (2), </a:t>
            </a:r>
            <a:r>
              <a:rPr lang="el-GR" dirty="0" smtClean="0"/>
              <a:t>είναι</a:t>
            </a:r>
            <a:r>
              <a:rPr lang="el-GR" dirty="0"/>
              <a:t>:                  U</a:t>
            </a:r>
            <a:r>
              <a:rPr lang="el-GR" sz="1100" dirty="0"/>
              <a:t>1</a:t>
            </a:r>
            <a:r>
              <a:rPr lang="el-GR" dirty="0"/>
              <a:t> - U</a:t>
            </a:r>
            <a:r>
              <a:rPr lang="el-GR" sz="1100" dirty="0"/>
              <a:t>2</a:t>
            </a:r>
            <a:r>
              <a:rPr lang="el-GR" dirty="0"/>
              <a:t> = mgh</a:t>
            </a:r>
            <a:r>
              <a:rPr lang="el-GR" sz="1100" dirty="0"/>
              <a:t>1</a:t>
            </a:r>
            <a:r>
              <a:rPr lang="el-GR" dirty="0"/>
              <a:t> - mgh</a:t>
            </a:r>
            <a:r>
              <a:rPr lang="el-GR" sz="1100" dirty="0"/>
              <a:t>2</a:t>
            </a:r>
            <a:r>
              <a:rPr lang="el-GR" dirty="0"/>
              <a:t> = mgh = W</a:t>
            </a:r>
            <a:r>
              <a:rPr lang="el-GR" sz="1100" dirty="0"/>
              <a:t>B</a:t>
            </a:r>
            <a:r>
              <a:rPr lang="el-GR" dirty="0"/>
              <a:t>(1→2) </a:t>
            </a:r>
            <a:r>
              <a:rPr lang="el-GR" dirty="0" smtClean="0"/>
              <a:t>   (α)</a:t>
            </a:r>
            <a:br>
              <a:rPr lang="el-GR" dirty="0" smtClean="0"/>
            </a:br>
            <a:endParaRPr lang="el-GR" dirty="0" smtClean="0"/>
          </a:p>
          <a:p>
            <a:r>
              <a:rPr lang="el-GR" dirty="0" smtClean="0"/>
              <a:t>Αν </a:t>
            </a:r>
            <a:r>
              <a:rPr lang="el-GR" dirty="0"/>
              <a:t>συμφωνήσουμε να θεωρούμε τη δυναμική ενέργεια οποιουδήποτε σώματος στη θέση (2), ίση με μηδέν, τότε η σχέση </a:t>
            </a:r>
            <a:r>
              <a:rPr lang="el-GR" dirty="0" smtClean="0"/>
              <a:t>(α) </a:t>
            </a:r>
            <a:r>
              <a:rPr lang="el-GR" dirty="0"/>
              <a:t>γράφεται:                                     </a:t>
            </a:r>
            <a:r>
              <a:rPr lang="el-GR" b="1" dirty="0"/>
              <a:t>U</a:t>
            </a:r>
            <a:r>
              <a:rPr lang="el-GR" sz="1100" b="1" dirty="0"/>
              <a:t>1</a:t>
            </a:r>
            <a:r>
              <a:rPr lang="el-GR" b="1" dirty="0"/>
              <a:t> = mgh = W</a:t>
            </a:r>
            <a:r>
              <a:rPr lang="el-GR" sz="1100" b="1" dirty="0"/>
              <a:t>B</a:t>
            </a:r>
            <a:r>
              <a:rPr lang="el-GR" dirty="0"/>
              <a:t>(1→2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3481942" y="506223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/>
              <a:t>όπου h είναι η κατακόρυφη απόσταση της θέσης (2) από τη θέση (1). </a:t>
            </a:r>
          </a:p>
        </p:txBody>
      </p:sp>
    </p:spTree>
    <p:extLst>
      <p:ext uri="{BB962C8B-B14F-4D97-AF65-F5344CB8AC3E}">
        <p14:creationId xmlns:p14="http://schemas.microsoft.com/office/powerpoint/2010/main" val="2801011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971600" y="764704"/>
            <a:ext cx="6768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Θα </a:t>
            </a:r>
            <a:r>
              <a:rPr lang="el-GR" b="1" dirty="0">
                <a:solidFill>
                  <a:srgbClr val="7030A0"/>
                </a:solidFill>
              </a:rPr>
              <a:t>μπορούσε κανείς να αναρωτηθεί: ποιο θα είναι το σημείο αναφοράς (2) στο οποίο θα θεωρούμε τη δυναμική ενέργεια μηδέν; Από πού δηλαδή θα μετράμε το ύψος h;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971600" y="1844825"/>
            <a:ext cx="67687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Επειδή πάντα, όπως είπαμε, μας ενδιαφέρουν οι διαφορές της δυναμικής ενέργειας, η επιλογή του σημείου αναφοράς είναι δική μας και εξαρτάται από τις συνθήκες του προβλήματος. Αυτό μπορεί να είναι η επιφάνεια της Γης, η επιφάνεια της θάλασσας, το τραπέζι του σχολικού εργαστηρίου κ.τ.λ. 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971600" y="3501009"/>
            <a:ext cx="66247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Συνήθως, για λόγους πρακτικούς, ως σημείο αναφοράς (h = 0) παίρνουμε την κατώτερη θέση του σώματος στο πρόβλημα που μελετάμε</a:t>
            </a:r>
          </a:p>
        </p:txBody>
      </p:sp>
    </p:spTree>
    <p:extLst>
      <p:ext uri="{BB962C8B-B14F-4D97-AF65-F5344CB8AC3E}">
        <p14:creationId xmlns:p14="http://schemas.microsoft.com/office/powerpoint/2010/main" val="678424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827584" y="404664"/>
            <a:ext cx="712879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/>
              <a:t>Συνοψίζοντας</a:t>
            </a:r>
            <a:r>
              <a:rPr lang="el-GR" sz="2400" dirty="0"/>
              <a:t> </a:t>
            </a:r>
            <a:endParaRPr lang="el-GR" sz="2400" dirty="0" smtClean="0"/>
          </a:p>
          <a:p>
            <a:endParaRPr lang="el-GR" dirty="0" smtClean="0"/>
          </a:p>
          <a:p>
            <a:r>
              <a:rPr lang="el-GR" dirty="0" smtClean="0"/>
              <a:t>μπορούμε </a:t>
            </a:r>
            <a:r>
              <a:rPr lang="el-GR" dirty="0"/>
              <a:t>να επισημάνουμε ότι: η ποσότητα </a:t>
            </a:r>
            <a:r>
              <a:rPr lang="el-GR" b="1" dirty="0"/>
              <a:t>m g h </a:t>
            </a:r>
            <a:r>
              <a:rPr lang="el-GR" dirty="0"/>
              <a:t>συνήθως αναφέρεται ως η </a:t>
            </a:r>
            <a:r>
              <a:rPr lang="el-GR" b="1" dirty="0"/>
              <a:t>δυναμική ενέργεια ενός σώματος μάζας m σε ύψος h</a:t>
            </a:r>
            <a:r>
              <a:rPr lang="el-GR" dirty="0"/>
              <a:t>.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Στην </a:t>
            </a:r>
            <a:r>
              <a:rPr lang="el-GR" dirty="0"/>
              <a:t>πραγματικότητα </a:t>
            </a:r>
            <a:r>
              <a:rPr lang="el-GR" b="1" dirty="0">
                <a:solidFill>
                  <a:srgbClr val="0070C0"/>
                </a:solidFill>
              </a:rPr>
              <a:t>η ποσότητα αυτή είναι η διαφορά της δυναμικής ενέργειας του συστήματος σώμα - Γη, λόγω της μεταφοράς του σώματος από το ύψος h στο σημείο αναφοράς (U = 0). </a:t>
            </a:r>
            <a:endParaRPr lang="el-GR" b="1" dirty="0" smtClean="0">
              <a:solidFill>
                <a:srgbClr val="0070C0"/>
              </a:solidFill>
            </a:endParaRP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399" y="2645652"/>
            <a:ext cx="1885007" cy="2914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768760" y="3861048"/>
            <a:ext cx="50273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Τη δυναμική ενέργεια του συστήματος σώμα - Γη την αποδώσαμε στη </a:t>
            </a:r>
            <a:r>
              <a:rPr lang="el-GR" b="1" dirty="0"/>
              <a:t>δύναμη αλληλεπίδρασης</a:t>
            </a:r>
            <a:r>
              <a:rPr lang="el-GR" dirty="0"/>
              <a:t>, δηλαδή στο βάρος Β του </a:t>
            </a:r>
            <a:r>
              <a:rPr lang="el-GR" dirty="0" smtClean="0"/>
              <a:t>σώματος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6228184" y="5589240"/>
            <a:ext cx="2232247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dirty="0"/>
              <a:t>Η δυναμική ενέργεια του διαστημόπλοιου στην πραγματικότητα είναι η δυναμική ενέργεια του συστήματος </a:t>
            </a:r>
            <a:endParaRPr lang="el-GR" sz="1100" dirty="0" smtClean="0"/>
          </a:p>
          <a:p>
            <a:r>
              <a:rPr lang="el-GR" sz="1100" dirty="0" smtClean="0"/>
              <a:t>Γη </a:t>
            </a:r>
            <a:r>
              <a:rPr lang="el-GR" sz="1100" dirty="0"/>
              <a:t>- </a:t>
            </a:r>
            <a:r>
              <a:rPr lang="el-GR" sz="1100" dirty="0" smtClean="0"/>
              <a:t>διαστημόπλοιο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6352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467544" y="980728"/>
            <a:ext cx="59766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Γενικεύοντας</a:t>
            </a:r>
            <a:r>
              <a:rPr lang="el-GR" dirty="0"/>
              <a:t> μπορούμε να υποστηρίξουμε ότι, αν μεταξύ δύο σωμάτων υπάρχει αλληλεπίδραση F, παραδείγματος χάρη, βαρυτική ή ηλεκτρική, τότε: ορίζουμε ως αντίστοιχη διαφορά της δυναμικής ενέργειας του συστήματος σε μια φυσική μεταβολή, (π.χ. άπωση και απομάκρυνση δύο ομώνυμων φορτίων </a:t>
            </a:r>
            <a:r>
              <a:rPr lang="el-GR" dirty="0" smtClean="0"/>
              <a:t>το </a:t>
            </a:r>
            <a:r>
              <a:rPr lang="el-GR" dirty="0"/>
              <a:t>έργο της δύναμης αλληλεπίδρασης κατά τη μεταβολή αυτή.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Δηλαδή</a:t>
            </a:r>
            <a:r>
              <a:rPr lang="el-GR" dirty="0"/>
              <a:t>:             </a:t>
            </a:r>
            <a:r>
              <a:rPr lang="el-GR" b="1" dirty="0"/>
              <a:t>U</a:t>
            </a:r>
            <a:r>
              <a:rPr lang="el-GR" sz="1100" b="1" dirty="0"/>
              <a:t>1</a:t>
            </a:r>
            <a:r>
              <a:rPr lang="el-GR" b="1" dirty="0"/>
              <a:t> - U</a:t>
            </a:r>
            <a:r>
              <a:rPr lang="el-GR" sz="1100" b="1" dirty="0"/>
              <a:t>2</a:t>
            </a:r>
            <a:r>
              <a:rPr lang="el-GR" b="1" dirty="0"/>
              <a:t> = W</a:t>
            </a:r>
            <a:r>
              <a:rPr lang="el-GR" sz="1100" b="1" dirty="0"/>
              <a:t>F</a:t>
            </a:r>
            <a:r>
              <a:rPr lang="el-GR" dirty="0"/>
              <a:t>(1→2)     (2.1.10)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002" y="2994248"/>
            <a:ext cx="334327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5161249" y="5805264"/>
            <a:ext cx="41764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/>
              <a:t>Το φορτίο +Q είναι ακλόνητο, το φορτίο +q μετακινείται από τη θέση (1) στη θέση (2). </a:t>
            </a:r>
            <a:endParaRPr lang="el-GR" sz="1400" dirty="0" smtClean="0"/>
          </a:p>
          <a:p>
            <a:r>
              <a:rPr lang="el-GR" sz="1400" dirty="0" smtClean="0"/>
              <a:t>Tότε </a:t>
            </a:r>
            <a:r>
              <a:rPr lang="el-GR" sz="1400" b="1" dirty="0"/>
              <a:t>U</a:t>
            </a:r>
            <a:r>
              <a:rPr lang="el-GR" sz="1100" b="1" dirty="0"/>
              <a:t>1</a:t>
            </a:r>
            <a:r>
              <a:rPr lang="el-GR" sz="1400" b="1" dirty="0"/>
              <a:t> - U</a:t>
            </a:r>
            <a:r>
              <a:rPr lang="el-GR" sz="1100" b="1" dirty="0"/>
              <a:t>2</a:t>
            </a:r>
            <a:r>
              <a:rPr lang="el-GR" sz="1400" b="1" dirty="0"/>
              <a:t> = W</a:t>
            </a:r>
            <a:r>
              <a:rPr lang="el-GR" sz="1100" b="1" dirty="0"/>
              <a:t>Fηλ</a:t>
            </a:r>
            <a:r>
              <a:rPr lang="el-GR" sz="1400" dirty="0"/>
              <a:t>(1→2).</a:t>
            </a:r>
          </a:p>
        </p:txBody>
      </p:sp>
    </p:spTree>
    <p:extLst>
      <p:ext uri="{BB962C8B-B14F-4D97-AF65-F5344CB8AC3E}">
        <p14:creationId xmlns:p14="http://schemas.microsoft.com/office/powerpoint/2010/main" val="2502660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187624" y="836712"/>
            <a:ext cx="65344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Εφαρμογή</a:t>
            </a:r>
          </a:p>
          <a:p>
            <a:endParaRPr lang="el-GR" b="1" dirty="0">
              <a:solidFill>
                <a:srgbClr val="002060"/>
              </a:solidFill>
            </a:endParaRPr>
          </a:p>
          <a:p>
            <a:r>
              <a:rPr lang="el-GR" dirty="0"/>
              <a:t>Στην περίπτωση του γερανού που αναφέραμε στην αρχή της παραγράφου, αν η μάζα του κιβωτίου είναι 1tn  και το ύψος που το ανυψώνει ο γερανός είναι h = 10m, πώς θα υπολογίσουμε την ποσότητα του πετρελαίου που απαιτείται για την ανύψωση του κιβωτίου; </a:t>
            </a:r>
            <a:endParaRPr lang="el-GR" dirty="0" smtClean="0"/>
          </a:p>
          <a:p>
            <a:r>
              <a:rPr lang="el-GR" dirty="0" smtClean="0"/>
              <a:t>Γνωρίζουμε </a:t>
            </a:r>
            <a:r>
              <a:rPr lang="el-GR" dirty="0"/>
              <a:t>ότι ο γερανός λόγω απωλειών δίνει τη μισή από τη χημική ενέργεια του πετρελαίου στο κιβώτιο και ότι ένα λίτρο (1L) πετρελαίου όταν καεί αποδίδει 2,8·106Joule χημική ενέργεια. Δίνεται g = 10m/s2.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316710"/>
            <a:ext cx="4371975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75482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796</Words>
  <Application>Microsoft Office PowerPoint</Application>
  <PresentationFormat>Προβολή στην οθόνη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oem</dc:creator>
  <cp:lastModifiedBy>oem</cp:lastModifiedBy>
  <cp:revision>18</cp:revision>
  <dcterms:created xsi:type="dcterms:W3CDTF">2020-04-28T16:51:38Z</dcterms:created>
  <dcterms:modified xsi:type="dcterms:W3CDTF">2020-05-14T20:31:53Z</dcterms:modified>
</cp:coreProperties>
</file>