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71" r:id="rId3"/>
    <p:sldId id="257" r:id="rId4"/>
    <p:sldId id="258" r:id="rId5"/>
    <p:sldId id="260" r:id="rId6"/>
    <p:sldId id="259" r:id="rId7"/>
    <p:sldId id="262" r:id="rId8"/>
    <p:sldId id="263" r:id="rId9"/>
    <p:sldId id="264" r:id="rId10"/>
    <p:sldId id="265" r:id="rId11"/>
    <p:sldId id="272" r:id="rId12"/>
    <p:sldId id="266" r:id="rId13"/>
    <p:sldId id="267" r:id="rId14"/>
    <p:sldId id="269" r:id="rId15"/>
    <p:sldId id="270"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3/5/2020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3/5/2020</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έννοια της ενέργειας</a:t>
            </a:r>
            <a:endParaRPr lang="el-GR" dirty="0"/>
          </a:p>
        </p:txBody>
      </p:sp>
      <p:sp>
        <p:nvSpPr>
          <p:cNvPr id="3" name="2 - Θέση περιεχομένου"/>
          <p:cNvSpPr>
            <a:spLocks noGrp="1"/>
          </p:cNvSpPr>
          <p:nvPr>
            <p:ph idx="1"/>
          </p:nvPr>
        </p:nvSpPr>
        <p:spPr/>
        <p:txBody>
          <a:bodyPr/>
          <a:lstStyle/>
          <a:p>
            <a:pPr>
              <a:buNone/>
            </a:pPr>
            <a:r>
              <a:rPr lang="el-GR" dirty="0" smtClean="0"/>
              <a:t>	</a:t>
            </a:r>
            <a:r>
              <a:rPr lang="el-GR" sz="2000" dirty="0" smtClean="0"/>
              <a:t>Σχετίζεται με τις έννοιες της </a:t>
            </a:r>
          </a:p>
          <a:p>
            <a:r>
              <a:rPr lang="el-GR" sz="2000" dirty="0" smtClean="0">
                <a:solidFill>
                  <a:srgbClr val="C00000"/>
                </a:solidFill>
              </a:rPr>
              <a:t>κίνησης </a:t>
            </a:r>
            <a:r>
              <a:rPr lang="el-GR" sz="2000" dirty="0" smtClean="0"/>
              <a:t> και της </a:t>
            </a:r>
          </a:p>
          <a:p>
            <a:r>
              <a:rPr lang="el-GR" sz="2000" dirty="0" smtClean="0">
                <a:solidFill>
                  <a:srgbClr val="C00000"/>
                </a:solidFill>
              </a:rPr>
              <a:t>δύναμης</a:t>
            </a:r>
            <a:r>
              <a:rPr lang="el-GR" sz="2000" dirty="0" smtClean="0"/>
              <a:t>.</a:t>
            </a:r>
            <a:endParaRPr lang="el-GR" sz="2000" dirty="0"/>
          </a:p>
        </p:txBody>
      </p:sp>
      <p:sp>
        <p:nvSpPr>
          <p:cNvPr id="4" name="3 - Ορθογώνιο"/>
          <p:cNvSpPr/>
          <p:nvPr/>
        </p:nvSpPr>
        <p:spPr>
          <a:xfrm>
            <a:off x="500034" y="3143248"/>
            <a:ext cx="7072362" cy="923330"/>
          </a:xfrm>
          <a:prstGeom prst="rect">
            <a:avLst/>
          </a:prstGeom>
        </p:spPr>
        <p:txBody>
          <a:bodyPr wrap="square">
            <a:spAutoFit/>
          </a:bodyPr>
          <a:lstStyle/>
          <a:p>
            <a:r>
              <a:rPr lang="el-GR" dirty="0" smtClean="0"/>
              <a:t>     Η κινητική κατάσταση των σωμάτων και η θέση τους σχετικά με το έδαφος αλλάζουν υπό την επίδραση δυνάμεων, οι οποίες μπορεί να προέρχονται, από το νερό, τον άνεμο, από ανθρώπους, ζώα ή μηχανές.</a:t>
            </a:r>
            <a:endParaRPr lang="el-GR" dirty="0"/>
          </a:p>
        </p:txBody>
      </p:sp>
      <p:sp>
        <p:nvSpPr>
          <p:cNvPr id="5" name="4 - Ορθογώνιο"/>
          <p:cNvSpPr/>
          <p:nvPr/>
        </p:nvSpPr>
        <p:spPr>
          <a:xfrm>
            <a:off x="500034" y="4286257"/>
            <a:ext cx="7143800" cy="923330"/>
          </a:xfrm>
          <a:prstGeom prst="rect">
            <a:avLst/>
          </a:prstGeom>
        </p:spPr>
        <p:txBody>
          <a:bodyPr wrap="square">
            <a:spAutoFit/>
          </a:bodyPr>
          <a:lstStyle/>
          <a:p>
            <a:r>
              <a:rPr lang="el-GR" dirty="0" smtClean="0"/>
              <a:t>    Οι δράσεις εκείνες οι οποίες θέτουν τα σώματα σε κίνηση και γενικά τους αλλάζουν την κινητική κατάσταση ή τους αλλάζουν τη θέση σχετικά με το έδαφος, περιγράφονται με την έννοια του έργου μιας δύναμης.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42852"/>
            <a:ext cx="8229600" cy="714380"/>
          </a:xfrm>
        </p:spPr>
        <p:txBody>
          <a:bodyPr>
            <a:normAutofit/>
          </a:bodyPr>
          <a:lstStyle/>
          <a:p>
            <a:r>
              <a:rPr lang="el-GR" sz="3200" b="1" dirty="0" smtClean="0"/>
              <a:t>Παραδείγματα</a:t>
            </a:r>
            <a:endParaRPr lang="el-GR" sz="3200" b="1" dirty="0"/>
          </a:p>
        </p:txBody>
      </p:sp>
      <p:sp>
        <p:nvSpPr>
          <p:cNvPr id="3" name="2 - Θέση περιεχομένου"/>
          <p:cNvSpPr>
            <a:spLocks noGrp="1"/>
          </p:cNvSpPr>
          <p:nvPr>
            <p:ph idx="1"/>
          </p:nvPr>
        </p:nvSpPr>
        <p:spPr>
          <a:xfrm>
            <a:off x="500002" y="857232"/>
            <a:ext cx="8143964" cy="4357718"/>
          </a:xfrm>
        </p:spPr>
        <p:txBody>
          <a:bodyPr>
            <a:normAutofit/>
          </a:bodyPr>
          <a:lstStyle/>
          <a:p>
            <a:pPr>
              <a:buNone/>
            </a:pPr>
            <a:r>
              <a:rPr lang="el-GR" sz="1800" dirty="0" smtClean="0"/>
              <a:t> Στο αρχικά ακίνητο σώμα, στο παρακάτω σχήμα, προσφέρθηκε ενέργεια </a:t>
            </a:r>
            <a:br>
              <a:rPr lang="el-GR" sz="1800" dirty="0" smtClean="0"/>
            </a:br>
            <a:r>
              <a:rPr lang="el-GR" sz="1800" dirty="0" smtClean="0"/>
              <a:t>		W</a:t>
            </a:r>
            <a:r>
              <a:rPr lang="el-GR" sz="1000" b="1" dirty="0" smtClean="0"/>
              <a:t>1</a:t>
            </a:r>
            <a:r>
              <a:rPr lang="el-GR" sz="1800" dirty="0" smtClean="0"/>
              <a:t> = F</a:t>
            </a:r>
            <a:r>
              <a:rPr lang="el-GR" sz="1050" b="1" dirty="0" smtClean="0"/>
              <a:t>1</a:t>
            </a:r>
            <a:r>
              <a:rPr lang="el-GR" sz="1800" dirty="0" smtClean="0"/>
              <a:t>συνθx και </a:t>
            </a:r>
            <a:r>
              <a:rPr lang="en-US" sz="1800" dirty="0" smtClean="0"/>
              <a:t>W</a:t>
            </a:r>
            <a:r>
              <a:rPr lang="en-US" sz="1000" b="1" dirty="0" smtClean="0"/>
              <a:t>2</a:t>
            </a:r>
            <a:r>
              <a:rPr lang="en-US" sz="1800" dirty="0" smtClean="0"/>
              <a:t> = F</a:t>
            </a:r>
            <a:r>
              <a:rPr lang="en-US" sz="1000" b="1" dirty="0" smtClean="0"/>
              <a:t>2</a:t>
            </a:r>
            <a:r>
              <a:rPr lang="en-US" sz="1800" dirty="0" smtClean="0"/>
              <a:t>x</a:t>
            </a:r>
            <a:endParaRPr lang="el-GR" sz="1800" dirty="0"/>
          </a:p>
        </p:txBody>
      </p:sp>
      <p:pic>
        <p:nvPicPr>
          <p:cNvPr id="5" name="Picture 2"/>
          <p:cNvPicPr>
            <a:picLocks noChangeAspect="1" noChangeArrowheads="1"/>
          </p:cNvPicPr>
          <p:nvPr/>
        </p:nvPicPr>
        <p:blipFill>
          <a:blip r:embed="rId2"/>
          <a:srcRect/>
          <a:stretch>
            <a:fillRect/>
          </a:stretch>
        </p:blipFill>
        <p:spPr bwMode="auto">
          <a:xfrm>
            <a:off x="2000232" y="1643050"/>
            <a:ext cx="3762375" cy="1123950"/>
          </a:xfrm>
          <a:prstGeom prst="rect">
            <a:avLst/>
          </a:prstGeom>
          <a:noFill/>
          <a:ln w="9525">
            <a:noFill/>
            <a:miter lim="800000"/>
            <a:headEnd/>
            <a:tailEnd/>
          </a:ln>
          <a:effectLst/>
        </p:spPr>
      </p:pic>
      <p:sp>
        <p:nvSpPr>
          <p:cNvPr id="6" name="5 - Ορθογώνιο"/>
          <p:cNvSpPr/>
          <p:nvPr/>
        </p:nvSpPr>
        <p:spPr>
          <a:xfrm>
            <a:off x="500034" y="2857496"/>
            <a:ext cx="7143800" cy="1477328"/>
          </a:xfrm>
          <a:prstGeom prst="rect">
            <a:avLst/>
          </a:prstGeom>
        </p:spPr>
        <p:txBody>
          <a:bodyPr wrap="square">
            <a:spAutoFit/>
          </a:bodyPr>
          <a:lstStyle/>
          <a:p>
            <a:r>
              <a:rPr lang="el-GR" dirty="0" smtClean="0"/>
              <a:t>Ενώ μέσω του έργου της τριβής του αφαιρέθηκε ενέργεια, διότι </a:t>
            </a:r>
            <a:br>
              <a:rPr lang="el-GR" dirty="0" smtClean="0"/>
            </a:br>
            <a:r>
              <a:rPr lang="el-GR" dirty="0" smtClean="0"/>
              <a:t>W</a:t>
            </a:r>
            <a:r>
              <a:rPr lang="el-GR" sz="1000" b="1" dirty="0" smtClean="0"/>
              <a:t>3</a:t>
            </a:r>
            <a:r>
              <a:rPr lang="el-GR" dirty="0" smtClean="0"/>
              <a:t> = Τ xσυν180º = -Τx. </a:t>
            </a:r>
          </a:p>
          <a:p>
            <a:r>
              <a:rPr lang="el-GR" dirty="0" smtClean="0"/>
              <a:t>Η ενέργεια W</a:t>
            </a:r>
            <a:r>
              <a:rPr lang="el-GR" sz="1000" b="1" dirty="0" smtClean="0"/>
              <a:t>3</a:t>
            </a:r>
            <a:r>
              <a:rPr lang="el-GR" dirty="0" smtClean="0"/>
              <a:t> μετατρέπεται όπως θα μάθουμε αργότερα σε θερμότητα.</a:t>
            </a:r>
          </a:p>
          <a:p>
            <a:r>
              <a:rPr lang="el-GR" dirty="0" smtClean="0"/>
              <a:t>Το έργο της δύναμης Ν είναι μηδέν, διότι η Ν είναι κάθετη στη μετατόπιση </a:t>
            </a:r>
            <a:endParaRPr lang="el-GR" dirty="0"/>
          </a:p>
        </p:txBody>
      </p:sp>
      <p:sp>
        <p:nvSpPr>
          <p:cNvPr id="7" name="6 - Ορθογώνιο"/>
          <p:cNvSpPr/>
          <p:nvPr/>
        </p:nvSpPr>
        <p:spPr>
          <a:xfrm>
            <a:off x="500034" y="4500571"/>
            <a:ext cx="7143800" cy="642942"/>
          </a:xfrm>
          <a:prstGeom prst="rect">
            <a:avLst/>
          </a:prstGeom>
        </p:spPr>
        <p:txBody>
          <a:bodyPr wrap="square">
            <a:spAutoFit/>
          </a:bodyPr>
          <a:lstStyle/>
          <a:p>
            <a:r>
              <a:rPr lang="el-GR" dirty="0" smtClean="0"/>
              <a:t>Έτσι η κινητική ενέργεια που τελικά θα έχει το σώμα είναι: </a:t>
            </a:r>
          </a:p>
          <a:p>
            <a:r>
              <a:rPr lang="el-GR" dirty="0" smtClean="0"/>
              <a:t>			Κ = W</a:t>
            </a:r>
            <a:r>
              <a:rPr lang="el-GR" sz="1000" b="1" dirty="0" smtClean="0"/>
              <a:t>1</a:t>
            </a:r>
            <a:r>
              <a:rPr lang="el-GR" dirty="0" smtClean="0"/>
              <a:t> + W</a:t>
            </a:r>
            <a:r>
              <a:rPr lang="el-GR" sz="1000" b="1" dirty="0" smtClean="0"/>
              <a:t>2</a:t>
            </a:r>
            <a:r>
              <a:rPr lang="el-GR" dirty="0" smtClean="0"/>
              <a:t> + W</a:t>
            </a:r>
            <a:r>
              <a:rPr lang="el-GR" sz="1000" b="1" dirty="0" smtClean="0"/>
              <a:t>3</a:t>
            </a:r>
            <a:r>
              <a:rPr lang="el-GR" dirty="0" smtClean="0"/>
              <a:t> </a:t>
            </a:r>
            <a:endParaRPr lang="el-GR" dirty="0"/>
          </a:p>
        </p:txBody>
      </p:sp>
      <p:sp>
        <p:nvSpPr>
          <p:cNvPr id="8" name="7 - Ορθογώνιο"/>
          <p:cNvSpPr/>
          <p:nvPr/>
        </p:nvSpPr>
        <p:spPr>
          <a:xfrm>
            <a:off x="428596" y="5286388"/>
            <a:ext cx="7858180" cy="923330"/>
          </a:xfrm>
          <a:prstGeom prst="rect">
            <a:avLst/>
          </a:prstGeom>
        </p:spPr>
        <p:txBody>
          <a:bodyPr wrap="square">
            <a:spAutoFit/>
          </a:bodyPr>
          <a:lstStyle/>
          <a:p>
            <a:r>
              <a:rPr lang="el-GR" dirty="0" smtClean="0"/>
              <a:t>Παραδείγματα δύναμης, που το έργο τους είναι μηδέν επειδή είναι κάθετες στη μετατόπιση, είναι η κεντρομόλος δύναμη στην κυκλική κίνηση, και η κάθετη αντίδραση που δέχεται ένα σώμα, όταν κινείται πάνω σε μια επιφάνεια.</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588" y="1247775"/>
            <a:ext cx="7362825" cy="436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1971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571472" y="642918"/>
            <a:ext cx="5786478" cy="3693319"/>
          </a:xfrm>
          <a:prstGeom prst="rect">
            <a:avLst/>
          </a:prstGeom>
        </p:spPr>
        <p:txBody>
          <a:bodyPr wrap="square">
            <a:spAutoFit/>
          </a:bodyPr>
          <a:lstStyle/>
          <a:p>
            <a:r>
              <a:rPr lang="el-GR" dirty="0" smtClean="0"/>
              <a:t>Αν μια </a:t>
            </a:r>
            <a:r>
              <a:rPr lang="el-GR" b="1" dirty="0" smtClean="0"/>
              <a:t>σταθερή δύναμη </a:t>
            </a:r>
            <a:r>
              <a:rPr lang="el-GR" dirty="0" smtClean="0"/>
              <a:t>F μετακινεί το σημείο εφαρμογής της κατά τη διεύθυνσή της, το έργο της είναι, όπως έχουμε μάθει, </a:t>
            </a:r>
            <a:r>
              <a:rPr lang="el-GR" dirty="0" err="1" smtClean="0"/>
              <a:t>Fx</a:t>
            </a:r>
            <a:r>
              <a:rPr lang="el-GR" dirty="0" smtClean="0"/>
              <a:t>. </a:t>
            </a:r>
          </a:p>
          <a:p>
            <a:r>
              <a:rPr lang="el-GR" dirty="0" smtClean="0"/>
              <a:t>Μία τέτοια δύναμη σε άξονες, δύναμη- μετατόπιση, παριστάνεται από μια ευθεία παράλληλη στον άξονα των μετατοπίσεων. </a:t>
            </a:r>
          </a:p>
          <a:p>
            <a:r>
              <a:rPr lang="el-GR" dirty="0" smtClean="0"/>
              <a:t>Για την τυχαία μετατόπιση x το εμβαδό του σκιασμένου παραλληλογράμμου είναι: </a:t>
            </a:r>
            <a:r>
              <a:rPr lang="el-GR" b="1" dirty="0" smtClean="0"/>
              <a:t>(Εμβαδόν) = (ΟΓ) (ΟΑ) = </a:t>
            </a:r>
            <a:r>
              <a:rPr lang="el-GR" b="1" dirty="0" err="1" smtClean="0"/>
              <a:t>Fx</a:t>
            </a:r>
            <a:r>
              <a:rPr lang="el-GR" b="1" dirty="0" smtClean="0"/>
              <a:t> </a:t>
            </a:r>
            <a:br>
              <a:rPr lang="el-GR" b="1" dirty="0" smtClean="0"/>
            </a:br>
            <a:endParaRPr lang="el-GR" b="1" dirty="0" smtClean="0"/>
          </a:p>
          <a:p>
            <a:r>
              <a:rPr lang="el-GR" dirty="0" smtClean="0"/>
              <a:t>Δηλαδή το έργο της δύναμης είναι αριθμητικά ίσο με το εμβαδόν του παραλληλογράμμου, που περικλείεται από τη γραμμή που αποδίδει τη δύναμη και τους αντίστοιχους άξονες, όπως φαίνεται στη διπλανή εικόνα.</a:t>
            </a:r>
            <a:endParaRPr lang="el-GR" dirty="0"/>
          </a:p>
        </p:txBody>
      </p:sp>
      <p:pic>
        <p:nvPicPr>
          <p:cNvPr id="6147" name="Picture 3"/>
          <p:cNvPicPr>
            <a:picLocks noChangeAspect="1" noChangeArrowheads="1"/>
          </p:cNvPicPr>
          <p:nvPr/>
        </p:nvPicPr>
        <p:blipFill>
          <a:blip r:embed="rId2"/>
          <a:srcRect/>
          <a:stretch>
            <a:fillRect/>
          </a:stretch>
        </p:blipFill>
        <p:spPr bwMode="auto">
          <a:xfrm>
            <a:off x="6572264" y="663924"/>
            <a:ext cx="2286016" cy="2157719"/>
          </a:xfrm>
          <a:prstGeom prst="rect">
            <a:avLst/>
          </a:prstGeom>
          <a:noFill/>
          <a:ln w="9525">
            <a:noFill/>
            <a:miter lim="800000"/>
            <a:headEnd/>
            <a:tailEnd/>
          </a:ln>
          <a:effectLst/>
        </p:spPr>
      </p:pic>
      <p:sp>
        <p:nvSpPr>
          <p:cNvPr id="5" name="4 - Ορθογώνιο"/>
          <p:cNvSpPr/>
          <p:nvPr/>
        </p:nvSpPr>
        <p:spPr>
          <a:xfrm>
            <a:off x="6715140" y="2714620"/>
            <a:ext cx="2214546" cy="646331"/>
          </a:xfrm>
          <a:prstGeom prst="rect">
            <a:avLst/>
          </a:prstGeom>
        </p:spPr>
        <p:txBody>
          <a:bodyPr wrap="square">
            <a:spAutoFit/>
          </a:bodyPr>
          <a:lstStyle/>
          <a:p>
            <a:r>
              <a:rPr lang="el-GR" sz="1200" dirty="0" smtClean="0"/>
              <a:t>Το έργο της σταθερής δύναμης F, είναι αριθμητικά ίσο με το εμβαδόν Ε.</a:t>
            </a:r>
            <a:endParaRPr lang="el-GR" sz="1200" dirty="0"/>
          </a:p>
        </p:txBody>
      </p:sp>
      <p:sp>
        <p:nvSpPr>
          <p:cNvPr id="6" name="5 - Ορθογώνιο"/>
          <p:cNvSpPr/>
          <p:nvPr/>
        </p:nvSpPr>
        <p:spPr>
          <a:xfrm>
            <a:off x="428596" y="4786322"/>
            <a:ext cx="4786346" cy="1200329"/>
          </a:xfrm>
          <a:prstGeom prst="rect">
            <a:avLst/>
          </a:prstGeom>
        </p:spPr>
        <p:txBody>
          <a:bodyPr wrap="square">
            <a:spAutoFit/>
          </a:bodyPr>
          <a:lstStyle/>
          <a:p>
            <a:r>
              <a:rPr lang="el-GR" dirty="0" smtClean="0"/>
              <a:t> Στην περίπτωση που η </a:t>
            </a:r>
            <a:r>
              <a:rPr lang="el-GR" b="1" dirty="0" smtClean="0"/>
              <a:t>τιμή της δύναμης δεν είναι σταθερή</a:t>
            </a:r>
            <a:r>
              <a:rPr lang="el-GR" dirty="0" smtClean="0"/>
              <a:t>, το έργο της μπορεί να υπολογιστεί από το εμβαδόν του αντίστοιχου σχήματος, όπως  φαίνεται στις εικόνες (α) και (β)</a:t>
            </a:r>
            <a:endParaRPr lang="el-GR" dirty="0"/>
          </a:p>
        </p:txBody>
      </p:sp>
      <p:pic>
        <p:nvPicPr>
          <p:cNvPr id="6148" name="Picture 4"/>
          <p:cNvPicPr>
            <a:picLocks noChangeAspect="1" noChangeArrowheads="1"/>
          </p:cNvPicPr>
          <p:nvPr/>
        </p:nvPicPr>
        <p:blipFill>
          <a:blip r:embed="rId3"/>
          <a:srcRect/>
          <a:stretch>
            <a:fillRect/>
          </a:stretch>
        </p:blipFill>
        <p:spPr bwMode="auto">
          <a:xfrm>
            <a:off x="5286380" y="4500570"/>
            <a:ext cx="3724275" cy="1704975"/>
          </a:xfrm>
          <a:prstGeom prst="rect">
            <a:avLst/>
          </a:prstGeom>
          <a:noFill/>
          <a:ln w="9525">
            <a:noFill/>
            <a:miter lim="800000"/>
            <a:headEnd/>
            <a:tailEnd/>
          </a:ln>
          <a:effectLst/>
        </p:spPr>
      </p:pic>
      <p:sp>
        <p:nvSpPr>
          <p:cNvPr id="8" name="7 - Ορθογώνιο"/>
          <p:cNvSpPr/>
          <p:nvPr/>
        </p:nvSpPr>
        <p:spPr>
          <a:xfrm>
            <a:off x="5429256" y="6211669"/>
            <a:ext cx="3714744" cy="461665"/>
          </a:xfrm>
          <a:prstGeom prst="rect">
            <a:avLst/>
          </a:prstGeom>
        </p:spPr>
        <p:txBody>
          <a:bodyPr wrap="square">
            <a:spAutoFit/>
          </a:bodyPr>
          <a:lstStyle/>
          <a:p>
            <a:r>
              <a:rPr lang="el-GR" sz="1200" dirty="0" smtClean="0"/>
              <a:t>To έργο μιας δύναμης μεταβλητού μέτρου υπολογίζεται από το εμβαδό  Ε</a:t>
            </a:r>
            <a:endParaRPr lang="el-GR" sz="1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857224"/>
          </a:xfrm>
        </p:spPr>
        <p:txBody>
          <a:bodyPr/>
          <a:lstStyle/>
          <a:p>
            <a:r>
              <a:rPr lang="el-GR" dirty="0" smtClean="0"/>
              <a:t>Γενικά:</a:t>
            </a:r>
            <a:endParaRPr lang="el-GR" dirty="0"/>
          </a:p>
        </p:txBody>
      </p:sp>
      <p:sp>
        <p:nvSpPr>
          <p:cNvPr id="3" name="2 - Θέση περιεχομένου"/>
          <p:cNvSpPr>
            <a:spLocks noGrp="1"/>
          </p:cNvSpPr>
          <p:nvPr>
            <p:ph idx="1"/>
          </p:nvPr>
        </p:nvSpPr>
        <p:spPr>
          <a:xfrm>
            <a:off x="357158" y="1071546"/>
            <a:ext cx="8229600" cy="5286412"/>
          </a:xfrm>
        </p:spPr>
        <p:txBody>
          <a:bodyPr>
            <a:normAutofit/>
          </a:bodyPr>
          <a:lstStyle/>
          <a:p>
            <a:r>
              <a:rPr lang="el-GR" sz="2400" dirty="0" smtClean="0"/>
              <a:t>Το έργο μιας δύναμης είναι θετικό (παραγόμενο) αν η δύναμη έχει την κατεύθυνση της κίνησης ή έχει συνιστώσα με την κατεύθυνση της κίνησης.</a:t>
            </a:r>
            <a:br>
              <a:rPr lang="el-GR" sz="2400" dirty="0" smtClean="0"/>
            </a:br>
            <a:endParaRPr lang="el-GR" sz="2400" dirty="0" smtClean="0"/>
          </a:p>
          <a:p>
            <a:r>
              <a:rPr lang="el-GR" sz="2400" dirty="0" smtClean="0"/>
              <a:t>Το έργο μιας δύναμης είναι αρνητικό (ή καταναλισκόμενο) αν η δύναμη είναι αντίθετη στην κίνηση ή έχει συνιστώσα αντίθετη της κίνησης.</a:t>
            </a:r>
            <a:br>
              <a:rPr lang="el-GR" sz="2400" dirty="0" smtClean="0"/>
            </a:br>
            <a:endParaRPr lang="el-GR" sz="2400" dirty="0" smtClean="0"/>
          </a:p>
          <a:p>
            <a:r>
              <a:rPr lang="el-GR" sz="2400" dirty="0" smtClean="0"/>
              <a:t>Το έργο δύναμης είναι μηδέν αν</a:t>
            </a:r>
            <a:br>
              <a:rPr lang="el-GR" sz="2400" dirty="0" smtClean="0"/>
            </a:br>
            <a:r>
              <a:rPr lang="el-GR" sz="2400" dirty="0" smtClean="0"/>
              <a:t>- Η δύναμη είναι κάθετη στη μετατόπιση ή</a:t>
            </a:r>
            <a:br>
              <a:rPr lang="el-GR" sz="2400" dirty="0" smtClean="0"/>
            </a:br>
            <a:r>
              <a:rPr lang="el-GR" sz="2400" dirty="0" smtClean="0"/>
              <a:t>- η δύναμη ασκείται σε ακίνητο σώμα.</a:t>
            </a:r>
            <a:endParaRPr lang="el-GR" sz="2400" dirty="0"/>
          </a:p>
        </p:txBody>
      </p:sp>
      <p:pic>
        <p:nvPicPr>
          <p:cNvPr id="5" name="Picture 2"/>
          <p:cNvPicPr>
            <a:picLocks noChangeAspect="1" noChangeArrowheads="1"/>
          </p:cNvPicPr>
          <p:nvPr/>
        </p:nvPicPr>
        <p:blipFill>
          <a:blip r:embed="rId2"/>
          <a:srcRect/>
          <a:stretch>
            <a:fillRect/>
          </a:stretch>
        </p:blipFill>
        <p:spPr bwMode="auto">
          <a:xfrm>
            <a:off x="6786578" y="3857628"/>
            <a:ext cx="1104900" cy="1743075"/>
          </a:xfrm>
          <a:prstGeom prst="rect">
            <a:avLst/>
          </a:prstGeom>
          <a:noFill/>
          <a:ln w="9525">
            <a:noFill/>
            <a:miter lim="800000"/>
            <a:headEnd/>
            <a:tailEnd/>
          </a:ln>
          <a:effectLst/>
        </p:spPr>
      </p:pic>
      <p:sp>
        <p:nvSpPr>
          <p:cNvPr id="6" name="5 - Ορθογώνιο"/>
          <p:cNvSpPr/>
          <p:nvPr/>
        </p:nvSpPr>
        <p:spPr>
          <a:xfrm>
            <a:off x="6286512" y="5643578"/>
            <a:ext cx="2152128" cy="276999"/>
          </a:xfrm>
          <a:prstGeom prst="rect">
            <a:avLst/>
          </a:prstGeom>
        </p:spPr>
        <p:txBody>
          <a:bodyPr wrap="none">
            <a:spAutoFit/>
          </a:bodyPr>
          <a:lstStyle/>
          <a:p>
            <a:r>
              <a:rPr lang="el-GR" sz="1200" dirty="0" smtClean="0"/>
              <a:t>Ο άνθρωπος δεν παράγει έργο.</a:t>
            </a:r>
            <a:endParaRPr lang="el-GR"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8229600" cy="725446"/>
          </a:xfrm>
        </p:spPr>
        <p:txBody>
          <a:bodyPr>
            <a:normAutofit fontScale="90000"/>
          </a:bodyPr>
          <a:lstStyle/>
          <a:p>
            <a:r>
              <a:rPr lang="el-GR" dirty="0" smtClean="0">
                <a:solidFill>
                  <a:srgbClr val="002060"/>
                </a:solidFill>
              </a:rPr>
              <a:t>Περιπτώσεις</a:t>
            </a:r>
            <a:endParaRPr lang="el-GR" dirty="0">
              <a:solidFill>
                <a:srgbClr val="002060"/>
              </a:solidFill>
            </a:endParaRPr>
          </a:p>
        </p:txBody>
      </p:sp>
      <p:sp>
        <p:nvSpPr>
          <p:cNvPr id="3" name="2 - Θέση περιεχομένου"/>
          <p:cNvSpPr>
            <a:spLocks noGrp="1"/>
          </p:cNvSpPr>
          <p:nvPr>
            <p:ph idx="1"/>
          </p:nvPr>
        </p:nvSpPr>
        <p:spPr>
          <a:xfrm>
            <a:off x="428596" y="928670"/>
            <a:ext cx="8229600" cy="5572164"/>
          </a:xfrm>
        </p:spPr>
        <p:txBody>
          <a:bodyPr>
            <a:normAutofit fontScale="92500"/>
          </a:bodyPr>
          <a:lstStyle/>
          <a:p>
            <a:r>
              <a:rPr lang="el-GR" sz="2800" dirty="0" smtClean="0"/>
              <a:t>Το έργο της κάθετης αντίδρασης στην επιφάνεια που κινείται ένα σώμα είναι μηδέν.</a:t>
            </a:r>
            <a:br>
              <a:rPr lang="el-GR" sz="2800" dirty="0" smtClean="0"/>
            </a:br>
            <a:r>
              <a:rPr lang="el-GR" sz="2800" dirty="0" smtClean="0"/>
              <a:t>(Η δύναμη είναι κάθετη στη μετατόπιση).</a:t>
            </a:r>
          </a:p>
          <a:p>
            <a:r>
              <a:rPr lang="el-GR" sz="2800" dirty="0" smtClean="0"/>
              <a:t>Το έργο της τριβής είναι πάντα αρνητικό. (καταναλισκόμενο)</a:t>
            </a:r>
          </a:p>
          <a:p>
            <a:r>
              <a:rPr lang="el-GR" sz="2800" dirty="0" smtClean="0"/>
              <a:t>Το έργο της κεντρομόλου δύναμης είναι πάντα μηδέν.</a:t>
            </a:r>
          </a:p>
          <a:p>
            <a:r>
              <a:rPr lang="el-GR" sz="2800" dirty="0" smtClean="0"/>
              <a:t>Σε ακίνητο σώμα το έργο όλων των δυνάμεων είναι μηδέν.</a:t>
            </a:r>
          </a:p>
          <a:p>
            <a:r>
              <a:rPr lang="el-GR" sz="2800" dirty="0" smtClean="0"/>
              <a:t>Αν ένα σώμα ανυψώνεται σε ύψος </a:t>
            </a:r>
            <a:r>
              <a:rPr lang="en-US" sz="2800" dirty="0" smtClean="0"/>
              <a:t>h</a:t>
            </a:r>
            <a:r>
              <a:rPr lang="el-GR" sz="2800" dirty="0" smtClean="0"/>
              <a:t>, το έργο του βάρους είναι </a:t>
            </a:r>
            <a:r>
              <a:rPr lang="en-US" sz="2800" dirty="0" smtClean="0"/>
              <a:t>W = -Bh = -mgh (</a:t>
            </a:r>
            <a:r>
              <a:rPr lang="el-GR" sz="2800" dirty="0" smtClean="0"/>
              <a:t>το βάρος είναι αντίθετο της κίνησης)</a:t>
            </a:r>
            <a:br>
              <a:rPr lang="el-GR" sz="2800" dirty="0" smtClean="0"/>
            </a:br>
            <a:r>
              <a:rPr lang="el-GR" sz="2800" dirty="0" smtClean="0"/>
              <a:t>Αν το σώμα πέφτει από ύψος </a:t>
            </a:r>
            <a:r>
              <a:rPr lang="en-US" sz="2800" dirty="0" smtClean="0"/>
              <a:t>h</a:t>
            </a:r>
            <a:r>
              <a:rPr lang="el-GR" sz="2800" dirty="0" smtClean="0"/>
              <a:t> το έργο του βάρους είναι </a:t>
            </a:r>
            <a:r>
              <a:rPr lang="en-US" sz="2800" dirty="0" smtClean="0"/>
              <a:t>W = Bh = mgh (</a:t>
            </a:r>
            <a:r>
              <a:rPr lang="el-GR" sz="2800" dirty="0" smtClean="0"/>
              <a:t>το βάρος είναι ομόρροπο της κίνησης). </a:t>
            </a:r>
          </a:p>
          <a:p>
            <a:endParaRPr lang="el-GR" dirty="0" smtClean="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002060"/>
                </a:solidFill>
              </a:rPr>
              <a:t>Έργο συνισταμένης δύναμης</a:t>
            </a:r>
            <a:endParaRPr lang="el-GR" dirty="0">
              <a:solidFill>
                <a:srgbClr val="002060"/>
              </a:solidFill>
            </a:endParaRPr>
          </a:p>
        </p:txBody>
      </p:sp>
      <p:sp>
        <p:nvSpPr>
          <p:cNvPr id="3" name="2 - Θέση περιεχομένου"/>
          <p:cNvSpPr>
            <a:spLocks noGrp="1"/>
          </p:cNvSpPr>
          <p:nvPr>
            <p:ph idx="1"/>
          </p:nvPr>
        </p:nvSpPr>
        <p:spPr/>
        <p:txBody>
          <a:bodyPr/>
          <a:lstStyle/>
          <a:p>
            <a:r>
              <a:rPr lang="el-GR" dirty="0" smtClean="0"/>
              <a:t>Αν σε ένα σώμα ασκούνται περισσότερες από μία δυνάμεις, το έργο της συνισταμένης δύναμης ισούται με το άθροισμα των έργων των δυνάμεων που ασκούνται στο σώμα.</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187624" y="404664"/>
            <a:ext cx="6912768" cy="2031325"/>
          </a:xfrm>
          <a:prstGeom prst="rect">
            <a:avLst/>
          </a:prstGeom>
        </p:spPr>
        <p:txBody>
          <a:bodyPr wrap="square">
            <a:spAutoFit/>
          </a:bodyPr>
          <a:lstStyle/>
          <a:p>
            <a:r>
              <a:rPr lang="el-GR" dirty="0"/>
              <a:t>Στις καθημερινές μας δραστηριότητες χρησιμοποιούμε διάφορες μορφές ενέργειας όπως, ηλεκτρική, χημική, κ.α. </a:t>
            </a:r>
            <a:endParaRPr lang="el-GR" dirty="0" smtClean="0"/>
          </a:p>
          <a:p>
            <a:r>
              <a:rPr lang="el-GR" dirty="0" smtClean="0"/>
              <a:t>Για </a:t>
            </a:r>
            <a:r>
              <a:rPr lang="el-GR" dirty="0"/>
              <a:t>παράδειγμα χρησιμοποιούμε ηλεκτρική ενέργεια για να θέσουμε σε κίνηση τον αέρα μέσω ενός ανεμιστήρα, για να αντλήσουμε νερό, για να ανυψώσουμε σώματα με έναν ανελκυστήρα, κ.α. </a:t>
            </a:r>
            <a:endParaRPr lang="el-GR" dirty="0" smtClean="0"/>
          </a:p>
          <a:p>
            <a:r>
              <a:rPr lang="el-GR" dirty="0" smtClean="0"/>
              <a:t>Χρησιμοποιούμε </a:t>
            </a:r>
            <a:r>
              <a:rPr lang="el-GR" dirty="0"/>
              <a:t>επίσης τη χημική ενέργεια των καυσίμων για να κινηθούν τα αυτοκίνητα, τα αεροπλάνα κ.τ.λ.</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2996952"/>
            <a:ext cx="4067175" cy="298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2198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Η έννοια του έργου </a:t>
            </a:r>
            <a:br>
              <a:rPr lang="el-GR" dirty="0" smtClean="0">
                <a:solidFill>
                  <a:srgbClr val="FF0000"/>
                </a:solidFill>
              </a:rPr>
            </a:br>
            <a:endParaRPr lang="el-GR" dirty="0"/>
          </a:p>
        </p:txBody>
      </p:sp>
      <p:sp>
        <p:nvSpPr>
          <p:cNvPr id="3" name="2 - Θέση περιεχομένου"/>
          <p:cNvSpPr>
            <a:spLocks noGrp="1"/>
          </p:cNvSpPr>
          <p:nvPr>
            <p:ph idx="1"/>
          </p:nvPr>
        </p:nvSpPr>
        <p:spPr/>
        <p:txBody>
          <a:bodyPr/>
          <a:lstStyle/>
          <a:p>
            <a:r>
              <a:rPr lang="el-GR" dirty="0" smtClean="0"/>
              <a:t>Τι σημαίνει όμως η λέξη έργο για τη Φυσική; </a:t>
            </a:r>
          </a:p>
          <a:p>
            <a:endParaRPr lang="el-GR" dirty="0" smtClean="0"/>
          </a:p>
          <a:p>
            <a:r>
              <a:rPr lang="el-GR" dirty="0" smtClean="0"/>
              <a:t> Τι εκφράζει αυτή;</a:t>
            </a:r>
          </a:p>
          <a:p>
            <a:endParaRPr lang="el-GR" dirty="0" smtClean="0"/>
          </a:p>
          <a:p>
            <a:r>
              <a:rPr lang="el-GR" dirty="0" smtClean="0"/>
              <a:t>Πώς γίνεται ο υπολογισμός του έργου; </a:t>
            </a:r>
          </a:p>
          <a:p>
            <a:endParaRPr lang="el-GR" dirty="0"/>
          </a:p>
        </p:txBody>
      </p:sp>
      <p:sp>
        <p:nvSpPr>
          <p:cNvPr id="4" name="3 - Ορθογώνιο"/>
          <p:cNvSpPr/>
          <p:nvPr/>
        </p:nvSpPr>
        <p:spPr>
          <a:xfrm>
            <a:off x="3620393" y="3244334"/>
            <a:ext cx="237566" cy="369332"/>
          </a:xfrm>
          <a:prstGeom prst="rect">
            <a:avLst/>
          </a:prstGeom>
        </p:spPr>
        <p:txBody>
          <a:bodyPr wrap="none">
            <a:spAutoFit/>
          </a:bodyPr>
          <a:lstStyle/>
          <a:p>
            <a:r>
              <a:rPr lang="el-GR"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74638"/>
            <a:ext cx="8072494" cy="939784"/>
          </a:xfrm>
        </p:spPr>
        <p:txBody>
          <a:bodyPr>
            <a:normAutofit fontScale="90000"/>
          </a:bodyPr>
          <a:lstStyle/>
          <a:p>
            <a:r>
              <a:rPr lang="el-GR" sz="3600" dirty="0" smtClean="0">
                <a:solidFill>
                  <a:srgbClr val="FF0000"/>
                </a:solidFill>
              </a:rPr>
              <a:t>Παραδείγματα από την καθημερινή μας εμπειρία</a:t>
            </a:r>
            <a:r>
              <a:rPr lang="el-GR" dirty="0" smtClean="0"/>
              <a:t>.</a:t>
            </a:r>
            <a:endParaRPr lang="el-GR" dirty="0"/>
          </a:p>
        </p:txBody>
      </p:sp>
      <p:pic>
        <p:nvPicPr>
          <p:cNvPr id="1026" name="Picture 2"/>
          <p:cNvPicPr>
            <a:picLocks noGrp="1" noChangeAspect="1" noChangeArrowheads="1"/>
          </p:cNvPicPr>
          <p:nvPr>
            <p:ph idx="1"/>
          </p:nvPr>
        </p:nvPicPr>
        <p:blipFill>
          <a:blip r:embed="rId2"/>
          <a:srcRect/>
          <a:stretch>
            <a:fillRect/>
          </a:stretch>
        </p:blipFill>
        <p:spPr bwMode="auto">
          <a:xfrm>
            <a:off x="6072198" y="1928802"/>
            <a:ext cx="2333625" cy="1304925"/>
          </a:xfrm>
          <a:prstGeom prst="rect">
            <a:avLst/>
          </a:prstGeom>
          <a:noFill/>
          <a:ln w="9525">
            <a:noFill/>
            <a:miter lim="800000"/>
            <a:headEnd/>
            <a:tailEnd/>
          </a:ln>
          <a:effectLst/>
        </p:spPr>
      </p:pic>
      <p:sp>
        <p:nvSpPr>
          <p:cNvPr id="5" name="4 - Ορθογώνιο"/>
          <p:cNvSpPr/>
          <p:nvPr/>
        </p:nvSpPr>
        <p:spPr>
          <a:xfrm>
            <a:off x="428596" y="2143116"/>
            <a:ext cx="4572000" cy="923330"/>
          </a:xfrm>
          <a:prstGeom prst="rect">
            <a:avLst/>
          </a:prstGeom>
        </p:spPr>
        <p:txBody>
          <a:bodyPr>
            <a:spAutoFit/>
          </a:bodyPr>
          <a:lstStyle/>
          <a:p>
            <a:r>
              <a:rPr lang="el-GR" dirty="0" smtClean="0"/>
              <a:t>Ένας άνθρωπος τραβάει με σταθερή οριζόντια δύναμη F ένα κιβώτιο, που αρχικά ηρεμεί πάνω σε ένα λείο οριζόντιο επίπεδο </a:t>
            </a:r>
            <a:endParaRPr lang="el-GR" dirty="0"/>
          </a:p>
        </p:txBody>
      </p:sp>
      <p:sp>
        <p:nvSpPr>
          <p:cNvPr id="6" name="5 - Ορθογώνιο"/>
          <p:cNvSpPr/>
          <p:nvPr/>
        </p:nvSpPr>
        <p:spPr>
          <a:xfrm>
            <a:off x="428596" y="3714752"/>
            <a:ext cx="7429552" cy="1200329"/>
          </a:xfrm>
          <a:prstGeom prst="rect">
            <a:avLst/>
          </a:prstGeom>
        </p:spPr>
        <p:txBody>
          <a:bodyPr wrap="square">
            <a:spAutoFit/>
          </a:bodyPr>
          <a:lstStyle/>
          <a:p>
            <a:r>
              <a:rPr lang="el-GR" dirty="0" smtClean="0"/>
              <a:t> Η </a:t>
            </a:r>
            <a:r>
              <a:rPr lang="el-GR" dirty="0" smtClean="0">
                <a:solidFill>
                  <a:srgbClr val="002060"/>
                </a:solidFill>
              </a:rPr>
              <a:t>δύναμη</a:t>
            </a:r>
            <a:r>
              <a:rPr lang="el-GR" dirty="0" smtClean="0"/>
              <a:t> προσδίδει στο σώμα </a:t>
            </a:r>
            <a:r>
              <a:rPr lang="el-GR" dirty="0" smtClean="0">
                <a:solidFill>
                  <a:srgbClr val="002060"/>
                </a:solidFill>
              </a:rPr>
              <a:t>επιτάχυνση</a:t>
            </a:r>
            <a:r>
              <a:rPr lang="el-GR" dirty="0" smtClean="0"/>
              <a:t> με αποτέλεσμα το αρχικά ακίνητο σώμα να αποκτήσει </a:t>
            </a:r>
            <a:r>
              <a:rPr lang="el-GR" dirty="0" smtClean="0">
                <a:solidFill>
                  <a:srgbClr val="002060"/>
                </a:solidFill>
              </a:rPr>
              <a:t>ταχύτητα</a:t>
            </a:r>
            <a:r>
              <a:rPr lang="el-GR" dirty="0" smtClean="0"/>
              <a:t> και κατά συνέπεια </a:t>
            </a:r>
            <a:r>
              <a:rPr lang="el-GR" dirty="0" smtClean="0">
                <a:solidFill>
                  <a:srgbClr val="002060"/>
                </a:solidFill>
              </a:rPr>
              <a:t>κινητική ενέργεια </a:t>
            </a:r>
            <a:r>
              <a:rPr lang="el-GR" dirty="0" smtClean="0"/>
              <a:t>η </a:t>
            </a:r>
            <a:r>
              <a:rPr lang="el-GR" dirty="0" smtClean="0">
                <a:solidFill>
                  <a:srgbClr val="002060"/>
                </a:solidFill>
              </a:rPr>
              <a:t>οποία συνεχώς αυξάνεται</a:t>
            </a:r>
            <a:r>
              <a:rPr lang="el-GR" dirty="0" smtClean="0"/>
              <a:t>. Στην περίπτωση αυτή λέμε πως έχουμε </a:t>
            </a:r>
            <a:r>
              <a:rPr lang="el-GR" dirty="0" smtClean="0">
                <a:solidFill>
                  <a:srgbClr val="C00000"/>
                </a:solidFill>
              </a:rPr>
              <a:t>μεταφορά (προσφορά) ενέργειας από τον άνθρωπο στο κιβώτιο.</a:t>
            </a:r>
            <a:endParaRPr lang="el-GR" dirty="0">
              <a:solidFill>
                <a:srgbClr val="C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500042"/>
            <a:ext cx="3214710" cy="1477328"/>
          </a:xfrm>
          <a:prstGeom prst="rect">
            <a:avLst/>
          </a:prstGeom>
        </p:spPr>
        <p:txBody>
          <a:bodyPr wrap="square">
            <a:spAutoFit/>
          </a:bodyPr>
          <a:lstStyle/>
          <a:p>
            <a:r>
              <a:rPr lang="el-GR" dirty="0" smtClean="0"/>
              <a:t>Μεταφορά ενέργειας έχουμε επίσης από τον άνεμο, ο οποίος ασκώντας σταθερή δύναμη στα πανιά του ιστιοφόρου το επιταχύνει.</a:t>
            </a:r>
            <a:endParaRPr lang="el-GR" dirty="0"/>
          </a:p>
        </p:txBody>
      </p:sp>
      <p:pic>
        <p:nvPicPr>
          <p:cNvPr id="2050" name="Picture 2"/>
          <p:cNvPicPr>
            <a:picLocks noChangeAspect="1" noChangeArrowheads="1"/>
          </p:cNvPicPr>
          <p:nvPr/>
        </p:nvPicPr>
        <p:blipFill>
          <a:blip r:embed="rId2"/>
          <a:srcRect/>
          <a:stretch>
            <a:fillRect/>
          </a:stretch>
        </p:blipFill>
        <p:spPr bwMode="auto">
          <a:xfrm>
            <a:off x="4572000" y="357166"/>
            <a:ext cx="1228826" cy="2068189"/>
          </a:xfrm>
          <a:prstGeom prst="rect">
            <a:avLst/>
          </a:prstGeom>
          <a:noFill/>
          <a:ln w="9525">
            <a:noFill/>
            <a:miter lim="800000"/>
            <a:headEnd/>
            <a:tailEnd/>
          </a:ln>
          <a:effectLst/>
        </p:spPr>
      </p:pic>
      <p:sp>
        <p:nvSpPr>
          <p:cNvPr id="4" name="3 - Ορθογώνιο"/>
          <p:cNvSpPr/>
          <p:nvPr/>
        </p:nvSpPr>
        <p:spPr>
          <a:xfrm>
            <a:off x="714348" y="3857628"/>
            <a:ext cx="4572000" cy="1477328"/>
          </a:xfrm>
          <a:prstGeom prst="rect">
            <a:avLst/>
          </a:prstGeom>
        </p:spPr>
        <p:txBody>
          <a:bodyPr>
            <a:spAutoFit/>
          </a:bodyPr>
          <a:lstStyle/>
          <a:p>
            <a:r>
              <a:rPr lang="el-GR" dirty="0" smtClean="0"/>
              <a:t> Ένα σώμα μάζας m, αφήνεται να πέσει με την επίδραση του βάρους του. Λέμε πως το σώμα κερδίζει κινητική ενέργεια σε βάρος της δυναμικής του, ή καλύτερα ότι συμβαίνει </a:t>
            </a:r>
            <a:r>
              <a:rPr lang="el-GR" dirty="0" smtClean="0">
                <a:solidFill>
                  <a:srgbClr val="002060"/>
                </a:solidFill>
              </a:rPr>
              <a:t>μετατροπή δυναμικής ενέργειας σε κινητική</a:t>
            </a:r>
            <a:r>
              <a:rPr lang="el-GR" dirty="0" smtClean="0"/>
              <a:t>. </a:t>
            </a:r>
            <a:endParaRPr lang="el-GR" dirty="0"/>
          </a:p>
        </p:txBody>
      </p:sp>
      <p:pic>
        <p:nvPicPr>
          <p:cNvPr id="2051" name="Picture 3"/>
          <p:cNvPicPr>
            <a:picLocks noChangeAspect="1" noChangeArrowheads="1"/>
          </p:cNvPicPr>
          <p:nvPr/>
        </p:nvPicPr>
        <p:blipFill>
          <a:blip r:embed="rId3"/>
          <a:srcRect/>
          <a:stretch>
            <a:fillRect/>
          </a:stretch>
        </p:blipFill>
        <p:spPr bwMode="auto">
          <a:xfrm>
            <a:off x="5929322" y="3643314"/>
            <a:ext cx="2076450" cy="184785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Η έννοια του έργου</a:t>
            </a:r>
            <a:endParaRPr lang="el-GR" dirty="0"/>
          </a:p>
        </p:txBody>
      </p:sp>
      <p:sp>
        <p:nvSpPr>
          <p:cNvPr id="3" name="2 - Θέση περιεχομένου"/>
          <p:cNvSpPr>
            <a:spLocks noGrp="1"/>
          </p:cNvSpPr>
          <p:nvPr>
            <p:ph idx="1"/>
          </p:nvPr>
        </p:nvSpPr>
        <p:spPr/>
        <p:txBody>
          <a:bodyPr/>
          <a:lstStyle/>
          <a:p>
            <a:pPr>
              <a:buNone/>
            </a:pPr>
            <a:r>
              <a:rPr lang="el-GR" dirty="0" smtClean="0"/>
              <a:t>   Απαντά στο ερώτημα:</a:t>
            </a:r>
          </a:p>
          <a:p>
            <a:pPr>
              <a:buNone/>
            </a:pPr>
            <a:r>
              <a:rPr lang="el-GR" dirty="0" smtClean="0"/>
              <a:t>   Με ποιο τρόπο μπορούμε να υπολογίζουμε την ενέργεια που:</a:t>
            </a:r>
            <a:br>
              <a:rPr lang="el-GR" dirty="0" smtClean="0"/>
            </a:br>
            <a:endParaRPr lang="el-GR" dirty="0" smtClean="0"/>
          </a:p>
          <a:p>
            <a:r>
              <a:rPr lang="el-GR" dirty="0" smtClean="0">
                <a:solidFill>
                  <a:srgbClr val="002060"/>
                </a:solidFill>
              </a:rPr>
              <a:t>Μεταφέρεται από ένα σώμα σε ένα άλλο.</a:t>
            </a:r>
            <a:br>
              <a:rPr lang="el-GR" dirty="0" smtClean="0">
                <a:solidFill>
                  <a:srgbClr val="002060"/>
                </a:solidFill>
              </a:rPr>
            </a:br>
            <a:endParaRPr lang="el-GR" dirty="0" smtClean="0">
              <a:solidFill>
                <a:srgbClr val="002060"/>
              </a:solidFill>
            </a:endParaRPr>
          </a:p>
          <a:p>
            <a:r>
              <a:rPr lang="el-GR" dirty="0" smtClean="0">
                <a:solidFill>
                  <a:srgbClr val="002060"/>
                </a:solidFill>
              </a:rPr>
              <a:t>Μετατρέπεται από μια μορφή σε άλλη</a:t>
            </a:r>
            <a:br>
              <a:rPr lang="el-GR" dirty="0" smtClean="0">
                <a:solidFill>
                  <a:srgbClr val="002060"/>
                </a:solidFill>
              </a:rPr>
            </a:br>
            <a:endParaRPr lang="el-GR"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857224" y="1214423"/>
            <a:ext cx="7000924" cy="3139321"/>
          </a:xfrm>
          <a:prstGeom prst="rect">
            <a:avLst/>
          </a:prstGeom>
        </p:spPr>
        <p:txBody>
          <a:bodyPr wrap="square">
            <a:spAutoFit/>
          </a:bodyPr>
          <a:lstStyle/>
          <a:p>
            <a:r>
              <a:rPr lang="el-GR" dirty="0" smtClean="0"/>
              <a:t>Συνήθως, όταν συμβαίνει </a:t>
            </a:r>
            <a:r>
              <a:rPr lang="el-GR" dirty="0" smtClean="0">
                <a:solidFill>
                  <a:srgbClr val="002060"/>
                </a:solidFill>
              </a:rPr>
              <a:t>μεταφορά</a:t>
            </a:r>
            <a:r>
              <a:rPr lang="el-GR" dirty="0" smtClean="0"/>
              <a:t> ή </a:t>
            </a:r>
            <a:r>
              <a:rPr lang="el-GR" dirty="0" smtClean="0">
                <a:solidFill>
                  <a:srgbClr val="002060"/>
                </a:solidFill>
              </a:rPr>
              <a:t>μετατροπή</a:t>
            </a:r>
            <a:r>
              <a:rPr lang="el-GR" dirty="0" smtClean="0"/>
              <a:t> ενέργειας, εμφανίζεται </a:t>
            </a:r>
            <a:r>
              <a:rPr lang="el-GR" dirty="0" smtClean="0">
                <a:solidFill>
                  <a:srgbClr val="002060"/>
                </a:solidFill>
              </a:rPr>
              <a:t>δύναμη, η οποία μετακινεί το σημείο εφαρμογής της</a:t>
            </a:r>
            <a:r>
              <a:rPr lang="el-GR" dirty="0" smtClean="0"/>
              <a:t>, (εξαίρεση έχουμε στην περίπτωση που ενέργεια μεταφέρεται λόγω διαφοράς θερμοκρασίας). </a:t>
            </a:r>
          </a:p>
          <a:p>
            <a:r>
              <a:rPr lang="el-GR" dirty="0" smtClean="0"/>
              <a:t>Παραδείγματος χάρη η δύναμη από τον άνθρωπο και τον άνεμο στα δυο πρώτα παραδείγματα, ή το βάρος του σώματος στο τρίτο παράδειγμα.</a:t>
            </a:r>
          </a:p>
          <a:p>
            <a:r>
              <a:rPr lang="el-GR" dirty="0" smtClean="0"/>
              <a:t> </a:t>
            </a:r>
          </a:p>
          <a:p>
            <a:r>
              <a:rPr lang="el-GR" dirty="0" smtClean="0"/>
              <a:t>Το γινόμενο της δύναμης αυτής επί τη μετατόπιση του σημείου εφαρμογής της είναι ακριβώς ίσο με την ενέργεια που έχει μεταφερθεί ή έχει μετατραπεί σε άλλη μορφή. </a:t>
            </a:r>
          </a:p>
          <a:p>
            <a:r>
              <a:rPr lang="el-GR" dirty="0" smtClean="0"/>
              <a:t>Το γινόμενο αυτό ονομάζουμε </a:t>
            </a:r>
            <a:r>
              <a:rPr lang="el-GR" dirty="0" smtClean="0">
                <a:solidFill>
                  <a:srgbClr val="C00000"/>
                </a:solidFill>
              </a:rPr>
              <a:t>έργο της δύναμης</a:t>
            </a:r>
            <a:r>
              <a:rPr lang="el-GR" dirty="0" smtClean="0"/>
              <a:t>.</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a:bodyPr>
          <a:lstStyle/>
          <a:p>
            <a:r>
              <a:rPr lang="el-GR" sz="3200" b="1" dirty="0" smtClean="0">
                <a:solidFill>
                  <a:schemeClr val="bg1">
                    <a:lumMod val="50000"/>
                  </a:schemeClr>
                </a:solidFill>
              </a:rPr>
              <a:t>Ορισμός</a:t>
            </a:r>
            <a:endParaRPr lang="el-GR" sz="3200" b="1" dirty="0">
              <a:solidFill>
                <a:schemeClr val="bg1">
                  <a:lumMod val="50000"/>
                </a:schemeClr>
              </a:solidFill>
            </a:endParaRPr>
          </a:p>
        </p:txBody>
      </p:sp>
      <p:sp>
        <p:nvSpPr>
          <p:cNvPr id="3" name="2 - Θέση περιεχομένου"/>
          <p:cNvSpPr>
            <a:spLocks noGrp="1"/>
          </p:cNvSpPr>
          <p:nvPr>
            <p:ph idx="1"/>
          </p:nvPr>
        </p:nvSpPr>
        <p:spPr>
          <a:xfrm>
            <a:off x="214282" y="1142984"/>
            <a:ext cx="8515352" cy="4572032"/>
          </a:xfrm>
        </p:spPr>
        <p:txBody>
          <a:bodyPr>
            <a:normAutofit fontScale="70000" lnSpcReduction="20000"/>
          </a:bodyPr>
          <a:lstStyle/>
          <a:p>
            <a:r>
              <a:rPr lang="el-GR" b="1" dirty="0" smtClean="0"/>
              <a:t>Έργο </a:t>
            </a:r>
            <a:r>
              <a:rPr lang="en-US" b="1" dirty="0" smtClean="0"/>
              <a:t>W</a:t>
            </a:r>
            <a:r>
              <a:rPr lang="el-GR" b="1" dirty="0" smtClean="0"/>
              <a:t> σταθερής δύναμης </a:t>
            </a:r>
            <a:r>
              <a:rPr lang="en-US" b="1" dirty="0" smtClean="0"/>
              <a:t>F</a:t>
            </a:r>
            <a:r>
              <a:rPr lang="el-GR" b="1" dirty="0" smtClean="0"/>
              <a:t> που μετατοπίζει το σημείο εφαρμογής παράλληλα στη διεύθυνσή της</a:t>
            </a:r>
            <a:r>
              <a:rPr lang="en-US" b="1" dirty="0" smtClean="0"/>
              <a:t> </a:t>
            </a:r>
            <a:r>
              <a:rPr lang="el-GR" b="1" dirty="0" smtClean="0"/>
              <a:t>κατά απόσταση χ, είναι το γινόμενο της δύναμης επί τη μετατόπιση χ.</a:t>
            </a:r>
          </a:p>
          <a:p>
            <a:pPr>
              <a:buNone/>
            </a:pPr>
            <a:r>
              <a:rPr lang="en-US" dirty="0" smtClean="0"/>
              <a:t>  				</a:t>
            </a:r>
            <a:r>
              <a:rPr lang="en-US" b="1" dirty="0" smtClean="0">
                <a:solidFill>
                  <a:srgbClr val="C00000"/>
                </a:solidFill>
              </a:rPr>
              <a:t>W = F.x</a:t>
            </a:r>
            <a:endParaRPr lang="el-GR" b="1" dirty="0" smtClean="0">
              <a:solidFill>
                <a:srgbClr val="C00000"/>
              </a:solidFill>
            </a:endParaRPr>
          </a:p>
          <a:p>
            <a:pPr>
              <a:buNone/>
            </a:pPr>
            <a:endParaRPr lang="en-US" dirty="0" smtClean="0">
              <a:solidFill>
                <a:srgbClr val="C00000"/>
              </a:solidFill>
            </a:endParaRPr>
          </a:p>
          <a:p>
            <a:pPr>
              <a:buNone/>
            </a:pPr>
            <a:r>
              <a:rPr lang="el-GR" dirty="0" smtClean="0"/>
              <a:t>	</a:t>
            </a:r>
            <a:r>
              <a:rPr lang="el-GR" dirty="0" smtClean="0">
                <a:solidFill>
                  <a:srgbClr val="0070C0"/>
                </a:solidFill>
              </a:rPr>
              <a:t>Παρατηρήσεις</a:t>
            </a:r>
            <a:br>
              <a:rPr lang="el-GR" dirty="0" smtClean="0">
                <a:solidFill>
                  <a:srgbClr val="0070C0"/>
                </a:solidFill>
              </a:rPr>
            </a:br>
            <a:r>
              <a:rPr lang="el-GR" dirty="0" smtClean="0"/>
              <a:t/>
            </a:r>
            <a:br>
              <a:rPr lang="el-GR" dirty="0" smtClean="0"/>
            </a:br>
            <a:r>
              <a:rPr lang="el-GR" dirty="0" smtClean="0"/>
              <a:t>Το έργο δύναμης είναι μονόμετρο μέγεθος.</a:t>
            </a:r>
            <a:br>
              <a:rPr lang="el-GR" dirty="0" smtClean="0"/>
            </a:br>
            <a:endParaRPr lang="el-GR" dirty="0" smtClean="0"/>
          </a:p>
          <a:p>
            <a:pPr>
              <a:buNone/>
            </a:pPr>
            <a:r>
              <a:rPr lang="el-GR" dirty="0" smtClean="0"/>
              <a:t>	Η μονάδα μέτρησης του έργου και κατά συνέπεια και της ενέργειας στο Διεθνές Σύστημα S.I είναι το </a:t>
            </a:r>
            <a:r>
              <a:rPr lang="el-GR" dirty="0" smtClean="0">
                <a:solidFill>
                  <a:srgbClr val="C00000"/>
                </a:solidFill>
              </a:rPr>
              <a:t>1Ν·m = 1Joule</a:t>
            </a:r>
            <a:r>
              <a:rPr lang="el-GR" dirty="0" smtClean="0"/>
              <a:t>.</a:t>
            </a:r>
          </a:p>
          <a:p>
            <a:pPr>
              <a:buNone/>
            </a:pPr>
            <a:r>
              <a:rPr lang="el-GR" dirty="0" smtClean="0"/>
              <a:t/>
            </a:r>
            <a:br>
              <a:rPr lang="el-GR" dirty="0" smtClean="0"/>
            </a:br>
            <a:r>
              <a:rPr lang="el-GR" dirty="0" smtClean="0"/>
              <a:t>Το έργο ως φυσικό μέγεθος εκφράζει την ενέργεια που:</a:t>
            </a:r>
            <a:br>
              <a:rPr lang="el-GR" dirty="0" smtClean="0"/>
            </a:br>
            <a:r>
              <a:rPr lang="el-GR" dirty="0" smtClean="0"/>
              <a:t>- μεταφέρεται από ένα σώμα σε ένα άλλο ή που </a:t>
            </a:r>
          </a:p>
          <a:p>
            <a:pPr>
              <a:buNone/>
            </a:pPr>
            <a:r>
              <a:rPr lang="el-GR" dirty="0" smtClean="0"/>
              <a:t>	- μετατρέπεται από μια μορφή σε μια άλλη. </a:t>
            </a:r>
            <a:endParaRPr lang="el-GR" dirty="0"/>
          </a:p>
        </p:txBody>
      </p:sp>
      <p:pic>
        <p:nvPicPr>
          <p:cNvPr id="5" name="Picture 2"/>
          <p:cNvPicPr>
            <a:picLocks noChangeAspect="1" noChangeArrowheads="1"/>
          </p:cNvPicPr>
          <p:nvPr/>
        </p:nvPicPr>
        <p:blipFill>
          <a:blip r:embed="rId2"/>
          <a:srcRect/>
          <a:stretch>
            <a:fillRect/>
          </a:stretch>
        </p:blipFill>
        <p:spPr bwMode="auto">
          <a:xfrm>
            <a:off x="5572132" y="1928802"/>
            <a:ext cx="2447925" cy="92392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857224" y="642918"/>
            <a:ext cx="7215238" cy="928694"/>
          </a:xfrm>
          <a:prstGeom prst="rect">
            <a:avLst/>
          </a:prstGeom>
        </p:spPr>
        <p:txBody>
          <a:bodyPr wrap="square">
            <a:spAutoFit/>
          </a:bodyPr>
          <a:lstStyle/>
          <a:p>
            <a:r>
              <a:rPr lang="el-GR" dirty="0" smtClean="0"/>
              <a:t>Στην περίπτωση που η δύναμη σχηματίζει γωνία θ με τη μετατόπιση, έργο παράγει η συνιστώσα Fx (Εικ. β).</a:t>
            </a:r>
          </a:p>
          <a:p>
            <a:r>
              <a:rPr lang="el-GR" dirty="0" smtClean="0"/>
              <a:t> </a:t>
            </a:r>
            <a:endParaRPr lang="el-GR" dirty="0"/>
          </a:p>
        </p:txBody>
      </p:sp>
      <p:pic>
        <p:nvPicPr>
          <p:cNvPr id="4099" name="Picture 3"/>
          <p:cNvPicPr>
            <a:picLocks noChangeAspect="1" noChangeArrowheads="1"/>
          </p:cNvPicPr>
          <p:nvPr/>
        </p:nvPicPr>
        <p:blipFill>
          <a:blip r:embed="rId2"/>
          <a:srcRect/>
          <a:stretch>
            <a:fillRect/>
          </a:stretch>
        </p:blipFill>
        <p:spPr bwMode="auto">
          <a:xfrm>
            <a:off x="2214546" y="1571612"/>
            <a:ext cx="3095625" cy="1276350"/>
          </a:xfrm>
          <a:prstGeom prst="rect">
            <a:avLst/>
          </a:prstGeom>
          <a:noFill/>
          <a:ln w="9525">
            <a:noFill/>
            <a:miter lim="800000"/>
            <a:headEnd/>
            <a:tailEnd/>
          </a:ln>
          <a:effectLst/>
        </p:spPr>
      </p:pic>
      <p:sp>
        <p:nvSpPr>
          <p:cNvPr id="5" name="4 - Ορθογώνιο"/>
          <p:cNvSpPr/>
          <p:nvPr/>
        </p:nvSpPr>
        <p:spPr>
          <a:xfrm>
            <a:off x="2714612" y="3000372"/>
            <a:ext cx="3415166" cy="461665"/>
          </a:xfrm>
          <a:prstGeom prst="rect">
            <a:avLst/>
          </a:prstGeom>
        </p:spPr>
        <p:txBody>
          <a:bodyPr wrap="none">
            <a:spAutoFit/>
          </a:bodyPr>
          <a:lstStyle/>
          <a:p>
            <a:r>
              <a:rPr lang="el-GR" dirty="0" smtClean="0"/>
              <a:t>Δηλαδή:             </a:t>
            </a:r>
            <a:r>
              <a:rPr lang="en-US" sz="2400" dirty="0" smtClean="0">
                <a:solidFill>
                  <a:srgbClr val="C00000"/>
                </a:solidFill>
              </a:rPr>
              <a:t>W</a:t>
            </a:r>
            <a:r>
              <a:rPr lang="en-US" sz="1000" b="1" dirty="0" smtClean="0">
                <a:solidFill>
                  <a:srgbClr val="C00000"/>
                </a:solidFill>
              </a:rPr>
              <a:t>F</a:t>
            </a:r>
            <a:r>
              <a:rPr lang="en-US" sz="2400" dirty="0" smtClean="0">
                <a:solidFill>
                  <a:srgbClr val="C00000"/>
                </a:solidFill>
              </a:rPr>
              <a:t> = F x</a:t>
            </a:r>
            <a:r>
              <a:rPr lang="el-GR" sz="2400" dirty="0" smtClean="0">
                <a:solidFill>
                  <a:srgbClr val="C00000"/>
                </a:solidFill>
              </a:rPr>
              <a:t>συνθ </a:t>
            </a:r>
            <a:endParaRPr lang="el-GR" sz="2400" dirty="0">
              <a:solidFill>
                <a:srgbClr val="C00000"/>
              </a:solidFill>
            </a:endParaRPr>
          </a:p>
        </p:txBody>
      </p:sp>
      <p:sp>
        <p:nvSpPr>
          <p:cNvPr id="6" name="5 - Ορθογώνιο"/>
          <p:cNvSpPr/>
          <p:nvPr/>
        </p:nvSpPr>
        <p:spPr>
          <a:xfrm>
            <a:off x="714348" y="3500438"/>
            <a:ext cx="7500990" cy="2585323"/>
          </a:xfrm>
          <a:prstGeom prst="rect">
            <a:avLst/>
          </a:prstGeom>
        </p:spPr>
        <p:txBody>
          <a:bodyPr wrap="square">
            <a:spAutoFit/>
          </a:bodyPr>
          <a:lstStyle/>
          <a:p>
            <a:r>
              <a:rPr lang="el-GR" dirty="0" smtClean="0"/>
              <a:t> Όπως προκύπτει από την παραπάνω σχέση, το έργο μιας δύναμης, ανάλογα με το μέτρο της γωνίας θ μπορεί να είναι: </a:t>
            </a:r>
          </a:p>
          <a:p>
            <a:r>
              <a:rPr lang="el-GR" b="1" dirty="0" smtClean="0"/>
              <a:t>Θετικό</a:t>
            </a:r>
            <a:r>
              <a:rPr lang="el-GR" dirty="0" smtClean="0"/>
              <a:t> (0 ≤ θ &lt; 90° ), και εκφράζει την ενέργεια που προσφέρεται στο σώμα που ασκείται η δύναμη. </a:t>
            </a:r>
            <a:br>
              <a:rPr lang="el-GR" dirty="0" smtClean="0"/>
            </a:br>
            <a:r>
              <a:rPr lang="el-GR" b="1" dirty="0" smtClean="0"/>
              <a:t>Αρνητικό</a:t>
            </a:r>
            <a:r>
              <a:rPr lang="el-GR" dirty="0" smtClean="0"/>
              <a:t> (90° &lt; θ ≤ 180° ) και εκφράζει την ενέργεια που αφαιρείται από το σώμα. </a:t>
            </a:r>
          </a:p>
          <a:p>
            <a:r>
              <a:rPr lang="el-GR" b="1" dirty="0" smtClean="0"/>
              <a:t>Μηδέν</a:t>
            </a:r>
            <a:r>
              <a:rPr lang="el-GR" dirty="0" smtClean="0"/>
              <a:t> (θ = 90°), δηλαδή η δύναμη να είναι κάθετη στη μετατόπιση.</a:t>
            </a:r>
          </a:p>
          <a:p>
            <a:r>
              <a:rPr lang="el-GR" dirty="0" smtClean="0"/>
              <a:t>Αν θ = 0° τότε </a:t>
            </a:r>
            <a:r>
              <a:rPr lang="en-US" b="1" dirty="0" smtClean="0"/>
              <a:t>W = F.x</a:t>
            </a:r>
            <a:endParaRPr lang="el-GR" b="1" dirty="0" smtClean="0"/>
          </a:p>
          <a:p>
            <a:r>
              <a:rPr lang="el-GR" dirty="0" smtClean="0"/>
              <a:t>Αν θ = 180° τότε </a:t>
            </a:r>
            <a:r>
              <a:rPr lang="en-US" b="1" dirty="0" smtClean="0"/>
              <a:t>W = </a:t>
            </a:r>
            <a:r>
              <a:rPr lang="el-GR" b="1" dirty="0" smtClean="0"/>
              <a:t>-</a:t>
            </a:r>
            <a:r>
              <a:rPr lang="en-US" b="1" dirty="0" smtClean="0"/>
              <a:t>F.x</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806</Words>
  <Application>Microsoft Office PowerPoint</Application>
  <PresentationFormat>Προβολή στην οθόνη (4:3)</PresentationFormat>
  <Paragraphs>75</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Η έννοια της ενέργειας</vt:lpstr>
      <vt:lpstr>Παρουσίαση του PowerPoint</vt:lpstr>
      <vt:lpstr>Η έννοια του έργου  </vt:lpstr>
      <vt:lpstr>Παραδείγματα από την καθημερινή μας εμπειρία.</vt:lpstr>
      <vt:lpstr>Παρουσίαση του PowerPoint</vt:lpstr>
      <vt:lpstr>Η έννοια του έργου</vt:lpstr>
      <vt:lpstr>Παρουσίαση του PowerPoint</vt:lpstr>
      <vt:lpstr>Ορισμός</vt:lpstr>
      <vt:lpstr>Παρουσίαση του PowerPoint</vt:lpstr>
      <vt:lpstr>Παραδείγματα</vt:lpstr>
      <vt:lpstr>Παρουσίαση του PowerPoint</vt:lpstr>
      <vt:lpstr>Παρουσίαση του PowerPoint</vt:lpstr>
      <vt:lpstr>Γενικά:</vt:lpstr>
      <vt:lpstr>Περιπτώσεις</vt:lpstr>
      <vt:lpstr>Έργο συνισταμένης δύναμης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oem</dc:creator>
  <cp:lastModifiedBy>oem</cp:lastModifiedBy>
  <cp:revision>49</cp:revision>
  <dcterms:created xsi:type="dcterms:W3CDTF">2020-04-21T15:49:53Z</dcterms:created>
  <dcterms:modified xsi:type="dcterms:W3CDTF">2020-05-03T20:43:07Z</dcterms:modified>
</cp:coreProperties>
</file>