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6/5/2020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6/5/2020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6/5/2020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899592" y="316501"/>
            <a:ext cx="59766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dirty="0">
                <a:solidFill>
                  <a:srgbClr val="FF0000"/>
                </a:solidFill>
              </a:rPr>
              <a:t>Έργο βάρους και μεταβολή της κινητικής ενέργειας 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323528" y="1772816"/>
            <a:ext cx="54726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Ένας μαθητής ρίχνει κατακόρυφα προς τα πάνω μια μπάλα καλαθοσφαίρισης. Η μπάλα αφού φτάσει στο υψηλότερο σημείο της τροχιάς της επανέρχεται και συναντά το τεντωμένο χέρι του μαθητή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980728"/>
            <a:ext cx="1457325" cy="320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Ορθογώνιο 3"/>
          <p:cNvSpPr/>
          <p:nvPr/>
        </p:nvSpPr>
        <p:spPr>
          <a:xfrm>
            <a:off x="7092280" y="4437112"/>
            <a:ext cx="19637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/>
              <a:t>Το έργο του βάρους είναι ίσο με την κινητική ενέργεια που αποκτά η μπάλα.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323730" y="3172415"/>
            <a:ext cx="56166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0070C0"/>
                </a:solidFill>
              </a:rPr>
              <a:t>Πόση κινητική ενέργεια έχει αποκτήσει η μπάλα κατά τη διάρκεια της πτώσης της και μέχρι τη στιγμή που συναντά το χέρι του μαθητή; </a:t>
            </a:r>
            <a:endParaRPr lang="el-GR" b="1" dirty="0" smtClean="0">
              <a:solidFill>
                <a:srgbClr val="0070C0"/>
              </a:solidFill>
            </a:endParaRPr>
          </a:p>
          <a:p>
            <a:endParaRPr lang="el-GR" dirty="0"/>
          </a:p>
          <a:p>
            <a:r>
              <a:rPr lang="el-GR" b="1" dirty="0" smtClean="0">
                <a:solidFill>
                  <a:srgbClr val="0070C0"/>
                </a:solidFill>
              </a:rPr>
              <a:t>Πώς </a:t>
            </a:r>
            <a:r>
              <a:rPr lang="el-GR" b="1" dirty="0">
                <a:solidFill>
                  <a:srgbClr val="0070C0"/>
                </a:solidFill>
              </a:rPr>
              <a:t>σχετίζεται η ενέργεια αυτή με το έργο του βάρους της μπάλας; </a:t>
            </a:r>
          </a:p>
        </p:txBody>
      </p:sp>
    </p:spTree>
    <p:extLst>
      <p:ext uri="{BB962C8B-B14F-4D97-AF65-F5344CB8AC3E}">
        <p14:creationId xmlns:p14="http://schemas.microsoft.com/office/powerpoint/2010/main" val="4008185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323528" y="692696"/>
            <a:ext cx="61926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Θα </a:t>
            </a:r>
            <a:r>
              <a:rPr lang="el-GR" dirty="0"/>
              <a:t>υπολογίσουμε πρώτα το έργο του βάρους χρησιμοποιώντας τη σχέση, </a:t>
            </a:r>
            <a:r>
              <a:rPr lang="el-GR" b="1" dirty="0"/>
              <a:t>W = Fxσυνθ </a:t>
            </a:r>
            <a:r>
              <a:rPr lang="el-GR" b="1" dirty="0" smtClean="0"/>
              <a:t>  </a:t>
            </a:r>
            <a:r>
              <a:rPr lang="el-GR" dirty="0" smtClean="0"/>
              <a:t>όπου </a:t>
            </a:r>
            <a:r>
              <a:rPr lang="el-GR" dirty="0"/>
              <a:t>F = B, x = h, θ = 0°. 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  <a:p>
            <a:r>
              <a:rPr lang="el-GR" dirty="0" smtClean="0"/>
              <a:t>Έτσι </a:t>
            </a:r>
            <a:r>
              <a:rPr lang="el-GR" dirty="0"/>
              <a:t>έχουμε:               </a:t>
            </a:r>
            <a:r>
              <a:rPr lang="el-GR" b="1" dirty="0"/>
              <a:t>WB = Βhσυν0º = Bh 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323528" y="2063274"/>
            <a:ext cx="61926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Το βάρος είναι η μόνη δύναμη που δρα στη μπάλα, εφόσον θεωρούμε την αντίσταση του αέρα αμελητέα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323528" y="3212976"/>
            <a:ext cx="57606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 </a:t>
            </a:r>
            <a:r>
              <a:rPr lang="el-GR" dirty="0" smtClean="0"/>
              <a:t>Θα αποδείξουμε ότι η </a:t>
            </a:r>
            <a:r>
              <a:rPr lang="el-GR" dirty="0"/>
              <a:t>κινητική ενέργεια που απέκτησε αυτή κατά την ελεύθερη πτώση της από το ανώτερο σημείο που έφτασε, μέχρι το χέρι του μαθητή, είναι ίση με το έργο του βάρους της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4800588" y="1524084"/>
            <a:ext cx="457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(α)</a:t>
            </a:r>
          </a:p>
        </p:txBody>
      </p:sp>
    </p:spTree>
    <p:extLst>
      <p:ext uri="{BB962C8B-B14F-4D97-AF65-F5344CB8AC3E}">
        <p14:creationId xmlns:p14="http://schemas.microsoft.com/office/powerpoint/2010/main" val="2806399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395536" y="411379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Γνωρίζουμε ότι η ελεύθερη πτώση της μπάλας είναι κίνηση ομαλά επιταχυνόμενη με επιτάχυνση g και κατά συνέπεια ισχύουν οι </a:t>
            </a:r>
            <a:r>
              <a:rPr lang="el-GR" dirty="0" smtClean="0"/>
              <a:t>εξισώσεις:</a:t>
            </a:r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434" y="1081898"/>
            <a:ext cx="3399842" cy="881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Ορθογώνιο 3"/>
          <p:cNvSpPr/>
          <p:nvPr/>
        </p:nvSpPr>
        <p:spPr>
          <a:xfrm>
            <a:off x="395536" y="1963339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Αν στη σχέση (α) αντικαταστήσουμε το ύψος h με την τιμή του από τη σχέση (β) και το βάρος Β από τη σχέση Β = mg προκύπτει για το έργο: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368" y="2692879"/>
            <a:ext cx="3497945" cy="56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Ορθογώνιο 5"/>
          <p:cNvSpPr/>
          <p:nvPr/>
        </p:nvSpPr>
        <p:spPr>
          <a:xfrm>
            <a:off x="395536" y="3307478"/>
            <a:ext cx="70046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Αλλά το γινόμενο </a:t>
            </a:r>
            <a:r>
              <a:rPr lang="el-GR" dirty="0" err="1"/>
              <a:t>gt</a:t>
            </a:r>
            <a:r>
              <a:rPr lang="el-GR" dirty="0"/>
              <a:t>, όπως φαίνεται από τη σχέση (γ), είναι η ταχύτητα υ της μπάλας. Έτσι για το έργο W</a:t>
            </a:r>
            <a:r>
              <a:rPr lang="el-GR" sz="1000" dirty="0"/>
              <a:t>Β</a:t>
            </a:r>
            <a:r>
              <a:rPr lang="el-GR" dirty="0"/>
              <a:t> προκύπτει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953809"/>
            <a:ext cx="1414397" cy="73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Ορθογώνιο 7"/>
          <p:cNvSpPr/>
          <p:nvPr/>
        </p:nvSpPr>
        <p:spPr>
          <a:xfrm>
            <a:off x="460306" y="4797152"/>
            <a:ext cx="1306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Η ποσότητα</a:t>
            </a: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267" y="4797152"/>
            <a:ext cx="4953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Ορθογώνιο 8"/>
          <p:cNvSpPr/>
          <p:nvPr/>
        </p:nvSpPr>
        <p:spPr>
          <a:xfrm>
            <a:off x="2304554" y="4797152"/>
            <a:ext cx="540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 εκφράζει, όπως γνωρίζουμε, την κινητική ενέργεια (Κ). </a:t>
            </a:r>
          </a:p>
        </p:txBody>
      </p:sp>
      <p:sp>
        <p:nvSpPr>
          <p:cNvPr id="10" name="Ορθογώνιο 9"/>
          <p:cNvSpPr/>
          <p:nvPr/>
        </p:nvSpPr>
        <p:spPr>
          <a:xfrm>
            <a:off x="430151" y="5373216"/>
            <a:ext cx="10059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Συνεπώς</a:t>
            </a: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844" y="5381752"/>
            <a:ext cx="1039940" cy="360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5144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930694" y="436363"/>
            <a:ext cx="69847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Αν όμως λάβουμε υπόψη μας ότι η </a:t>
            </a:r>
            <a:r>
              <a:rPr lang="el-GR" dirty="0" smtClean="0"/>
              <a:t>αρχική </a:t>
            </a:r>
            <a:r>
              <a:rPr lang="el-GR" dirty="0"/>
              <a:t>ταχύτητα του σώματος και κατά συνέπεια η αρχική του κινητική ενέργεια είναι μηδέν, η μεταβολή της κινητικής ενέργειας ΔΚ είναι: </a:t>
            </a:r>
            <a:endParaRPr lang="el-GR" dirty="0" smtClean="0"/>
          </a:p>
          <a:p>
            <a:r>
              <a:rPr lang="el-GR" dirty="0" smtClean="0"/>
              <a:t>ΔΚ </a:t>
            </a:r>
            <a:r>
              <a:rPr lang="el-GR" dirty="0"/>
              <a:t>= </a:t>
            </a:r>
            <a:r>
              <a:rPr lang="el-GR" dirty="0" err="1"/>
              <a:t>Κτελ</a:t>
            </a:r>
            <a:r>
              <a:rPr lang="el-GR" dirty="0"/>
              <a:t>-</a:t>
            </a:r>
            <a:r>
              <a:rPr lang="el-GR" dirty="0" err="1"/>
              <a:t>Καρχ</a:t>
            </a:r>
            <a:r>
              <a:rPr lang="el-GR" dirty="0"/>
              <a:t> = Κ 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Άρα:</a:t>
            </a:r>
            <a:endParaRPr lang="el-G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351" y="1843812"/>
            <a:ext cx="1008112" cy="346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Ορθογώνιο 2"/>
          <p:cNvSpPr/>
          <p:nvPr/>
        </p:nvSpPr>
        <p:spPr>
          <a:xfrm>
            <a:off x="892966" y="2348880"/>
            <a:ext cx="71179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Η σχέση αυτή εκφράζει, ότι η κινητική ενέργεια της μπάλας μεταβλήθηκε (αυξήθηκε) και ότι η μεταβολή της είναι ακριβώς ίση με το έργο του βάρους της. 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855373" y="3303177"/>
            <a:ext cx="7135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Το συμπέρασμα αυτό μπορούμε να το γενικεύσουμε </a:t>
            </a:r>
            <a:r>
              <a:rPr lang="el-GR" b="1" dirty="0"/>
              <a:t>σ’ οποιαδήποτε περίπτωση, όπου σ’ ένα σώμα δρουν πολλές δυνάμεις και η κινητική του ενέργεια μεταβάλλεται</a:t>
            </a:r>
            <a:r>
              <a:rPr lang="el-GR" dirty="0"/>
              <a:t>, διατυπώνοντας την πρόταση: 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855373" y="4275109"/>
            <a:ext cx="7272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“Η μεταβολή της κινητικής ενέργειας ενός σώματος είναι ίση με το αλγεβρικό άθροισμα των έργων των δυνάμεων που δρουν πάνω του </a:t>
            </a:r>
            <a:endParaRPr lang="el-GR" b="1" dirty="0" smtClean="0">
              <a:solidFill>
                <a:srgbClr val="C00000"/>
              </a:solidFill>
            </a:endParaRPr>
          </a:p>
          <a:p>
            <a:r>
              <a:rPr lang="el-GR" b="1" dirty="0" smtClean="0">
                <a:solidFill>
                  <a:srgbClr val="C00000"/>
                </a:solidFill>
              </a:rPr>
              <a:t>ή</a:t>
            </a:r>
            <a:r>
              <a:rPr lang="el-GR" b="1" dirty="0">
                <a:solidFill>
                  <a:srgbClr val="C00000"/>
                </a:solidFill>
              </a:rPr>
              <a:t>, ισοδύναμα, είναι ίση με το έργο της συνισταμένης δύναμης”. 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863959" y="5259417"/>
            <a:ext cx="10298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Δηλαδή: 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662" y="5312869"/>
            <a:ext cx="1516225" cy="315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Ορθογώνιο 6"/>
          <p:cNvSpPr/>
          <p:nvPr/>
        </p:nvSpPr>
        <p:spPr>
          <a:xfrm>
            <a:off x="834311" y="5876258"/>
            <a:ext cx="74821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Την παραπάνω γενίκευση έχει επικρατήσει να την ονομάζουμε </a:t>
            </a:r>
            <a:r>
              <a:rPr lang="el-GR" b="1" dirty="0">
                <a:solidFill>
                  <a:srgbClr val="002060"/>
                </a:solidFill>
              </a:rPr>
              <a:t>“Θεώρημα της κινητικής ενέργειας”</a:t>
            </a:r>
            <a:r>
              <a:rPr lang="el-GR" dirty="0"/>
              <a:t> ή </a:t>
            </a:r>
            <a:r>
              <a:rPr lang="el-GR" b="1" dirty="0">
                <a:solidFill>
                  <a:srgbClr val="002060"/>
                </a:solidFill>
              </a:rPr>
              <a:t>“Θεώρημα μεταβολής της κινητικής ενέργειας”.</a:t>
            </a:r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3561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20688"/>
            <a:ext cx="5829300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410" y="1628800"/>
            <a:ext cx="3651250" cy="147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410" y="3645024"/>
            <a:ext cx="5114925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094" y="6597352"/>
            <a:ext cx="4305300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0343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755576" y="980728"/>
            <a:ext cx="648072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 </a:t>
            </a:r>
            <a:r>
              <a:rPr lang="el-GR" b="1" dirty="0" smtClean="0">
                <a:solidFill>
                  <a:srgbClr val="002060"/>
                </a:solidFill>
              </a:rPr>
              <a:t>Εφαρμογή</a:t>
            </a:r>
          </a:p>
          <a:p>
            <a:endParaRPr lang="el-GR" b="1" dirty="0">
              <a:solidFill>
                <a:srgbClr val="002060"/>
              </a:solidFill>
            </a:endParaRPr>
          </a:p>
          <a:p>
            <a:r>
              <a:rPr lang="el-GR" dirty="0"/>
              <a:t>Η μπάλα του μπάσκετ, στο παράδειγμα της προηγούμενης παραγράφου, έχει μάζα 1kg και ο μαθητής την έριξε 2m πάνω από την άκρη των δακτύλων </a:t>
            </a:r>
            <a:r>
              <a:rPr lang="el-GR" dirty="0" smtClean="0"/>
              <a:t>του. </a:t>
            </a:r>
          </a:p>
          <a:p>
            <a:endParaRPr lang="el-GR" dirty="0" smtClean="0"/>
          </a:p>
          <a:p>
            <a:r>
              <a:rPr lang="el-GR" b="1" dirty="0" smtClean="0"/>
              <a:t>Α)</a:t>
            </a:r>
            <a:r>
              <a:rPr lang="el-GR" dirty="0" smtClean="0"/>
              <a:t> Πόση </a:t>
            </a:r>
            <a:r>
              <a:rPr lang="el-GR" dirty="0"/>
              <a:t>κινητική ενέργεια έχει η μπάλα όταν επιστρέφει στο χέρι του μαθητή; </a:t>
            </a:r>
            <a:endParaRPr lang="el-GR" dirty="0" smtClean="0"/>
          </a:p>
          <a:p>
            <a:endParaRPr lang="el-GR" dirty="0"/>
          </a:p>
          <a:p>
            <a:r>
              <a:rPr lang="el-GR" b="1" dirty="0" smtClean="0"/>
              <a:t>Β)</a:t>
            </a:r>
            <a:r>
              <a:rPr lang="el-GR" dirty="0" smtClean="0"/>
              <a:t> Πόση </a:t>
            </a:r>
            <a:r>
              <a:rPr lang="el-GR" dirty="0"/>
              <a:t>είναι τότε η ταχύτητά της; </a:t>
            </a:r>
            <a:endParaRPr lang="el-GR" dirty="0" smtClean="0"/>
          </a:p>
          <a:p>
            <a:endParaRPr lang="el-GR" dirty="0"/>
          </a:p>
          <a:p>
            <a:r>
              <a:rPr lang="el-GR" b="1" dirty="0" smtClean="0"/>
              <a:t>Γ)</a:t>
            </a:r>
            <a:r>
              <a:rPr lang="el-GR" dirty="0" smtClean="0"/>
              <a:t> Αν </a:t>
            </a:r>
            <a:r>
              <a:rPr lang="el-GR" dirty="0"/>
              <a:t>διπλασιασθεί το ύψος που πετά ο μαθητής τη μπάλα, διπλασιάζεται η κινητική ενέργεια και η ταχύτητά της;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980728"/>
            <a:ext cx="1457325" cy="320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0011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606" y="188640"/>
            <a:ext cx="4010025" cy="416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2118" y="4386308"/>
            <a:ext cx="4191000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991712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502</Words>
  <Application>Microsoft Office PowerPoint</Application>
  <PresentationFormat>Προβολή στην οθόνη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oem</dc:creator>
  <cp:lastModifiedBy>oem</cp:lastModifiedBy>
  <cp:revision>16</cp:revision>
  <dcterms:created xsi:type="dcterms:W3CDTF">2020-04-28T15:54:33Z</dcterms:created>
  <dcterms:modified xsi:type="dcterms:W3CDTF">2020-05-06T09:32:09Z</dcterms:modified>
</cp:coreProperties>
</file>