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28/4/2020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195736" y="47667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800" b="1" dirty="0">
                <a:solidFill>
                  <a:srgbClr val="C00000"/>
                </a:solidFill>
              </a:rPr>
              <a:t> Η Μηχανική ενέργεια</a:t>
            </a:r>
          </a:p>
          <a:p>
            <a:r>
              <a:rPr lang="el-GR" sz="28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611560" y="1305341"/>
            <a:ext cx="61561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Ένας μαθητής αφήνει από ύψος Η μια ελαστική μπάλα να πέσει στο δάπεδο το οποίο θεωρούμε επίσης τελείως </a:t>
            </a:r>
            <a:r>
              <a:rPr lang="el-GR" dirty="0" smtClean="0"/>
              <a:t>ελαστικό</a:t>
            </a:r>
            <a:r>
              <a:rPr lang="el-GR" dirty="0"/>
              <a:t> </a:t>
            </a:r>
            <a:r>
              <a:rPr lang="el-GR" dirty="0" smtClean="0"/>
              <a:t>(η </a:t>
            </a:r>
            <a:r>
              <a:rPr lang="el-GR" dirty="0"/>
              <a:t>αντίσταση του αέρα θεωρείται αμελητέα). </a:t>
            </a:r>
            <a:endParaRPr lang="el-GR" dirty="0" smtClean="0"/>
          </a:p>
          <a:p>
            <a:endParaRPr lang="el-GR" dirty="0" smtClean="0"/>
          </a:p>
          <a:p>
            <a:r>
              <a:rPr lang="el-GR" b="1" dirty="0" smtClean="0">
                <a:solidFill>
                  <a:srgbClr val="7030A0"/>
                </a:solidFill>
              </a:rPr>
              <a:t>Τι </a:t>
            </a:r>
            <a:r>
              <a:rPr lang="el-GR" b="1" dirty="0">
                <a:solidFill>
                  <a:srgbClr val="7030A0"/>
                </a:solidFill>
              </a:rPr>
              <a:t>προβλέπετε ότι θα συμβεί; </a:t>
            </a:r>
            <a:endParaRPr lang="el-GR" b="1" dirty="0" smtClean="0">
              <a:solidFill>
                <a:srgbClr val="7030A0"/>
              </a:solidFill>
            </a:endParaRPr>
          </a:p>
          <a:p>
            <a:r>
              <a:rPr lang="el-GR" dirty="0" smtClean="0"/>
              <a:t>Επειδή </a:t>
            </a:r>
            <a:r>
              <a:rPr lang="el-GR" dirty="0"/>
              <a:t>η απώλεια ενέργειας της μπάλας είναι αμελητέα, αυτή θα αναπηδήσει ακριβώς στο ίδιο ύψος και το φαινόμενο θα επαναλαμβάνεται συνέχεια. </a:t>
            </a:r>
            <a:endParaRPr lang="el-GR" dirty="0" smtClean="0"/>
          </a:p>
          <a:p>
            <a:endParaRPr lang="el-GR" dirty="0" smtClean="0"/>
          </a:p>
          <a:p>
            <a:r>
              <a:rPr lang="el-GR" b="1" dirty="0" smtClean="0">
                <a:solidFill>
                  <a:srgbClr val="7030A0"/>
                </a:solidFill>
              </a:rPr>
              <a:t>Τι </a:t>
            </a:r>
            <a:r>
              <a:rPr lang="el-GR" b="1" dirty="0">
                <a:solidFill>
                  <a:srgbClr val="7030A0"/>
                </a:solidFill>
              </a:rPr>
              <a:t>είδους ενέργεια έχει η μπάλα στις θέσεις (Α), (Γ), (Δ) της </a:t>
            </a:r>
            <a:r>
              <a:rPr lang="el-GR" b="1" dirty="0" smtClean="0">
                <a:solidFill>
                  <a:srgbClr val="7030A0"/>
                </a:solidFill>
              </a:rPr>
              <a:t>εικόνας; </a:t>
            </a:r>
          </a:p>
          <a:p>
            <a:r>
              <a:rPr lang="el-GR" dirty="0" smtClean="0"/>
              <a:t>Στη </a:t>
            </a:r>
            <a:r>
              <a:rPr lang="el-GR" dirty="0"/>
              <a:t>θέση (Α) η μπάλα έχει μόνο δυναμική ενέργεια UA = mgH, ενώ η κινητική της ενέργεια είναι μηδέν. Στην τυχαία θέση (Γ) έχει τόσο δυναμική όσο και κινητική ενέργεια. Η δυναμική ενέργεια είναι </a:t>
            </a:r>
            <a:r>
              <a:rPr lang="el-GR" b="1" dirty="0"/>
              <a:t>U</a:t>
            </a:r>
            <a:r>
              <a:rPr lang="el-GR" sz="1100" b="1" dirty="0"/>
              <a:t>Γ</a:t>
            </a:r>
            <a:r>
              <a:rPr lang="el-GR" b="1" dirty="0"/>
              <a:t> = mgh </a:t>
            </a:r>
            <a:r>
              <a:rPr lang="el-GR" dirty="0"/>
              <a:t>και η κινητική ενέργεια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736" y="1305341"/>
            <a:ext cx="1590675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6767736" y="4008688"/>
            <a:ext cx="2194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/>
              <a:t>Η δυναμική ενέργεια μετατρέπεται σε κινητική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162133"/>
            <a:ext cx="8382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620822" y="5678126"/>
            <a:ext cx="55814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Στη θέση (Δ) (στο δάπεδο), η μπάλα έχει μόνο κινητική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436" y="5656253"/>
            <a:ext cx="8763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611560" y="6001325"/>
            <a:ext cx="72072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ενώ </a:t>
            </a:r>
            <a:r>
              <a:rPr lang="el-GR" dirty="0"/>
              <a:t>η δυναμική της ενέργεια είναι </a:t>
            </a:r>
            <a:r>
              <a:rPr lang="el-GR" dirty="0" smtClean="0"/>
              <a:t>μηδέν.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5028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43608" y="548680"/>
            <a:ext cx="6912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Παρατηρούμε λοιπόν, ότι κατά την κάθοδο της μπάλας η δυναμική της ενέργεια mgh (θέση Α) μετατράπηκε σε κινητική στη θέση (Δ) μέσω του έργου του βάρους.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Αντίθετα</a:t>
            </a:r>
            <a:r>
              <a:rPr lang="el-GR" dirty="0"/>
              <a:t>, αν η μπάλα ανεβαίνει η κινητική ενέργεια που έχει στη θέση (Δ) μετατρέπεται σε δυναμική στη θέση (Α).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Στην </a:t>
            </a:r>
            <a:r>
              <a:rPr lang="el-GR" dirty="0"/>
              <a:t>τυχαία ενδιάμεση θέση (Γ) η μπάλα έχει κινητική και δυναμική ενέργεια.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r>
              <a:rPr lang="el-GR" b="1" dirty="0" smtClean="0"/>
              <a:t>Το </a:t>
            </a:r>
            <a:r>
              <a:rPr lang="el-GR" b="1" dirty="0"/>
              <a:t>άθροισμα της κινητικής ενέργειας Κ και της δυναμικής ενέργειας U που έχει το σώμα σε οποιοδήποτε σημείο μεταξύ των θέσεων (Α) και (Δ) κατά την άνοδο ή την κάθοδό του, το ονομάζουμε </a:t>
            </a:r>
            <a:r>
              <a:rPr lang="el-GR" b="1" dirty="0">
                <a:solidFill>
                  <a:srgbClr val="C00000"/>
                </a:solidFill>
              </a:rPr>
              <a:t>Μηχανική ενέργεια</a:t>
            </a:r>
            <a:r>
              <a:rPr lang="el-GR" b="1" dirty="0"/>
              <a:t> </a:t>
            </a:r>
            <a:r>
              <a:rPr lang="el-GR" dirty="0"/>
              <a:t>και το συμβολίζουμε με το γράμμα Ε. </a:t>
            </a:r>
            <a:endParaRPr lang="el-GR" dirty="0" smtClean="0"/>
          </a:p>
          <a:p>
            <a:r>
              <a:rPr lang="el-GR" dirty="0" smtClean="0"/>
              <a:t>Δηλαδή</a:t>
            </a:r>
            <a:r>
              <a:rPr lang="el-GR" dirty="0"/>
              <a:t>:</a:t>
            </a:r>
          </a:p>
          <a:p>
            <a:r>
              <a:rPr lang="el-GR" dirty="0"/>
              <a:t>         </a:t>
            </a:r>
            <a:r>
              <a:rPr lang="el-GR" b="1" dirty="0">
                <a:solidFill>
                  <a:srgbClr val="C00000"/>
                </a:solidFill>
              </a:rPr>
              <a:t>Ε = Κ </a:t>
            </a:r>
            <a:r>
              <a:rPr lang="el-GR" b="1" dirty="0" smtClean="0">
                <a:solidFill>
                  <a:srgbClr val="C00000"/>
                </a:solidFill>
              </a:rPr>
              <a:t>+ U</a:t>
            </a:r>
            <a:endParaRPr lang="el-G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071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475656" y="476672"/>
            <a:ext cx="59766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Εφόσον το σώμα κινούμενο μεταξύ των θέσεων Α και Δ, ούτε κερδίζει, ούτε χάνει ενέργεια, με αποτέλεσμα η κίνησή του να επαναλαμβάνεται συνεχώς η ίδια, μπορούμε να υποστηρίξουμε, πως η </a:t>
            </a:r>
            <a:r>
              <a:rPr lang="el-GR" b="1" dirty="0"/>
              <a:t>μηχανική του ενέργεια Ε παραμένει σταθερή (</a:t>
            </a:r>
            <a:r>
              <a:rPr lang="el-GR" b="1" dirty="0">
                <a:solidFill>
                  <a:srgbClr val="C00000"/>
                </a:solidFill>
              </a:rPr>
              <a:t>διατηρείται</a:t>
            </a:r>
            <a:r>
              <a:rPr lang="el-GR" b="1" dirty="0"/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25" y="2276872"/>
            <a:ext cx="3729285" cy="405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2595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27584" y="476672"/>
            <a:ext cx="6696744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Αρχή διατήρησης της μηχανικής ενέργειας</a:t>
            </a:r>
          </a:p>
          <a:p>
            <a:r>
              <a:rPr lang="el-GR" sz="2800" b="1" dirty="0" smtClean="0">
                <a:solidFill>
                  <a:srgbClr val="C00000"/>
                </a:solidFill>
              </a:rPr>
              <a:t/>
            </a:r>
            <a:br>
              <a:rPr lang="el-GR" sz="2800" b="1" dirty="0" smtClean="0">
                <a:solidFill>
                  <a:srgbClr val="C00000"/>
                </a:solidFill>
              </a:rPr>
            </a:br>
            <a:r>
              <a:rPr lang="el-GR" b="1" dirty="0" smtClean="0">
                <a:solidFill>
                  <a:srgbClr val="C00000"/>
                </a:solidFill>
              </a:rPr>
              <a:t>Αν </a:t>
            </a:r>
            <a:r>
              <a:rPr lang="el-GR" b="1" dirty="0">
                <a:solidFill>
                  <a:srgbClr val="C00000"/>
                </a:solidFill>
              </a:rPr>
              <a:t>ένα σώμα κινείται μόνο με την επίδραση του βάρους του η μηχανική του ενέργεια παραμένει συνεχώς σταθερή</a:t>
            </a:r>
            <a:r>
              <a:rPr lang="el-GR" dirty="0"/>
              <a:t>. 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Η </a:t>
            </a:r>
            <a:r>
              <a:rPr lang="el-GR" dirty="0"/>
              <a:t>διατήρηση της μηχανικής ενέργειας είναι ένα χρήσιμο εργαλείο για την αντιμετώπιση προβλημάτων σε περιπτώσεις που δε θέλουμε ή δεν μπορούμε να χρησιμοποιήσουμε τους νόμους της κίνησης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/>
              <a:t>Εκείνο όμως που την καθιστά περισσότερο χρήσιμη είναι το γεγονός πως αυτή </a:t>
            </a:r>
            <a:r>
              <a:rPr lang="el-GR" b="1" dirty="0"/>
              <a:t>ισχύει παντού και πάντοτε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Ο μόνος περιορισμός για την ισχύ της είναι </a:t>
            </a:r>
            <a:r>
              <a:rPr lang="el-GR" b="1" dirty="0"/>
              <a:t>να μην υπάρχουν τριβές και αντιστάσεις.</a:t>
            </a:r>
          </a:p>
        </p:txBody>
      </p:sp>
    </p:spTree>
    <p:extLst>
      <p:ext uri="{BB962C8B-B14F-4D97-AF65-F5344CB8AC3E}">
        <p14:creationId xmlns:p14="http://schemas.microsoft.com/office/powerpoint/2010/main" val="2004455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83568" y="908720"/>
            <a:ext cx="67687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Ποσοτικά η διατήρηση της μηχανικής ενέργειας μπορεί να προκύψει, αν χρησιμοποιήσουμε το θεώρημα μεταβολής της κινητικής ενέργειας και τον ορισμό της δυναμικής ενέργειας στην απλή περίπτωση της ελεύθερης </a:t>
            </a:r>
            <a:r>
              <a:rPr lang="el-GR" dirty="0" smtClean="0"/>
              <a:t>πτώσης. </a:t>
            </a:r>
          </a:p>
          <a:p>
            <a:r>
              <a:rPr lang="el-GR" dirty="0" smtClean="0"/>
              <a:t>Η </a:t>
            </a:r>
            <a:r>
              <a:rPr lang="el-GR" dirty="0"/>
              <a:t>μεταβολή της κινητικής ενέργειας μεταξύ των θέσεων (Α) και (Γ) είναι:          </a:t>
            </a:r>
            <a:r>
              <a:rPr lang="el-GR" dirty="0" smtClean="0"/>
              <a:t>  </a:t>
            </a:r>
            <a:r>
              <a:rPr lang="el-GR" b="1" dirty="0"/>
              <a:t>ΔΚ</a:t>
            </a:r>
            <a:r>
              <a:rPr lang="el-GR" sz="1100" b="1" dirty="0"/>
              <a:t>Α→Γ </a:t>
            </a:r>
            <a:r>
              <a:rPr lang="el-GR" b="1" dirty="0"/>
              <a:t>= </a:t>
            </a:r>
            <a:r>
              <a:rPr lang="el-GR" b="1" dirty="0" smtClean="0"/>
              <a:t>W</a:t>
            </a:r>
            <a:r>
              <a:rPr lang="el-GR" sz="1100" b="1" dirty="0" smtClean="0"/>
              <a:t>Β(Α</a:t>
            </a:r>
            <a:r>
              <a:rPr lang="el-GR" sz="1100" b="1" dirty="0"/>
              <a:t>→Γ)       </a:t>
            </a:r>
            <a:r>
              <a:rPr lang="el-GR" sz="1100" b="1" dirty="0" smtClean="0"/>
              <a:t>   </a:t>
            </a:r>
            <a:r>
              <a:rPr lang="el-GR" dirty="0"/>
              <a:t>(1) </a:t>
            </a:r>
            <a:endParaRPr lang="el-GR" dirty="0" smtClean="0"/>
          </a:p>
          <a:p>
            <a:r>
              <a:rPr lang="el-GR" dirty="0" smtClean="0"/>
              <a:t>δηλαδή </a:t>
            </a:r>
            <a:r>
              <a:rPr lang="el-GR" dirty="0"/>
              <a:t>ίση με το έργο του βάρους για τη μετατόπιση ΑΓ. Επίσης η μεταβολή της δυναμικής ενέργειας μεταξύ των ίδιων θέσεων προσδιορίζεται από τη </a:t>
            </a:r>
            <a:r>
              <a:rPr lang="el-GR" dirty="0" smtClean="0"/>
              <a:t>σχέση:      </a:t>
            </a:r>
            <a:br>
              <a:rPr lang="el-GR" dirty="0" smtClean="0"/>
            </a:br>
            <a:r>
              <a:rPr lang="el-GR" b="1" dirty="0" smtClean="0"/>
              <a:t>ΔU</a:t>
            </a:r>
            <a:r>
              <a:rPr lang="el-GR" sz="1100" b="1" dirty="0" smtClean="0"/>
              <a:t>Α</a:t>
            </a:r>
            <a:r>
              <a:rPr lang="el-GR" sz="1100" b="1" dirty="0"/>
              <a:t>→Γ </a:t>
            </a:r>
            <a:r>
              <a:rPr lang="el-GR" b="1" dirty="0"/>
              <a:t>= -(U</a:t>
            </a:r>
            <a:r>
              <a:rPr lang="el-GR" sz="1100" b="1" dirty="0"/>
              <a:t>A</a:t>
            </a:r>
            <a:r>
              <a:rPr lang="el-GR" b="1" dirty="0"/>
              <a:t> - U</a:t>
            </a:r>
            <a:r>
              <a:rPr lang="el-GR" sz="1100" b="1" dirty="0"/>
              <a:t>Γ</a:t>
            </a:r>
            <a:r>
              <a:rPr lang="el-GR" b="1" dirty="0"/>
              <a:t>) = - </a:t>
            </a:r>
            <a:r>
              <a:rPr lang="el-GR" b="1" dirty="0" smtClean="0"/>
              <a:t>W</a:t>
            </a:r>
            <a:r>
              <a:rPr lang="el-GR" sz="1100" b="1" dirty="0" smtClean="0"/>
              <a:t>Β(Α</a:t>
            </a:r>
            <a:r>
              <a:rPr lang="el-GR" sz="1100" b="1" dirty="0"/>
              <a:t>→Γ)</a:t>
            </a:r>
            <a:r>
              <a:rPr lang="el-GR" sz="1100" dirty="0"/>
              <a:t>          </a:t>
            </a:r>
            <a:r>
              <a:rPr lang="el-GR" sz="1100" dirty="0" smtClean="0"/>
              <a:t> </a:t>
            </a:r>
            <a:r>
              <a:rPr lang="el-GR" dirty="0"/>
              <a:t>(2) </a:t>
            </a:r>
            <a:endParaRPr lang="el-GR" dirty="0" smtClean="0"/>
          </a:p>
          <a:p>
            <a:r>
              <a:rPr lang="el-GR" dirty="0" smtClean="0"/>
              <a:t>Προσθέτοντας </a:t>
            </a:r>
            <a:r>
              <a:rPr lang="el-GR" dirty="0"/>
              <a:t>κατά μέλη τις σχέσεις (1) και (2) προκύπτει:      </a:t>
            </a:r>
            <a:endParaRPr lang="el-GR" dirty="0" smtClean="0"/>
          </a:p>
          <a:p>
            <a:r>
              <a:rPr lang="el-GR" b="1" dirty="0" smtClean="0"/>
              <a:t>ΔΚ </a:t>
            </a:r>
            <a:r>
              <a:rPr lang="el-GR" b="1" dirty="0"/>
              <a:t>+ ΔU = 0               </a:t>
            </a:r>
            <a:r>
              <a:rPr lang="el-GR" b="1" dirty="0" smtClean="0"/>
              <a:t> </a:t>
            </a:r>
            <a:r>
              <a:rPr lang="el-GR" dirty="0"/>
              <a:t>(3) </a:t>
            </a:r>
            <a:endParaRPr lang="el-GR" dirty="0" smtClean="0"/>
          </a:p>
          <a:p>
            <a:r>
              <a:rPr lang="el-GR" dirty="0" smtClean="0"/>
              <a:t>Δηλαδή </a:t>
            </a:r>
            <a:r>
              <a:rPr lang="el-GR" dirty="0"/>
              <a:t>το άθροισμα της μεταβολής της κινητικής και της μεταβολής της δυναμικής ενέργειας είναι μηδέν. Η φυσική σημασία της σχέσης (3) είναι ότι η μηχανική ενέργεια διατηρείται σταθερή, διότι:</a:t>
            </a:r>
          </a:p>
          <a:p>
            <a:r>
              <a:rPr lang="el-GR" dirty="0"/>
              <a:t>Κ</a:t>
            </a:r>
            <a:r>
              <a:rPr lang="el-GR" sz="1100" dirty="0"/>
              <a:t>Γ</a:t>
            </a:r>
            <a:r>
              <a:rPr lang="el-GR" dirty="0"/>
              <a:t> - Κ</a:t>
            </a:r>
            <a:r>
              <a:rPr lang="el-GR" sz="1100" dirty="0"/>
              <a:t>Α</a:t>
            </a:r>
            <a:r>
              <a:rPr lang="el-GR" dirty="0"/>
              <a:t> + U</a:t>
            </a:r>
            <a:r>
              <a:rPr lang="el-GR" sz="1100" dirty="0"/>
              <a:t>Γ</a:t>
            </a:r>
            <a:r>
              <a:rPr lang="el-GR" dirty="0"/>
              <a:t> - U</a:t>
            </a:r>
            <a:r>
              <a:rPr lang="el-GR" sz="1100" dirty="0"/>
              <a:t>A</a:t>
            </a:r>
            <a:r>
              <a:rPr lang="el-GR" dirty="0"/>
              <a:t> = 0     ή     </a:t>
            </a:r>
            <a:r>
              <a:rPr lang="el-GR" b="1" dirty="0">
                <a:solidFill>
                  <a:srgbClr val="C00000"/>
                </a:solidFill>
              </a:rPr>
              <a:t>K</a:t>
            </a:r>
            <a:r>
              <a:rPr lang="el-GR" sz="1100" b="1" dirty="0">
                <a:solidFill>
                  <a:srgbClr val="C00000"/>
                </a:solidFill>
              </a:rPr>
              <a:t>Γ</a:t>
            </a:r>
            <a:r>
              <a:rPr lang="el-GR" b="1" dirty="0">
                <a:solidFill>
                  <a:srgbClr val="C00000"/>
                </a:solidFill>
              </a:rPr>
              <a:t> + U</a:t>
            </a:r>
            <a:r>
              <a:rPr lang="el-GR" sz="1100" b="1" dirty="0">
                <a:solidFill>
                  <a:srgbClr val="C00000"/>
                </a:solidFill>
              </a:rPr>
              <a:t>Γ</a:t>
            </a:r>
            <a:r>
              <a:rPr lang="el-GR" b="1" dirty="0">
                <a:solidFill>
                  <a:srgbClr val="C00000"/>
                </a:solidFill>
              </a:rPr>
              <a:t> = Κ</a:t>
            </a:r>
            <a:r>
              <a:rPr lang="el-GR" sz="1100" b="1" dirty="0">
                <a:solidFill>
                  <a:srgbClr val="C00000"/>
                </a:solidFill>
              </a:rPr>
              <a:t>Α</a:t>
            </a:r>
            <a:r>
              <a:rPr lang="el-GR" b="1" dirty="0">
                <a:solidFill>
                  <a:srgbClr val="C00000"/>
                </a:solidFill>
              </a:rPr>
              <a:t> + U</a:t>
            </a:r>
            <a:r>
              <a:rPr lang="el-GR" sz="1100" b="1" dirty="0">
                <a:solidFill>
                  <a:srgbClr val="C00000"/>
                </a:solidFill>
              </a:rPr>
              <a:t>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50" y="1628800"/>
            <a:ext cx="1600200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8825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99592" y="548680"/>
            <a:ext cx="74312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 </a:t>
            </a:r>
            <a:r>
              <a:rPr lang="el-GR" sz="3200" b="1" dirty="0">
                <a:solidFill>
                  <a:srgbClr val="C00000"/>
                </a:solidFill>
              </a:rPr>
              <a:t>Συντηρητικές (ή διατηρητικές)    δυνάμεις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611560" y="1556792"/>
            <a:ext cx="48965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Μια μικρή ελαστική σφαίρα αφήνεται από τη θέση Α, στην οποία και επιστρέφει, αφού πρώτα συγκρουστεί ελαστικά με το δάπεδο στη θέση </a:t>
            </a:r>
            <a:r>
              <a:rPr lang="el-GR" dirty="0" smtClean="0"/>
              <a:t>Δ. </a:t>
            </a:r>
          </a:p>
          <a:p>
            <a:r>
              <a:rPr lang="el-GR" dirty="0" smtClean="0"/>
              <a:t>Αυτό </a:t>
            </a:r>
            <a:r>
              <a:rPr lang="el-GR" dirty="0"/>
              <a:t>σημαίνει ότι η μηχανική ενέργεια του σώματος παρέμεινε σταθερή, ή διαφορετικά ότι η δράση του βάρους δεν επηρέασε την μηχανική του ενέργεια. Με άλλα λόγια το έργο του βάρους Β στην κλειστή διαδρομή Α → Δ → Α είναι μηδέν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556792"/>
            <a:ext cx="169545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6386641" y="4099712"/>
            <a:ext cx="1944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/>
              <a:t>Το βάρος είναι συντηρητική δύναμη</a:t>
            </a:r>
            <a:r>
              <a:rPr lang="el-GR" dirty="0"/>
              <a:t>.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637590" y="4121760"/>
            <a:ext cx="51585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Πράγματι, κατά την κάθοδο της σφαίρας το έργο του βάρους είναι W</a:t>
            </a:r>
            <a:r>
              <a:rPr lang="el-GR" sz="1100" dirty="0"/>
              <a:t>1</a:t>
            </a:r>
            <a:r>
              <a:rPr lang="el-GR" dirty="0"/>
              <a:t> = Bh. Κατά την άνοδο, επειδή η κατεύθυνση της μετατόπισης σχηματίζει γωνία 180º με την κατεύθυνση του βάρους (συν180º = -1) θα ισχύει W</a:t>
            </a:r>
            <a:r>
              <a:rPr lang="el-GR" sz="1100" dirty="0"/>
              <a:t>2</a:t>
            </a:r>
            <a:r>
              <a:rPr lang="el-GR" dirty="0"/>
              <a:t> = -Bh. </a:t>
            </a:r>
            <a:endParaRPr lang="el-GR" dirty="0" smtClean="0"/>
          </a:p>
          <a:p>
            <a:r>
              <a:rPr lang="el-GR" dirty="0" smtClean="0"/>
              <a:t>Έτσι </a:t>
            </a:r>
            <a:r>
              <a:rPr lang="el-GR" dirty="0"/>
              <a:t>το έργο του βάρους για την κλειστή διαδρομή </a:t>
            </a:r>
            <a:endParaRPr lang="el-GR" dirty="0" smtClean="0"/>
          </a:p>
          <a:p>
            <a:r>
              <a:rPr lang="el-GR" dirty="0" smtClean="0"/>
              <a:t>Α </a:t>
            </a:r>
            <a:r>
              <a:rPr lang="el-GR" dirty="0"/>
              <a:t>→ Δ → Α είναι: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W</a:t>
            </a:r>
            <a:r>
              <a:rPr lang="el-GR" sz="1200" dirty="0" smtClean="0"/>
              <a:t>ολ</a:t>
            </a:r>
            <a:r>
              <a:rPr lang="el-GR" dirty="0" smtClean="0"/>
              <a:t> </a:t>
            </a:r>
            <a:r>
              <a:rPr lang="el-GR" dirty="0"/>
              <a:t>= W</a:t>
            </a:r>
            <a:r>
              <a:rPr lang="el-GR" sz="1200" dirty="0"/>
              <a:t>1</a:t>
            </a:r>
            <a:r>
              <a:rPr lang="el-GR" dirty="0"/>
              <a:t> + W</a:t>
            </a:r>
            <a:r>
              <a:rPr lang="el-GR" sz="1200" dirty="0"/>
              <a:t>2</a:t>
            </a:r>
            <a:r>
              <a:rPr lang="el-GR" dirty="0"/>
              <a:t> = Bh - Bh = 0</a:t>
            </a:r>
          </a:p>
        </p:txBody>
      </p:sp>
    </p:spTree>
    <p:extLst>
      <p:ext uri="{BB962C8B-B14F-4D97-AF65-F5344CB8AC3E}">
        <p14:creationId xmlns:p14="http://schemas.microsoft.com/office/powerpoint/2010/main" val="262266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259632" y="1268760"/>
            <a:ext cx="64087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Τις δυνάμεις αυτές, όπως το βάρος, που το έργο τους </a:t>
            </a:r>
            <a:r>
              <a:rPr lang="el-GR" b="1" dirty="0"/>
              <a:t>κατά μήκος μιας κλειστής διαδρομής είναι μηδέν και κατά συνέπεια συντηρούν (διατηρούν) την ενέργεια του συστήματος στο οποίο δρουν, τις ονομάζουμε </a:t>
            </a:r>
            <a:r>
              <a:rPr lang="el-GR" b="1" dirty="0">
                <a:solidFill>
                  <a:srgbClr val="C00000"/>
                </a:solidFill>
              </a:rPr>
              <a:t>συντηρητικές</a:t>
            </a:r>
            <a:r>
              <a:rPr lang="el-GR" b="1" dirty="0"/>
              <a:t> ή </a:t>
            </a:r>
            <a:r>
              <a:rPr lang="el-GR" b="1" dirty="0">
                <a:solidFill>
                  <a:srgbClr val="C00000"/>
                </a:solidFill>
              </a:rPr>
              <a:t>διατηρητικές δυνάμεις</a:t>
            </a:r>
            <a:r>
              <a:rPr lang="el-GR" b="1" dirty="0" smtClean="0"/>
              <a:t>.</a:t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dirty="0" smtClean="0"/>
              <a:t>Εκτός </a:t>
            </a:r>
            <a:r>
              <a:rPr lang="el-GR" dirty="0"/>
              <a:t>από το βάρος, συντηρητικές δυνάμεις είναι οι </a:t>
            </a:r>
            <a:r>
              <a:rPr lang="el-GR" b="1" dirty="0"/>
              <a:t>βαρυτικές δυνάμεις, οι ηλεκτρικές δυνάμεις και οι δυνάμεις από παραμορφωμένα ελατήρια.</a:t>
            </a:r>
            <a:r>
              <a:rPr lang="el-GR" dirty="0"/>
              <a:t>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Γενικεύοντας </a:t>
            </a:r>
            <a:r>
              <a:rPr lang="el-GR" dirty="0"/>
              <a:t>μπορούμε να υποστηρίξουμε πως: </a:t>
            </a:r>
            <a:r>
              <a:rPr lang="el-GR" b="1" dirty="0">
                <a:solidFill>
                  <a:srgbClr val="002060"/>
                </a:solidFill>
              </a:rPr>
              <a:t>Η μηχανική ενέργεια ενός σώματος ή ενός συστήματος διατηρείται όταν οι δυνάμεις που δρουν σ’ αυτό είναι όλες συντηρητικές.</a:t>
            </a:r>
          </a:p>
        </p:txBody>
      </p:sp>
    </p:spTree>
    <p:extLst>
      <p:ext uri="{BB962C8B-B14F-4D97-AF65-F5344CB8AC3E}">
        <p14:creationId xmlns:p14="http://schemas.microsoft.com/office/powerpoint/2010/main" val="166336069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509</Words>
  <Application>Microsoft Office PowerPoint</Application>
  <PresentationFormat>Προβολή στην οθόνη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oem</dc:creator>
  <cp:lastModifiedBy>oem</cp:lastModifiedBy>
  <cp:revision>13</cp:revision>
  <dcterms:created xsi:type="dcterms:W3CDTF">2020-04-28T17:39:23Z</dcterms:created>
  <dcterms:modified xsi:type="dcterms:W3CDTF">2020-04-28T20:31:25Z</dcterms:modified>
</cp:coreProperties>
</file>