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6" r:id="rId4"/>
    <p:sldId id="260" r:id="rId5"/>
    <p:sldId id="262" r:id="rId6"/>
    <p:sldId id="263" r:id="rId7"/>
    <p:sldId id="265" r:id="rId8"/>
    <p:sldId id="266" r:id="rId9"/>
    <p:sldId id="267" r:id="rId10"/>
    <p:sldId id="264" r:id="rId11"/>
    <p:sldId id="268" r:id="rId12"/>
    <p:sldId id="271" r:id="rId13"/>
    <p:sldId id="272" r:id="rId14"/>
    <p:sldId id="273" r:id="rId15"/>
    <p:sldId id="274" r:id="rId16"/>
    <p:sldId id="275" r:id="rId17"/>
    <p:sldId id="276" r:id="rId18"/>
    <p:sldId id="277" r:id="rId19"/>
    <p:sldId id="278" r:id="rId20"/>
    <p:sldId id="279" r:id="rId21"/>
    <p:sldId id="280" r:id="rId22"/>
    <p:sldId id="281" r:id="rId23"/>
    <p:sldId id="283" r:id="rId24"/>
    <p:sldId id="284" r:id="rId25"/>
    <p:sldId id="285" r:id="rId26"/>
    <p:sldId id="286" r:id="rId27"/>
    <p:sldId id="287" r:id="rId28"/>
    <p:sldId id="288" r:id="rId29"/>
    <p:sldId id="289" r:id="rId30"/>
    <p:sldId id="290" r:id="rId31"/>
    <p:sldId id="291" r:id="rId32"/>
    <p:sldId id="292" r:id="rId33"/>
    <p:sldId id="293" r:id="rId34"/>
    <p:sldId id="295" r:id="rId35"/>
    <p:sldId id="294" r:id="rId36"/>
    <p:sldId id="296" r:id="rId37"/>
    <p:sldId id="297" r:id="rId3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11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22/8/2021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22/8/2021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22/8/2021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22/8/2021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22/8/2021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22/8/2021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F2853615-BFDE-46DE-814C-47EC6EF6D371}" type="datetimeFigureOut">
              <a:rPr lang="el-GR" smtClean="0"/>
              <a:t>22/8/2021</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F2853615-BFDE-46DE-814C-47EC6EF6D371}" type="datetimeFigureOut">
              <a:rPr lang="el-GR" smtClean="0"/>
              <a:t>22/8/2021</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F2853615-BFDE-46DE-814C-47EC6EF6D371}" type="datetimeFigureOut">
              <a:rPr lang="el-GR" smtClean="0"/>
              <a:t>22/8/2021</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22/8/2021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22/8/2021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53615-BFDE-46DE-814C-47EC6EF6D371}" type="datetimeFigureOut">
              <a:rPr lang="el-GR" smtClean="0"/>
              <a:t>22/8/2021</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53439-851E-44AD-84B1-B6BFC3D0C743}" type="slidenum">
              <a:rPr lang="el-GR" smtClean="0"/>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75225"/>
            <a:ext cx="6408712" cy="6788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3720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79512" y="188640"/>
            <a:ext cx="6480720" cy="461665"/>
          </a:xfrm>
          <a:prstGeom prst="rect">
            <a:avLst/>
          </a:prstGeom>
        </p:spPr>
        <p:txBody>
          <a:bodyPr wrap="square">
            <a:spAutoFit/>
          </a:bodyPr>
          <a:lstStyle/>
          <a:p>
            <a:r>
              <a:rPr lang="el-GR" sz="2400" b="1" dirty="0"/>
              <a:t>Ερατοσθένης ο Ειρηναίος ( 276 </a:t>
            </a:r>
            <a:r>
              <a:rPr lang="el-GR" sz="2400" b="1" dirty="0" err="1"/>
              <a:t>π.Χ.</a:t>
            </a:r>
            <a:r>
              <a:rPr lang="el-GR" sz="2400" b="1" dirty="0"/>
              <a:t> –  194 </a:t>
            </a:r>
            <a:r>
              <a:rPr lang="el-GR" sz="2400" b="1" dirty="0" err="1"/>
              <a:t>π.Χ.</a:t>
            </a:r>
            <a:r>
              <a:rPr lang="el-GR" sz="2400" b="1" dirty="0"/>
              <a:t>)</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5" y="3717032"/>
            <a:ext cx="3463889"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164168" y="1037956"/>
            <a:ext cx="7504175" cy="1200329"/>
          </a:xfrm>
          <a:prstGeom prst="rect">
            <a:avLst/>
          </a:prstGeom>
        </p:spPr>
        <p:txBody>
          <a:bodyPr wrap="square">
            <a:spAutoFit/>
          </a:bodyPr>
          <a:lstStyle/>
          <a:p>
            <a:r>
              <a:rPr lang="el-GR" dirty="0"/>
              <a:t>Θεωρείται ο πρώτος άνθρωπος στην ιστορία που υπολόγισε το μέγεθος της Γης και κατασκεύασε ένα σύστημα συντεταγμένων με παράλληλους και μεσημβρινούς. Επίσης, κατασκεύασε και έναν χάρτη του κόσμου, όπως τον θεωρούσε.</a:t>
            </a:r>
          </a:p>
        </p:txBody>
      </p:sp>
      <p:sp>
        <p:nvSpPr>
          <p:cNvPr id="4" name="Ορθογώνιο 3"/>
          <p:cNvSpPr/>
          <p:nvPr/>
        </p:nvSpPr>
        <p:spPr>
          <a:xfrm>
            <a:off x="193746" y="2492896"/>
            <a:ext cx="6898533" cy="646331"/>
          </a:xfrm>
          <a:prstGeom prst="rect">
            <a:avLst/>
          </a:prstGeom>
        </p:spPr>
        <p:txBody>
          <a:bodyPr wrap="square">
            <a:spAutoFit/>
          </a:bodyPr>
          <a:lstStyle/>
          <a:p>
            <a:r>
              <a:rPr lang="el-GR" dirty="0"/>
              <a:t>Εφηύρε έναν τρόπο υπολογισμού των πρώτων αριθμών γνωστό ως κόσκινο του Ερατοσθένη.</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769" y="3698095"/>
            <a:ext cx="3591889" cy="1963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7003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75036" y="126744"/>
            <a:ext cx="7072362" cy="461665"/>
          </a:xfrm>
          <a:prstGeom prst="rect">
            <a:avLst/>
          </a:prstGeom>
        </p:spPr>
        <p:txBody>
          <a:bodyPr wrap="square">
            <a:spAutoFit/>
          </a:bodyPr>
          <a:lstStyle/>
          <a:p>
            <a:r>
              <a:rPr lang="el-GR" sz="2400" b="1" dirty="0" smtClean="0"/>
              <a:t>Ίππαρχος </a:t>
            </a:r>
            <a:r>
              <a:rPr lang="el-GR" sz="2400" dirty="0" smtClean="0"/>
              <a:t> </a:t>
            </a:r>
            <a:r>
              <a:rPr lang="el-GR" sz="2400" b="1" dirty="0" smtClean="0"/>
              <a:t>(190 </a:t>
            </a:r>
            <a:r>
              <a:rPr lang="el-GR" sz="2400" b="1" dirty="0" err="1" smtClean="0"/>
              <a:t>π.Χ.</a:t>
            </a:r>
            <a:r>
              <a:rPr lang="el-GR" sz="2400" b="1" dirty="0" smtClean="0"/>
              <a:t> – 120 </a:t>
            </a:r>
            <a:r>
              <a:rPr lang="el-GR" sz="2400" b="1" dirty="0" smtClean="0"/>
              <a:t>π.Χ</a:t>
            </a:r>
            <a:endParaRPr lang="el-GR" sz="2400" dirty="0"/>
          </a:p>
        </p:txBody>
      </p:sp>
      <p:pic>
        <p:nvPicPr>
          <p:cNvPr id="1026" name="Picture 2" descr="Hipparchus by Raphael.jpg"/>
          <p:cNvPicPr>
            <a:picLocks noChangeAspect="1" noChangeArrowheads="1"/>
          </p:cNvPicPr>
          <p:nvPr/>
        </p:nvPicPr>
        <p:blipFill>
          <a:blip r:embed="rId2" cstate="print"/>
          <a:srcRect/>
          <a:stretch>
            <a:fillRect/>
          </a:stretch>
        </p:blipFill>
        <p:spPr bwMode="auto">
          <a:xfrm>
            <a:off x="244143" y="3501008"/>
            <a:ext cx="2637056" cy="2002828"/>
          </a:xfrm>
          <a:prstGeom prst="rect">
            <a:avLst/>
          </a:prstGeom>
          <a:noFill/>
        </p:spPr>
      </p:pic>
      <p:sp>
        <p:nvSpPr>
          <p:cNvPr id="1030" name="AutoShape 6" descr="https://upload.wikimedia.org/wikipedia/commons/thumb/9/97/HipparchusConstruction.svg/445px-HipparchusConstruction.svg.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32" name="Picture 8" descr="https://upload.wikimedia.org/wikipedia/commons/thumb/9/97/HipparchusConstruction.svg/1920px-HipparchusConstruction.svg.png"/>
          <p:cNvPicPr>
            <a:picLocks noChangeAspect="1" noChangeArrowheads="1"/>
          </p:cNvPicPr>
          <p:nvPr/>
        </p:nvPicPr>
        <p:blipFill>
          <a:blip r:embed="rId3" cstate="print"/>
          <a:srcRect/>
          <a:stretch>
            <a:fillRect/>
          </a:stretch>
        </p:blipFill>
        <p:spPr bwMode="auto">
          <a:xfrm>
            <a:off x="121683" y="5877272"/>
            <a:ext cx="2914698" cy="727160"/>
          </a:xfrm>
          <a:prstGeom prst="rect">
            <a:avLst/>
          </a:prstGeom>
          <a:noFill/>
        </p:spPr>
      </p:pic>
      <p:sp>
        <p:nvSpPr>
          <p:cNvPr id="9" name="8 - Ορθογώνιο"/>
          <p:cNvSpPr/>
          <p:nvPr/>
        </p:nvSpPr>
        <p:spPr>
          <a:xfrm>
            <a:off x="155575" y="984000"/>
            <a:ext cx="4488433" cy="923330"/>
          </a:xfrm>
          <a:prstGeom prst="rect">
            <a:avLst/>
          </a:prstGeom>
        </p:spPr>
        <p:txBody>
          <a:bodyPr wrap="square">
            <a:spAutoFit/>
          </a:bodyPr>
          <a:lstStyle/>
          <a:p>
            <a:r>
              <a:rPr lang="el-GR" dirty="0" smtClean="0"/>
              <a:t>Έλληνας αστρονόμος, γεωγράφος, χαρτογράφος και μαθηματικός. </a:t>
            </a:r>
            <a:br>
              <a:rPr lang="el-GR" dirty="0" smtClean="0"/>
            </a:br>
            <a:r>
              <a:rPr lang="el-GR" dirty="0" smtClean="0"/>
              <a:t>Θεωρείται ο ιδρυτής της τριγωνομετρίας,</a:t>
            </a:r>
            <a:endParaRPr lang="el-GR" dirty="0"/>
          </a:p>
        </p:txBody>
      </p:sp>
      <p:sp>
        <p:nvSpPr>
          <p:cNvPr id="11" name="10 - Ορθογώνιο"/>
          <p:cNvSpPr/>
          <p:nvPr/>
        </p:nvSpPr>
        <p:spPr>
          <a:xfrm>
            <a:off x="189911" y="2060848"/>
            <a:ext cx="4310082" cy="1200329"/>
          </a:xfrm>
          <a:prstGeom prst="rect">
            <a:avLst/>
          </a:prstGeom>
        </p:spPr>
        <p:txBody>
          <a:bodyPr wrap="square">
            <a:spAutoFit/>
          </a:bodyPr>
          <a:lstStyle/>
          <a:p>
            <a:r>
              <a:rPr lang="el-GR" dirty="0" smtClean="0"/>
              <a:t>Προσδιορίσει ότι η διάμετρος της Σελήνης είναι ίση με το 1/3 της γήινης, καθώς και την απόσταση Γης – Σελήνης με ικανοποιητική ακρίβεια.</a:t>
            </a:r>
            <a:endParaRPr lang="el-GR" dirty="0"/>
          </a:p>
        </p:txBody>
      </p:sp>
      <p:sp>
        <p:nvSpPr>
          <p:cNvPr id="3" name="Ορθογώνιο 2"/>
          <p:cNvSpPr/>
          <p:nvPr/>
        </p:nvSpPr>
        <p:spPr>
          <a:xfrm>
            <a:off x="5082717" y="160338"/>
            <a:ext cx="4060214" cy="461665"/>
          </a:xfrm>
          <a:prstGeom prst="rect">
            <a:avLst/>
          </a:prstGeom>
        </p:spPr>
        <p:txBody>
          <a:bodyPr wrap="none">
            <a:spAutoFit/>
          </a:bodyPr>
          <a:lstStyle/>
          <a:p>
            <a:r>
              <a:rPr lang="el-GR" sz="2400" b="1" dirty="0"/>
              <a:t>Ήρων ο Αλεξανδρεύς (10 – 75)</a:t>
            </a:r>
          </a:p>
        </p:txBody>
      </p:sp>
      <p:sp>
        <p:nvSpPr>
          <p:cNvPr id="4" name="Ορθογώνιο 3"/>
          <p:cNvSpPr/>
          <p:nvPr/>
        </p:nvSpPr>
        <p:spPr>
          <a:xfrm>
            <a:off x="5082717" y="984011"/>
            <a:ext cx="3851921" cy="1477328"/>
          </a:xfrm>
          <a:prstGeom prst="rect">
            <a:avLst/>
          </a:prstGeom>
        </p:spPr>
        <p:txBody>
          <a:bodyPr wrap="square">
            <a:spAutoFit/>
          </a:bodyPr>
          <a:lstStyle/>
          <a:p>
            <a:r>
              <a:rPr lang="el-GR" dirty="0"/>
              <a:t>Έλληνας μηχανικός, γεωμέτρης και εφευρέτης, του οποίου η πιο διάσημη εφεύρεση ήταν η αιολόσφαιρα, η πρώτη ατμομηχανή στην παγκόσμια ιστορία.</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6134" y="2689355"/>
            <a:ext cx="3738504" cy="1813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5650" y="4751052"/>
            <a:ext cx="3277350"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6010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51520" y="620688"/>
            <a:ext cx="4312399" cy="461665"/>
          </a:xfrm>
          <a:prstGeom prst="rect">
            <a:avLst/>
          </a:prstGeom>
        </p:spPr>
        <p:txBody>
          <a:bodyPr wrap="none">
            <a:spAutoFit/>
          </a:bodyPr>
          <a:lstStyle/>
          <a:p>
            <a:r>
              <a:rPr lang="el-GR" sz="2400" b="1" dirty="0"/>
              <a:t>Κλαύδιος Πτολεμαίος (100- 170)</a:t>
            </a:r>
          </a:p>
        </p:txBody>
      </p:sp>
      <p:sp>
        <p:nvSpPr>
          <p:cNvPr id="3" name="Ορθογώνιο 2"/>
          <p:cNvSpPr/>
          <p:nvPr/>
        </p:nvSpPr>
        <p:spPr>
          <a:xfrm>
            <a:off x="251520" y="1268759"/>
            <a:ext cx="4572000" cy="646331"/>
          </a:xfrm>
          <a:prstGeom prst="rect">
            <a:avLst/>
          </a:prstGeom>
        </p:spPr>
        <p:txBody>
          <a:bodyPr>
            <a:spAutoFit/>
          </a:bodyPr>
          <a:lstStyle/>
          <a:p>
            <a:r>
              <a:rPr lang="el-GR" dirty="0" smtClean="0"/>
              <a:t>Ελληνο -</a:t>
            </a:r>
            <a:r>
              <a:rPr lang="el-GR" dirty="0"/>
              <a:t>Ρωμαίος μαθηματικός, αστρονόμος, γεωγράφος</a:t>
            </a:r>
          </a:p>
        </p:txBody>
      </p:sp>
      <p:sp>
        <p:nvSpPr>
          <p:cNvPr id="4" name="Ορθογώνιο 3"/>
          <p:cNvSpPr/>
          <p:nvPr/>
        </p:nvSpPr>
        <p:spPr>
          <a:xfrm>
            <a:off x="251520" y="2132856"/>
            <a:ext cx="4572000" cy="2308324"/>
          </a:xfrm>
          <a:prstGeom prst="rect">
            <a:avLst/>
          </a:prstGeom>
        </p:spPr>
        <p:txBody>
          <a:bodyPr>
            <a:spAutoFit/>
          </a:bodyPr>
          <a:lstStyle/>
          <a:p>
            <a:r>
              <a:rPr lang="el-GR" dirty="0"/>
              <a:t>Θεωρούσε τη Γη σφαιρική κι ακίνητη, και μεγαλύτερη απ' όλα τα ουράνια σώματα. Για να εξηγήσει την ανάδρομη κίνηση των πλανητών, εισήγαγε στο γεωκεντρικό μοντέλο των έκκεντρων κύκλων και </a:t>
            </a:r>
            <a:r>
              <a:rPr lang="el-GR" dirty="0" err="1"/>
              <a:t>επικύκλων</a:t>
            </a:r>
            <a:r>
              <a:rPr lang="el-GR" dirty="0"/>
              <a:t> που είχε ήδη προταθεί από τον Απολλώνιο τον </a:t>
            </a:r>
            <a:r>
              <a:rPr lang="el-GR" dirty="0" err="1"/>
              <a:t>Περγαίο</a:t>
            </a:r>
            <a:r>
              <a:rPr lang="el-GR" dirty="0"/>
              <a:t> και τον Ίππαρχο</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4581128"/>
            <a:ext cx="1792287"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Ορθογώνιο 4"/>
          <p:cNvSpPr/>
          <p:nvPr/>
        </p:nvSpPr>
        <p:spPr>
          <a:xfrm>
            <a:off x="5539637" y="620686"/>
            <a:ext cx="2597249" cy="461665"/>
          </a:xfrm>
          <a:prstGeom prst="rect">
            <a:avLst/>
          </a:prstGeom>
        </p:spPr>
        <p:txBody>
          <a:bodyPr wrap="none">
            <a:spAutoFit/>
          </a:bodyPr>
          <a:lstStyle/>
          <a:p>
            <a:r>
              <a:rPr lang="el-GR" sz="2400" b="1" dirty="0"/>
              <a:t>Γαληνός (129 -199)</a:t>
            </a:r>
          </a:p>
        </p:txBody>
      </p:sp>
      <p:sp>
        <p:nvSpPr>
          <p:cNvPr id="6" name="Ορθογώνιο 5"/>
          <p:cNvSpPr/>
          <p:nvPr/>
        </p:nvSpPr>
        <p:spPr>
          <a:xfrm>
            <a:off x="5508104" y="1306755"/>
            <a:ext cx="3228320" cy="369332"/>
          </a:xfrm>
          <a:prstGeom prst="rect">
            <a:avLst/>
          </a:prstGeom>
        </p:spPr>
        <p:txBody>
          <a:bodyPr wrap="none">
            <a:spAutoFit/>
          </a:bodyPr>
          <a:lstStyle/>
          <a:p>
            <a:r>
              <a:rPr lang="el-GR" dirty="0"/>
              <a:t>Έλληνας ιατρός της Αρχαιότητας</a:t>
            </a:r>
          </a:p>
        </p:txBody>
      </p:sp>
      <p:sp>
        <p:nvSpPr>
          <p:cNvPr id="7" name="Ορθογώνιο 6"/>
          <p:cNvSpPr/>
          <p:nvPr/>
        </p:nvSpPr>
        <p:spPr>
          <a:xfrm>
            <a:off x="5539637" y="1915090"/>
            <a:ext cx="3516352" cy="2308324"/>
          </a:xfrm>
          <a:prstGeom prst="rect">
            <a:avLst/>
          </a:prstGeom>
        </p:spPr>
        <p:txBody>
          <a:bodyPr wrap="square">
            <a:spAutoFit/>
          </a:bodyPr>
          <a:lstStyle/>
          <a:p>
            <a:r>
              <a:rPr lang="el-GR" dirty="0"/>
              <a:t>Οι εμπεριστατωμένες μελέτες του αναφέρονται στην ανατομική, τη φυσιολογία, τη χειρουργική, τη φαρμακευτική, την οφθαλμολογία, τη μαιευτική, την παθολογία, τη θεραπευτική, την υγιεινή, την οδοντιατρική και τη φαρμακολογία. </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7724" y="4441180"/>
            <a:ext cx="3095977" cy="2129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7362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94749" y="339024"/>
            <a:ext cx="4806124" cy="461665"/>
          </a:xfrm>
          <a:prstGeom prst="rect">
            <a:avLst/>
          </a:prstGeom>
        </p:spPr>
        <p:txBody>
          <a:bodyPr wrap="none">
            <a:spAutoFit/>
          </a:bodyPr>
          <a:lstStyle/>
          <a:p>
            <a:r>
              <a:rPr lang="el-GR" sz="2400" b="1" dirty="0"/>
              <a:t>Μενέλαος ο </a:t>
            </a:r>
            <a:r>
              <a:rPr lang="el-GR" sz="2400" b="1" dirty="0" smtClean="0"/>
              <a:t>Αλεξανδρεύς (</a:t>
            </a:r>
            <a:r>
              <a:rPr lang="el-GR" sz="2400" b="1" dirty="0"/>
              <a:t>70 – 140)</a:t>
            </a:r>
          </a:p>
        </p:txBody>
      </p:sp>
      <p:sp>
        <p:nvSpPr>
          <p:cNvPr id="3" name="Ορθογώνιο 2"/>
          <p:cNvSpPr/>
          <p:nvPr/>
        </p:nvSpPr>
        <p:spPr>
          <a:xfrm>
            <a:off x="179512" y="1052736"/>
            <a:ext cx="4608512" cy="2031325"/>
          </a:xfrm>
          <a:prstGeom prst="rect">
            <a:avLst/>
          </a:prstGeom>
        </p:spPr>
        <p:txBody>
          <a:bodyPr wrap="square">
            <a:spAutoFit/>
          </a:bodyPr>
          <a:lstStyle/>
          <a:p>
            <a:r>
              <a:rPr lang="el-GR" dirty="0"/>
              <a:t>Έλληνας μαθηματικός και αστρονόμος, ο πρώτος ιστορικά που συνέλαβε και όρισε τη </a:t>
            </a:r>
            <a:r>
              <a:rPr lang="el-GR" dirty="0" smtClean="0"/>
              <a:t>γεωδαισία, </a:t>
            </a:r>
            <a:r>
              <a:rPr lang="el-GR" dirty="0"/>
              <a:t>την προβολή δηλαδή ευθειών γραμμών πάνω στην επιφάνεια μιας σφαίρας, όπου ένα τρίγωνο για παράδειγμα αποτελείται από τρία τόξα μέγιστων κύκλων στην επιφάνεια της σφαίρας.</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156159"/>
            <a:ext cx="2590800" cy="354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5478742" y="339023"/>
            <a:ext cx="3121047" cy="461665"/>
          </a:xfrm>
          <a:prstGeom prst="rect">
            <a:avLst/>
          </a:prstGeom>
        </p:spPr>
        <p:txBody>
          <a:bodyPr wrap="none">
            <a:spAutoFit/>
          </a:bodyPr>
          <a:lstStyle/>
          <a:p>
            <a:r>
              <a:rPr lang="el-GR" sz="2400" b="1" dirty="0"/>
              <a:t>Διόφαντος (210 – 290) </a:t>
            </a:r>
          </a:p>
        </p:txBody>
      </p:sp>
      <p:sp>
        <p:nvSpPr>
          <p:cNvPr id="5" name="Ορθογώνιο 4"/>
          <p:cNvSpPr/>
          <p:nvPr/>
        </p:nvSpPr>
        <p:spPr>
          <a:xfrm>
            <a:off x="5479055" y="1824851"/>
            <a:ext cx="3438128" cy="3139321"/>
          </a:xfrm>
          <a:prstGeom prst="rect">
            <a:avLst/>
          </a:prstGeom>
        </p:spPr>
        <p:txBody>
          <a:bodyPr wrap="square">
            <a:spAutoFit/>
          </a:bodyPr>
          <a:lstStyle/>
          <a:p>
            <a:r>
              <a:rPr lang="el-GR" dirty="0"/>
              <a:t>Συνεισέφερε πολύ στην ανάπτυξη της αριθμητικής, καθιέρωσε και τυποποίησε έναν τύπο σύντομου μαθηματικού συμβολισμού για τη γραφή προβλημάτων, για πρώτη φορά σε ευρεία κλίμακα άρχισε να χρησιμοποιεί τα κλάσματα ως πραγματικούς αριθμούς και ασχολήθηκε με την επίλυση εξισώσεων με πολλαπλούς αγνώστους όρους. </a:t>
            </a:r>
          </a:p>
        </p:txBody>
      </p:sp>
      <p:sp>
        <p:nvSpPr>
          <p:cNvPr id="6" name="Ορθογώνιο 5"/>
          <p:cNvSpPr/>
          <p:nvPr/>
        </p:nvSpPr>
        <p:spPr>
          <a:xfrm>
            <a:off x="5460062" y="814646"/>
            <a:ext cx="3457121" cy="958170"/>
          </a:xfrm>
          <a:prstGeom prst="rect">
            <a:avLst/>
          </a:prstGeom>
        </p:spPr>
        <p:txBody>
          <a:bodyPr wrap="square">
            <a:spAutoFit/>
          </a:bodyPr>
          <a:lstStyle/>
          <a:p>
            <a:r>
              <a:rPr lang="el-GR" dirty="0"/>
              <a:t>Έλληνας μαθηματικός του τρίτου αιώνα</a:t>
            </a:r>
            <a:r>
              <a:rPr lang="en-US" dirty="0"/>
              <a:t>, </a:t>
            </a:r>
            <a:r>
              <a:rPr lang="el-GR" dirty="0"/>
              <a:t>ο οποίος έζησε στην Αλεξάνδρεια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4314" y="4775795"/>
            <a:ext cx="1586731" cy="1922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6892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17250" y="332656"/>
            <a:ext cx="3965766" cy="461665"/>
          </a:xfrm>
          <a:prstGeom prst="rect">
            <a:avLst/>
          </a:prstGeom>
        </p:spPr>
        <p:txBody>
          <a:bodyPr wrap="none">
            <a:spAutoFit/>
          </a:bodyPr>
          <a:lstStyle/>
          <a:p>
            <a:r>
              <a:rPr lang="el-GR" sz="2400" b="1" dirty="0"/>
              <a:t>Φίλων ο Βυζάντιος (280 -220)</a:t>
            </a:r>
          </a:p>
        </p:txBody>
      </p:sp>
      <p:sp>
        <p:nvSpPr>
          <p:cNvPr id="3" name="Ορθογώνιο 2"/>
          <p:cNvSpPr/>
          <p:nvPr/>
        </p:nvSpPr>
        <p:spPr>
          <a:xfrm>
            <a:off x="143047" y="980728"/>
            <a:ext cx="4068913" cy="2031325"/>
          </a:xfrm>
          <a:prstGeom prst="rect">
            <a:avLst/>
          </a:prstGeom>
        </p:spPr>
        <p:txBody>
          <a:bodyPr wrap="square">
            <a:spAutoFit/>
          </a:bodyPr>
          <a:lstStyle/>
          <a:p>
            <a:r>
              <a:rPr lang="el-GR" dirty="0" smtClean="0"/>
              <a:t>Ασχολήθηκε </a:t>
            </a:r>
            <a:r>
              <a:rPr lang="el-GR" dirty="0"/>
              <a:t>με τους μοχλούς, τα «πνευματικά» (προβλήματα που είχαν να κάνουν με τις ιδιότητες του θερμαινόμενου αέρα και του ατμού), τα αυτόματα, τις κλεψύδρες και τις πολεμικές και πολιορκητικές μηχανές κάθε είδους.</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073" y="3717033"/>
            <a:ext cx="3727167"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4788025" y="320352"/>
            <a:ext cx="4248472" cy="830997"/>
          </a:xfrm>
          <a:prstGeom prst="rect">
            <a:avLst/>
          </a:prstGeom>
        </p:spPr>
        <p:txBody>
          <a:bodyPr wrap="square">
            <a:spAutoFit/>
          </a:bodyPr>
          <a:lstStyle/>
          <a:p>
            <a:r>
              <a:rPr lang="el-GR" sz="2400" b="1" dirty="0"/>
              <a:t>Πάππος ο Αλεξανδρεύς </a:t>
            </a:r>
            <a:endParaRPr lang="el-GR" sz="2400" b="1" dirty="0" smtClean="0"/>
          </a:p>
          <a:p>
            <a:r>
              <a:rPr lang="el-GR" sz="2400" b="1" dirty="0" smtClean="0"/>
              <a:t>(</a:t>
            </a:r>
            <a:r>
              <a:rPr lang="el-GR" sz="2400" b="1" dirty="0"/>
              <a:t>περί το 320 </a:t>
            </a:r>
            <a:r>
              <a:rPr lang="el-GR" sz="2400" b="1" dirty="0" err="1"/>
              <a:t>μ.Χ</a:t>
            </a:r>
            <a:r>
              <a:rPr lang="el-GR" sz="2400" b="1" dirty="0"/>
              <a:t>.)</a:t>
            </a:r>
          </a:p>
        </p:txBody>
      </p:sp>
      <p:sp>
        <p:nvSpPr>
          <p:cNvPr id="5" name="Ορθογώνιο 4"/>
          <p:cNvSpPr/>
          <p:nvPr/>
        </p:nvSpPr>
        <p:spPr>
          <a:xfrm>
            <a:off x="4778861" y="1303893"/>
            <a:ext cx="3635896" cy="3416320"/>
          </a:xfrm>
          <a:prstGeom prst="rect">
            <a:avLst/>
          </a:prstGeom>
        </p:spPr>
        <p:txBody>
          <a:bodyPr wrap="square">
            <a:spAutoFit/>
          </a:bodyPr>
          <a:lstStyle/>
          <a:p>
            <a:r>
              <a:rPr lang="el-GR" dirty="0"/>
              <a:t>Ένας εκ των σημαντικότερων Γεωμετρών της αρχαιότητας, έμεινε στην ιστορία για το</a:t>
            </a:r>
          </a:p>
          <a:p>
            <a:r>
              <a:rPr lang="el-GR" dirty="0"/>
              <a:t>έργο Μαθηματική συναγωγή, το οποίο αποτελείται από οκτώ βιβλία, μέσα στα οποία</a:t>
            </a:r>
          </a:p>
          <a:p>
            <a:r>
              <a:rPr lang="el-GR" dirty="0"/>
              <a:t>περιέχονται σχόλια, συμπληρώσεις, παρατηρήσεις και γενικεύσεις προτάσεων πάνω σε όλα τα προηγούμενα έργα Γεωμετρίας, ενώ συμπληρώνει και ο ίδιος δικά του</a:t>
            </a:r>
          </a:p>
          <a:p>
            <a:r>
              <a:rPr lang="el-GR" dirty="0"/>
              <a:t>θεωρήματα.</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4937617"/>
            <a:ext cx="2653655" cy="1615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9606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42844" y="214290"/>
            <a:ext cx="4572000" cy="523220"/>
          </a:xfrm>
          <a:prstGeom prst="rect">
            <a:avLst/>
          </a:prstGeom>
        </p:spPr>
        <p:txBody>
          <a:bodyPr wrap="square">
            <a:spAutoFit/>
          </a:bodyPr>
          <a:lstStyle/>
          <a:p>
            <a:r>
              <a:rPr lang="el-GR" sz="2800" b="1" dirty="0" smtClean="0"/>
              <a:t>Υπατία</a:t>
            </a:r>
            <a:r>
              <a:rPr lang="el-GR" sz="2800" dirty="0" smtClean="0"/>
              <a:t>  </a:t>
            </a:r>
            <a:r>
              <a:rPr lang="el-GR" sz="2800" b="1" dirty="0" smtClean="0"/>
              <a:t>(370 -  415)</a:t>
            </a:r>
            <a:endParaRPr lang="el-GR" sz="2800" b="1" dirty="0"/>
          </a:p>
        </p:txBody>
      </p:sp>
      <p:sp>
        <p:nvSpPr>
          <p:cNvPr id="3" name="2 - Ορθογώνιο"/>
          <p:cNvSpPr/>
          <p:nvPr/>
        </p:nvSpPr>
        <p:spPr>
          <a:xfrm>
            <a:off x="142844" y="857231"/>
            <a:ext cx="4861204" cy="923330"/>
          </a:xfrm>
          <a:prstGeom prst="rect">
            <a:avLst/>
          </a:prstGeom>
        </p:spPr>
        <p:txBody>
          <a:bodyPr wrap="square">
            <a:spAutoFit/>
          </a:bodyPr>
          <a:lstStyle/>
          <a:p>
            <a:r>
              <a:rPr lang="el-GR" dirty="0" smtClean="0"/>
              <a:t>Ελληνίδα νεοπλατωνική φιλόσοφος, αστρονόμος και μαθηματικός, διευθύντρια της νεοπλατωνικής σχολής στην Αλεξάνδρεια</a:t>
            </a:r>
            <a:r>
              <a:rPr lang="el-GR" baseline="30000" dirty="0"/>
              <a:t>.</a:t>
            </a:r>
            <a:endParaRPr lang="el-GR" dirty="0"/>
          </a:p>
        </p:txBody>
      </p:sp>
      <p:sp>
        <p:nvSpPr>
          <p:cNvPr id="4" name="3 - Ορθογώνιο"/>
          <p:cNvSpPr/>
          <p:nvPr/>
        </p:nvSpPr>
        <p:spPr>
          <a:xfrm>
            <a:off x="146427" y="1843663"/>
            <a:ext cx="4572000" cy="923330"/>
          </a:xfrm>
          <a:prstGeom prst="rect">
            <a:avLst/>
          </a:prstGeom>
        </p:spPr>
        <p:txBody>
          <a:bodyPr>
            <a:spAutoFit/>
          </a:bodyPr>
          <a:lstStyle/>
          <a:p>
            <a:r>
              <a:rPr lang="el-GR" dirty="0" smtClean="0"/>
              <a:t>Επιμελήθηκε έργα γεωμετρίας, άλγεβρας και αστρονομίας, και γνώριζε πώς να κατασκευάζει αστρολάβους και υγροσκόπια. </a:t>
            </a:r>
            <a:endParaRPr lang="el-GR" dirty="0"/>
          </a:p>
        </p:txBody>
      </p:sp>
      <p:sp>
        <p:nvSpPr>
          <p:cNvPr id="5" name="4 - Ορθογώνιο"/>
          <p:cNvSpPr/>
          <p:nvPr/>
        </p:nvSpPr>
        <p:spPr>
          <a:xfrm>
            <a:off x="146427" y="2857496"/>
            <a:ext cx="4572000" cy="923330"/>
          </a:xfrm>
          <a:prstGeom prst="rect">
            <a:avLst/>
          </a:prstGeom>
        </p:spPr>
        <p:txBody>
          <a:bodyPr>
            <a:spAutoFit/>
          </a:bodyPr>
          <a:lstStyle/>
          <a:p>
            <a:r>
              <a:rPr lang="el-GR" dirty="0" smtClean="0"/>
              <a:t>Σχολίασε την </a:t>
            </a:r>
            <a:r>
              <a:rPr lang="el-GR" i="1" dirty="0" smtClean="0"/>
              <a:t>Αριθμητική</a:t>
            </a:r>
            <a:r>
              <a:rPr lang="el-GR" dirty="0" smtClean="0"/>
              <a:t> του Διόφαντου, έγραψε τον </a:t>
            </a:r>
            <a:r>
              <a:rPr lang="el-GR" i="1" dirty="0" smtClean="0"/>
              <a:t>Αστρονομικό Κανόνα</a:t>
            </a:r>
            <a:r>
              <a:rPr lang="el-GR" dirty="0" smtClean="0"/>
              <a:t> και τελειοποίησε τον </a:t>
            </a:r>
            <a:r>
              <a:rPr lang="el-GR" i="1" dirty="0" smtClean="0"/>
              <a:t>Κώνο</a:t>
            </a:r>
            <a:r>
              <a:rPr lang="el-GR" dirty="0" smtClean="0"/>
              <a:t> του Απολλώνιου </a:t>
            </a:r>
            <a:endParaRPr lang="el-GR" dirty="0"/>
          </a:p>
        </p:txBody>
      </p:sp>
      <p:pic>
        <p:nvPicPr>
          <p:cNvPr id="47106" name="Picture 2" descr="Υπατία: Η Ελληνίδα μαθηματικός φιλόσοφος και αστρονόμος - Κανονική ..."/>
          <p:cNvPicPr>
            <a:picLocks noChangeAspect="1" noChangeArrowheads="1"/>
          </p:cNvPicPr>
          <p:nvPr/>
        </p:nvPicPr>
        <p:blipFill>
          <a:blip r:embed="rId2" cstate="print"/>
          <a:srcRect/>
          <a:stretch>
            <a:fillRect/>
          </a:stretch>
        </p:blipFill>
        <p:spPr bwMode="auto">
          <a:xfrm>
            <a:off x="214282" y="4005064"/>
            <a:ext cx="4694788" cy="2643179"/>
          </a:xfrm>
          <a:prstGeom prst="rect">
            <a:avLst/>
          </a:prstGeom>
          <a:noFill/>
        </p:spPr>
      </p:pic>
      <p:pic>
        <p:nvPicPr>
          <p:cNvPr id="47108" name="Picture 4" descr="Hypatia"/>
          <p:cNvPicPr>
            <a:picLocks noChangeAspect="1" noChangeArrowheads="1"/>
          </p:cNvPicPr>
          <p:nvPr/>
        </p:nvPicPr>
        <p:blipFill>
          <a:blip r:embed="rId3" cstate="print"/>
          <a:srcRect/>
          <a:stretch>
            <a:fillRect/>
          </a:stretch>
        </p:blipFill>
        <p:spPr bwMode="auto">
          <a:xfrm>
            <a:off x="5533007" y="892911"/>
            <a:ext cx="3250239" cy="5200385"/>
          </a:xfrm>
          <a:prstGeom prst="rect">
            <a:avLst/>
          </a:prstGeom>
          <a:noFill/>
        </p:spPr>
      </p:pic>
    </p:spTree>
    <p:extLst>
      <p:ext uri="{BB962C8B-B14F-4D97-AF65-F5344CB8AC3E}">
        <p14:creationId xmlns:p14="http://schemas.microsoft.com/office/powerpoint/2010/main" val="2499203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07504" y="332656"/>
            <a:ext cx="4463017" cy="461665"/>
          </a:xfrm>
          <a:prstGeom prst="rect">
            <a:avLst/>
          </a:prstGeom>
        </p:spPr>
        <p:txBody>
          <a:bodyPr wrap="none">
            <a:spAutoFit/>
          </a:bodyPr>
          <a:lstStyle/>
          <a:p>
            <a:r>
              <a:rPr lang="el-GR" sz="2400" b="1" dirty="0"/>
              <a:t>Ισίδωρος ο Μιλήσιος (442 </a:t>
            </a:r>
            <a:r>
              <a:rPr lang="el-GR" sz="2400" b="1" dirty="0" smtClean="0"/>
              <a:t>- 537) </a:t>
            </a:r>
            <a:endParaRPr lang="el-GR" sz="2400" b="1" dirty="0"/>
          </a:p>
        </p:txBody>
      </p:sp>
      <p:sp>
        <p:nvSpPr>
          <p:cNvPr id="3" name="Ορθογώνιο 2"/>
          <p:cNvSpPr/>
          <p:nvPr/>
        </p:nvSpPr>
        <p:spPr>
          <a:xfrm>
            <a:off x="139128" y="908720"/>
            <a:ext cx="4288856" cy="1477328"/>
          </a:xfrm>
          <a:prstGeom prst="rect">
            <a:avLst/>
          </a:prstGeom>
        </p:spPr>
        <p:txBody>
          <a:bodyPr wrap="square">
            <a:spAutoFit/>
          </a:bodyPr>
          <a:lstStyle/>
          <a:p>
            <a:r>
              <a:rPr lang="el-GR" dirty="0"/>
              <a:t>Έλληνας μαθηματικός, μηχανικός και αρχιτέκτονας. Ως βασικός συνεργάτης του </a:t>
            </a:r>
            <a:r>
              <a:rPr lang="el-GR" dirty="0" smtClean="0"/>
              <a:t>Ανθεμίου </a:t>
            </a:r>
            <a:r>
              <a:rPr lang="el-GR" dirty="0"/>
              <a:t>συμμετείχε στην ανοικοδόμηση του ναού της Αγίας Σοφίας στην Κωνσταντινούπολη</a:t>
            </a:r>
          </a:p>
        </p:txBody>
      </p:sp>
      <p:sp>
        <p:nvSpPr>
          <p:cNvPr id="4" name="Ορθογώνιο 3"/>
          <p:cNvSpPr/>
          <p:nvPr/>
        </p:nvSpPr>
        <p:spPr>
          <a:xfrm>
            <a:off x="139128" y="2505670"/>
            <a:ext cx="4572000" cy="923330"/>
          </a:xfrm>
          <a:prstGeom prst="rect">
            <a:avLst/>
          </a:prstGeom>
        </p:spPr>
        <p:txBody>
          <a:bodyPr>
            <a:spAutoFit/>
          </a:bodyPr>
          <a:lstStyle/>
          <a:p>
            <a:r>
              <a:rPr lang="el-GR" dirty="0"/>
              <a:t>Σημαντική ήταν η συμβολή του στα μαθηματικά, κυρίως μέσα από τη διάδοση κειμένων του Ευκλείδη και του Αρχιμήδη</a:t>
            </a:r>
          </a:p>
        </p:txBody>
      </p:sp>
      <p:sp>
        <p:nvSpPr>
          <p:cNvPr id="5" name="Ορθογώνιο 4"/>
          <p:cNvSpPr/>
          <p:nvPr/>
        </p:nvSpPr>
        <p:spPr>
          <a:xfrm>
            <a:off x="139128" y="3456357"/>
            <a:ext cx="4572000" cy="646331"/>
          </a:xfrm>
          <a:prstGeom prst="rect">
            <a:avLst/>
          </a:prstGeom>
        </p:spPr>
        <p:txBody>
          <a:bodyPr>
            <a:spAutoFit/>
          </a:bodyPr>
          <a:lstStyle/>
          <a:p>
            <a:r>
              <a:rPr lang="el-GR" dirty="0"/>
              <a:t>Ο ίδιος ήταν δάσκαλος των μαθηματικών, αλλά και ιδρυτής σχολής μηχανικών. </a:t>
            </a:r>
          </a:p>
        </p:txBody>
      </p:sp>
      <p:sp>
        <p:nvSpPr>
          <p:cNvPr id="6" name="Ορθογώνιο 5"/>
          <p:cNvSpPr/>
          <p:nvPr/>
        </p:nvSpPr>
        <p:spPr>
          <a:xfrm>
            <a:off x="4577547" y="315459"/>
            <a:ext cx="4666342" cy="461665"/>
          </a:xfrm>
          <a:prstGeom prst="rect">
            <a:avLst/>
          </a:prstGeom>
        </p:spPr>
        <p:txBody>
          <a:bodyPr wrap="none">
            <a:spAutoFit/>
          </a:bodyPr>
          <a:lstStyle/>
          <a:p>
            <a:r>
              <a:rPr lang="el-GR" sz="2400" b="1" dirty="0"/>
              <a:t>Ανθέμιος ο Τραλλιανός (474 – 534)</a:t>
            </a:r>
          </a:p>
        </p:txBody>
      </p:sp>
      <p:sp>
        <p:nvSpPr>
          <p:cNvPr id="7" name="Ορθογώνιο 6"/>
          <p:cNvSpPr/>
          <p:nvPr/>
        </p:nvSpPr>
        <p:spPr>
          <a:xfrm>
            <a:off x="4788024" y="1052736"/>
            <a:ext cx="4023727" cy="1477328"/>
          </a:xfrm>
          <a:prstGeom prst="rect">
            <a:avLst/>
          </a:prstGeom>
        </p:spPr>
        <p:txBody>
          <a:bodyPr wrap="square">
            <a:spAutoFit/>
          </a:bodyPr>
          <a:lstStyle/>
          <a:p>
            <a:r>
              <a:rPr lang="el-GR" dirty="0"/>
              <a:t>Έλληνας γεωμέτρης, φυσικός</a:t>
            </a:r>
            <a:r>
              <a:rPr lang="el-GR" dirty="0" smtClean="0"/>
              <a:t>, μαθηματικός, αρχιτέκτονας</a:t>
            </a:r>
            <a:r>
              <a:rPr lang="el-GR" dirty="0"/>
              <a:t>, μηχανικός και γλύπτης, σπουδαιότερο έργο του οποίου ήταν η κατασκευή του Ναού της Αγίας Σοφίας στην </a:t>
            </a:r>
            <a:r>
              <a:rPr lang="el-GR" dirty="0" smtClean="0"/>
              <a:t>Κωνσταντινούπολη</a:t>
            </a:r>
            <a:r>
              <a:rPr lang="el-GR" dirty="0"/>
              <a:t>.</a:t>
            </a:r>
          </a:p>
        </p:txBody>
      </p:sp>
      <p:sp>
        <p:nvSpPr>
          <p:cNvPr id="8" name="Ορθογώνιο 7"/>
          <p:cNvSpPr/>
          <p:nvPr/>
        </p:nvSpPr>
        <p:spPr>
          <a:xfrm>
            <a:off x="4711128" y="2690336"/>
            <a:ext cx="4572000" cy="1477328"/>
          </a:xfrm>
          <a:prstGeom prst="rect">
            <a:avLst/>
          </a:prstGeom>
        </p:spPr>
        <p:txBody>
          <a:bodyPr>
            <a:spAutoFit/>
          </a:bodyPr>
          <a:lstStyle/>
          <a:p>
            <a:r>
              <a:rPr lang="el-GR" dirty="0"/>
              <a:t>Οι δεξιότητές του ως πολιτικού μηχανικού διαφάνηκαν και στην επισκευή των αντιπλημμυρικών έργων του Δάρας.</a:t>
            </a:r>
          </a:p>
          <a:p>
            <a:r>
              <a:rPr lang="el-GR" dirty="0"/>
              <a:t>Πρώτος από όλους τους Έλληνες χρησιμοποίησε τη δύναμη του ατμού.</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9" y="4227506"/>
            <a:ext cx="3408180" cy="236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3938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42844" y="980728"/>
            <a:ext cx="5509276" cy="1323439"/>
          </a:xfrm>
          <a:prstGeom prst="rect">
            <a:avLst/>
          </a:prstGeom>
        </p:spPr>
        <p:txBody>
          <a:bodyPr wrap="square">
            <a:spAutoFit/>
          </a:bodyPr>
          <a:lstStyle/>
          <a:p>
            <a:r>
              <a:rPr lang="el-GR" sz="1600" dirty="0" smtClean="0"/>
              <a:t>Ο </a:t>
            </a:r>
            <a:r>
              <a:rPr lang="el-GR" sz="1600" dirty="0" smtClean="0"/>
              <a:t>λόγιος </a:t>
            </a:r>
            <a:r>
              <a:rPr lang="el-GR" sz="1600" dirty="0" smtClean="0"/>
              <a:t>Ιωάννης ο Φιλόπονος ή Γραμματικός ήταν Χριστιανός εκκλησιαστικός συγγραφέας, φιλόσοφος, γραμματικός, μαθηματικός, φυσικός, αστρονόμος και ένας από τους πιο διακεκριμένους επιστήμονες του πρώτου μισού του 6ου αιώνα στο Βυζάντιο</a:t>
            </a:r>
            <a:endParaRPr lang="el-GR" sz="1600" dirty="0"/>
          </a:p>
        </p:txBody>
      </p:sp>
      <p:sp>
        <p:nvSpPr>
          <p:cNvPr id="3" name="2 - Ορθογώνιο"/>
          <p:cNvSpPr/>
          <p:nvPr/>
        </p:nvSpPr>
        <p:spPr>
          <a:xfrm>
            <a:off x="142844" y="4306172"/>
            <a:ext cx="5483479" cy="1323439"/>
          </a:xfrm>
          <a:prstGeom prst="rect">
            <a:avLst/>
          </a:prstGeom>
        </p:spPr>
        <p:txBody>
          <a:bodyPr wrap="square">
            <a:spAutoFit/>
          </a:bodyPr>
          <a:lstStyle/>
          <a:p>
            <a:r>
              <a:rPr lang="el-GR" sz="1600" dirty="0" smtClean="0"/>
              <a:t>Οι ιδέες του Ιωάννη του Φιλόπονου για την κίνηση των σωμάτων και οι θεωρίες του για την ορμή και την αδράνεια (inertia) τον ανάγουν σε φυσικό πρώτου μεγέθους. Άλλωστε δίδασκε ότι τα σώματα κινούνται λόγω της ορμής την οποία έχουν.</a:t>
            </a:r>
            <a:r>
              <a:rPr lang="en-US" sz="1600" dirty="0" smtClean="0"/>
              <a:t> </a:t>
            </a:r>
            <a:endParaRPr lang="el-GR" sz="1600" dirty="0"/>
          </a:p>
        </p:txBody>
      </p:sp>
      <p:sp>
        <p:nvSpPr>
          <p:cNvPr id="6" name="5 - Ορθογώνιο"/>
          <p:cNvSpPr/>
          <p:nvPr/>
        </p:nvSpPr>
        <p:spPr>
          <a:xfrm>
            <a:off x="145647" y="2753633"/>
            <a:ext cx="5653292" cy="1323439"/>
          </a:xfrm>
          <a:prstGeom prst="rect">
            <a:avLst/>
          </a:prstGeom>
        </p:spPr>
        <p:txBody>
          <a:bodyPr wrap="square">
            <a:spAutoFit/>
          </a:bodyPr>
          <a:lstStyle/>
          <a:p>
            <a:r>
              <a:rPr lang="el-GR" sz="1600" dirty="0" smtClean="0"/>
              <a:t>Αγωνίστηκε κατά των απόκρυφων επιστημών. Το έργο του </a:t>
            </a:r>
            <a:r>
              <a:rPr lang="el-GR" sz="1600" i="1" dirty="0" smtClean="0"/>
              <a:t>Περί της του αστρολάβου χρήσεως και κατασκευής</a:t>
            </a:r>
            <a:r>
              <a:rPr lang="el-GR" sz="1600" dirty="0" smtClean="0"/>
              <a:t> είναι το αρχαιότερο γνωστό πλήρες κείμενο για τον αστρολάβο και μάλιστα περιέχει δικές του </a:t>
            </a:r>
            <a:r>
              <a:rPr lang="el-GR" sz="1600" b="1" dirty="0" smtClean="0"/>
              <a:t>πρωτότυπες ιδέες σχετικά με τις κινήσεις των ουρανίων σωμάτων</a:t>
            </a:r>
            <a:r>
              <a:rPr lang="el-GR" sz="1600" dirty="0" smtClean="0"/>
              <a:t>.</a:t>
            </a:r>
            <a:endParaRPr lang="el-GR" sz="1600" dirty="0"/>
          </a:p>
        </p:txBody>
      </p:sp>
      <p:pic>
        <p:nvPicPr>
          <p:cNvPr id="49156" name="Picture 4" descr="https://novoscriptorium.files.wordpress.com/2018/12/philoponos.jpg?w=1400&amp;h=9999"/>
          <p:cNvPicPr>
            <a:picLocks noChangeAspect="1" noChangeArrowheads="1"/>
          </p:cNvPicPr>
          <p:nvPr/>
        </p:nvPicPr>
        <p:blipFill>
          <a:blip r:embed="rId2" cstate="print"/>
          <a:srcRect/>
          <a:stretch>
            <a:fillRect/>
          </a:stretch>
        </p:blipFill>
        <p:spPr bwMode="auto">
          <a:xfrm>
            <a:off x="6440052" y="1064178"/>
            <a:ext cx="2476220" cy="3012894"/>
          </a:xfrm>
          <a:prstGeom prst="rect">
            <a:avLst/>
          </a:prstGeom>
          <a:noFill/>
        </p:spPr>
      </p:pic>
      <p:sp>
        <p:nvSpPr>
          <p:cNvPr id="8" name="7 - Ορθογώνιο"/>
          <p:cNvSpPr/>
          <p:nvPr/>
        </p:nvSpPr>
        <p:spPr>
          <a:xfrm>
            <a:off x="145647" y="260648"/>
            <a:ext cx="6532686" cy="523220"/>
          </a:xfrm>
          <a:prstGeom prst="rect">
            <a:avLst/>
          </a:prstGeom>
        </p:spPr>
        <p:txBody>
          <a:bodyPr wrap="none">
            <a:spAutoFit/>
          </a:bodyPr>
          <a:lstStyle/>
          <a:p>
            <a:r>
              <a:rPr lang="el-GR" sz="2800" b="1" dirty="0" smtClean="0"/>
              <a:t>Ιωάννης ο Φιλόπονος  (490 </a:t>
            </a:r>
            <a:r>
              <a:rPr lang="el-GR" sz="2800" b="1" dirty="0" err="1" smtClean="0"/>
              <a:t>μ.Χ</a:t>
            </a:r>
            <a:r>
              <a:rPr lang="el-GR" sz="2800" b="1" dirty="0" smtClean="0"/>
              <a:t> – 470 </a:t>
            </a:r>
            <a:r>
              <a:rPr lang="el-GR" sz="2800" b="1" dirty="0" err="1" smtClean="0"/>
              <a:t>μ.Χ</a:t>
            </a:r>
            <a:r>
              <a:rPr lang="el-GR" sz="2800" b="1" dirty="0" smtClean="0"/>
              <a:t>.)</a:t>
            </a:r>
            <a:endParaRPr lang="el-GR" sz="2800" b="1" dirty="0"/>
          </a:p>
        </p:txBody>
      </p:sp>
    </p:spTree>
    <p:extLst>
      <p:ext uri="{BB962C8B-B14F-4D97-AF65-F5344CB8AC3E}">
        <p14:creationId xmlns:p14="http://schemas.microsoft.com/office/powerpoint/2010/main" val="526327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51520" y="404664"/>
            <a:ext cx="3446264" cy="461665"/>
          </a:xfrm>
          <a:prstGeom prst="rect">
            <a:avLst/>
          </a:prstGeom>
        </p:spPr>
        <p:txBody>
          <a:bodyPr wrap="none">
            <a:spAutoFit/>
          </a:bodyPr>
          <a:lstStyle/>
          <a:p>
            <a:r>
              <a:rPr lang="el-GR" sz="2400" b="1" dirty="0"/>
              <a:t>Βαραχαμιχίρα ( </a:t>
            </a:r>
            <a:r>
              <a:rPr lang="el-GR" sz="2400" b="1" dirty="0" smtClean="0"/>
              <a:t>505–587)</a:t>
            </a:r>
            <a:endParaRPr lang="el-GR" sz="2400" b="1" dirty="0"/>
          </a:p>
        </p:txBody>
      </p:sp>
      <p:sp>
        <p:nvSpPr>
          <p:cNvPr id="3" name="Ορθογώνιο 2"/>
          <p:cNvSpPr/>
          <p:nvPr/>
        </p:nvSpPr>
        <p:spPr>
          <a:xfrm>
            <a:off x="251520" y="980728"/>
            <a:ext cx="3384376" cy="646331"/>
          </a:xfrm>
          <a:prstGeom prst="rect">
            <a:avLst/>
          </a:prstGeom>
        </p:spPr>
        <p:txBody>
          <a:bodyPr wrap="square">
            <a:spAutoFit/>
          </a:bodyPr>
          <a:lstStyle/>
          <a:p>
            <a:r>
              <a:rPr lang="el-GR" dirty="0"/>
              <a:t>Ινδός αστρονόμος, μαθηματικός </a:t>
            </a:r>
            <a:endParaRPr lang="el-GR" dirty="0" smtClean="0"/>
          </a:p>
          <a:p>
            <a:r>
              <a:rPr lang="el-GR" dirty="0" smtClean="0"/>
              <a:t>και</a:t>
            </a:r>
            <a:r>
              <a:rPr lang="el-GR" dirty="0"/>
              <a:t> αστρολόγος </a:t>
            </a:r>
          </a:p>
        </p:txBody>
      </p:sp>
      <p:sp>
        <p:nvSpPr>
          <p:cNvPr id="4" name="Ορθογώνιο 3"/>
          <p:cNvSpPr/>
          <p:nvPr/>
        </p:nvSpPr>
        <p:spPr>
          <a:xfrm>
            <a:off x="251612" y="1631964"/>
            <a:ext cx="4572000" cy="646331"/>
          </a:xfrm>
          <a:prstGeom prst="rect">
            <a:avLst/>
          </a:prstGeom>
        </p:spPr>
        <p:txBody>
          <a:bodyPr>
            <a:spAutoFit/>
          </a:bodyPr>
          <a:lstStyle/>
          <a:p>
            <a:r>
              <a:rPr lang="el-GR" dirty="0"/>
              <a:t>Ασχολήθηκε με κινήσεις των πλανητών, και εκλείψεις.</a:t>
            </a:r>
          </a:p>
        </p:txBody>
      </p:sp>
      <p:sp>
        <p:nvSpPr>
          <p:cNvPr id="5" name="Ορθογώνιο 4"/>
          <p:cNvSpPr/>
          <p:nvPr/>
        </p:nvSpPr>
        <p:spPr>
          <a:xfrm>
            <a:off x="279990" y="2348880"/>
            <a:ext cx="4176464" cy="1477328"/>
          </a:xfrm>
          <a:prstGeom prst="rect">
            <a:avLst/>
          </a:prstGeom>
        </p:spPr>
        <p:txBody>
          <a:bodyPr wrap="square">
            <a:spAutoFit/>
          </a:bodyPr>
          <a:lstStyle/>
          <a:p>
            <a:r>
              <a:rPr lang="el-GR" dirty="0"/>
              <a:t>Είχε πει ότι: Υπάρχει κάποια δύναμη που εμποδίζει τα αντικείμενα να πετάξουν από τη γη και συγκρατεί τα ουράνια σώματα στις σωστές τους θέσεις, αλλά δεν της είχε δώσει κάποιο όνομα.</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949444"/>
            <a:ext cx="2142076" cy="2750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Ορθογώνιο 5"/>
          <p:cNvSpPr/>
          <p:nvPr/>
        </p:nvSpPr>
        <p:spPr>
          <a:xfrm>
            <a:off x="5004048" y="404664"/>
            <a:ext cx="3772699" cy="461665"/>
          </a:xfrm>
          <a:prstGeom prst="rect">
            <a:avLst/>
          </a:prstGeom>
        </p:spPr>
        <p:txBody>
          <a:bodyPr wrap="none">
            <a:spAutoFit/>
          </a:bodyPr>
          <a:lstStyle/>
          <a:p>
            <a:r>
              <a:rPr lang="el-GR" sz="2400" b="1" dirty="0"/>
              <a:t>Βραχμαγκούπτα (598 – 668)</a:t>
            </a:r>
          </a:p>
        </p:txBody>
      </p:sp>
      <p:sp>
        <p:nvSpPr>
          <p:cNvPr id="7" name="Ορθογώνιο 6"/>
          <p:cNvSpPr/>
          <p:nvPr/>
        </p:nvSpPr>
        <p:spPr>
          <a:xfrm>
            <a:off x="4988614" y="1042475"/>
            <a:ext cx="3565207" cy="369332"/>
          </a:xfrm>
          <a:prstGeom prst="rect">
            <a:avLst/>
          </a:prstGeom>
        </p:spPr>
        <p:txBody>
          <a:bodyPr wrap="none">
            <a:spAutoFit/>
          </a:bodyPr>
          <a:lstStyle/>
          <a:p>
            <a:r>
              <a:rPr lang="el-GR" dirty="0"/>
              <a:t>Ινδός μαθηματικός και αστρονόμος </a:t>
            </a:r>
          </a:p>
        </p:txBody>
      </p:sp>
      <p:sp>
        <p:nvSpPr>
          <p:cNvPr id="8" name="Ορθογώνιο 7"/>
          <p:cNvSpPr/>
          <p:nvPr/>
        </p:nvSpPr>
        <p:spPr>
          <a:xfrm>
            <a:off x="5004048" y="1471717"/>
            <a:ext cx="3949099" cy="1754326"/>
          </a:xfrm>
          <a:prstGeom prst="rect">
            <a:avLst/>
          </a:prstGeom>
        </p:spPr>
        <p:txBody>
          <a:bodyPr wrap="square">
            <a:spAutoFit/>
          </a:bodyPr>
          <a:lstStyle/>
          <a:p>
            <a:r>
              <a:rPr lang="el-GR" dirty="0"/>
              <a:t>Ήταν ο πρώτος που διατύπωσε σαφείς κανόνες για υπολογισμούς με χρήση του μηδενός</a:t>
            </a:r>
            <a:r>
              <a:rPr lang="el-GR" dirty="0" smtClean="0"/>
              <a:t>.</a:t>
            </a:r>
            <a:endParaRPr lang="el-GR" dirty="0"/>
          </a:p>
          <a:p>
            <a:r>
              <a:rPr lang="el-GR" dirty="0"/>
              <a:t>Υποστήριξε ότι τα σώματα πέφτουν προς τη γη γιατί είναι στη φύση της γης να έλκει τα σώματα.</a:t>
            </a:r>
          </a:p>
        </p:txBody>
      </p:sp>
      <p:sp>
        <p:nvSpPr>
          <p:cNvPr id="9" name="Ορθογώνιο 8"/>
          <p:cNvSpPr/>
          <p:nvPr/>
        </p:nvSpPr>
        <p:spPr>
          <a:xfrm>
            <a:off x="5015076" y="3243879"/>
            <a:ext cx="4572000" cy="923330"/>
          </a:xfrm>
          <a:prstGeom prst="rect">
            <a:avLst/>
          </a:prstGeom>
        </p:spPr>
        <p:txBody>
          <a:bodyPr>
            <a:spAutoFit/>
          </a:bodyPr>
          <a:lstStyle/>
          <a:p>
            <a:r>
              <a:rPr lang="el-GR" dirty="0"/>
              <a:t>Περιέγραψε τη βαρύτητα ως μια ελκτική δύναμη που εμποδίζει τα πράγματα να πέσουν από τη Γη.</a:t>
            </a:r>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6606" y="3967110"/>
            <a:ext cx="1826541" cy="276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8216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14282" y="0"/>
            <a:ext cx="4069686" cy="4001095"/>
          </a:xfrm>
          <a:prstGeom prst="rect">
            <a:avLst/>
          </a:prstGeom>
        </p:spPr>
        <p:txBody>
          <a:bodyPr wrap="square">
            <a:spAutoFit/>
          </a:bodyPr>
          <a:lstStyle/>
          <a:p>
            <a:r>
              <a:rPr lang="el-GR" sz="2800" b="1" dirty="0" smtClean="0"/>
              <a:t>Άραβες αστρονόμοι κατά το Μεσαίωνα</a:t>
            </a:r>
            <a:br>
              <a:rPr lang="el-GR" sz="2800" b="1" dirty="0" smtClean="0"/>
            </a:br>
            <a:endParaRPr lang="el-GR" dirty="0" smtClean="0"/>
          </a:p>
          <a:p>
            <a:r>
              <a:rPr lang="el-GR" dirty="0" smtClean="0"/>
              <a:t>Υπήρξαν δύο μουσουλμάνοι αστρονόμοι, </a:t>
            </a:r>
            <a:r>
              <a:rPr lang="el-GR" b="1" dirty="0" smtClean="0"/>
              <a:t>ο Αλ Τουσί </a:t>
            </a:r>
            <a:r>
              <a:rPr lang="el-GR" dirty="0" smtClean="0"/>
              <a:t>στην Περσία και </a:t>
            </a:r>
            <a:r>
              <a:rPr lang="el-GR" b="1" dirty="0" smtClean="0"/>
              <a:t>ο Ιμπν αλ Σατίρ </a:t>
            </a:r>
            <a:r>
              <a:rPr lang="el-GR" dirty="0" smtClean="0"/>
              <a:t>στη Συρία, οι οποίοι κατασκεύασαν διαγράμματα και εκτέλεσαν ορισμένους υπολογισμούς που αποδείχθηκαν σημαντικοί για τον Πολωνό αστρονόμο Κοπέρνικο, 300 χρόνια αργότερα.</a:t>
            </a:r>
            <a:br>
              <a:rPr lang="el-GR" dirty="0" smtClean="0"/>
            </a:br>
            <a:r>
              <a:rPr lang="el-GR" dirty="0" smtClean="0"/>
              <a:t/>
            </a:r>
            <a:br>
              <a:rPr lang="el-GR" dirty="0" smtClean="0"/>
            </a:br>
            <a:endParaRPr lang="el-GR" dirty="0"/>
          </a:p>
        </p:txBody>
      </p:sp>
      <p:pic>
        <p:nvPicPr>
          <p:cNvPr id="55300" name="Picture 4" descr="http://49lyk-athin.att.sch.gr/INDIKH_ASTRONOMIA_files/image036.jpg"/>
          <p:cNvPicPr>
            <a:picLocks noChangeAspect="1" noChangeArrowheads="1"/>
          </p:cNvPicPr>
          <p:nvPr/>
        </p:nvPicPr>
        <p:blipFill>
          <a:blip r:embed="rId2" cstate="print"/>
          <a:srcRect/>
          <a:stretch>
            <a:fillRect/>
          </a:stretch>
        </p:blipFill>
        <p:spPr bwMode="auto">
          <a:xfrm>
            <a:off x="5918051" y="388383"/>
            <a:ext cx="2625092" cy="2904357"/>
          </a:xfrm>
          <a:prstGeom prst="rect">
            <a:avLst/>
          </a:prstGeom>
          <a:noFill/>
        </p:spPr>
      </p:pic>
      <p:pic>
        <p:nvPicPr>
          <p:cNvPr id="55302" name="Picture 6" descr="http://49lyk-athin.att.sch.gr/INDIKH_ASTRONOMIA_files/image032.jpg"/>
          <p:cNvPicPr>
            <a:picLocks noChangeAspect="1" noChangeArrowheads="1"/>
          </p:cNvPicPr>
          <p:nvPr/>
        </p:nvPicPr>
        <p:blipFill>
          <a:blip r:embed="rId3" cstate="print"/>
          <a:srcRect/>
          <a:stretch>
            <a:fillRect/>
          </a:stretch>
        </p:blipFill>
        <p:spPr bwMode="auto">
          <a:xfrm>
            <a:off x="5918051" y="3730268"/>
            <a:ext cx="2723067" cy="2723068"/>
          </a:xfrm>
          <a:prstGeom prst="rect">
            <a:avLst/>
          </a:prstGeom>
          <a:noFill/>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165" y="3603310"/>
            <a:ext cx="4698891" cy="2953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3203848" y="3603310"/>
            <a:ext cx="1455942" cy="253916"/>
          </a:xfrm>
          <a:prstGeom prst="rect">
            <a:avLst/>
          </a:prstGeom>
        </p:spPr>
        <p:txBody>
          <a:bodyPr wrap="square">
            <a:spAutoFit/>
          </a:bodyPr>
          <a:lstStyle/>
          <a:p>
            <a:r>
              <a:rPr lang="el-GR" sz="1050" dirty="0"/>
              <a:t>Ο Οίκος της Σοφίας</a:t>
            </a:r>
          </a:p>
        </p:txBody>
      </p:sp>
    </p:spTree>
    <p:extLst>
      <p:ext uri="{BB962C8B-B14F-4D97-AF65-F5344CB8AC3E}">
        <p14:creationId xmlns:p14="http://schemas.microsoft.com/office/powerpoint/2010/main" val="4225429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718" y="188640"/>
            <a:ext cx="8837770" cy="621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8178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51520" y="404664"/>
            <a:ext cx="3471591" cy="461665"/>
          </a:xfrm>
          <a:prstGeom prst="rect">
            <a:avLst/>
          </a:prstGeom>
        </p:spPr>
        <p:txBody>
          <a:bodyPr wrap="none">
            <a:spAutoFit/>
          </a:bodyPr>
          <a:lstStyle/>
          <a:p>
            <a:r>
              <a:rPr lang="el-GR" sz="2400" b="1" dirty="0" smtClean="0"/>
              <a:t>Αλ- Χουαρίζμι </a:t>
            </a:r>
            <a:r>
              <a:rPr lang="el-GR" sz="2400" b="1" dirty="0"/>
              <a:t>(780 – 846)</a:t>
            </a:r>
          </a:p>
        </p:txBody>
      </p:sp>
      <p:sp>
        <p:nvSpPr>
          <p:cNvPr id="3" name="Ορθογώνιο 2"/>
          <p:cNvSpPr/>
          <p:nvPr/>
        </p:nvSpPr>
        <p:spPr>
          <a:xfrm>
            <a:off x="179512" y="1052736"/>
            <a:ext cx="4572000" cy="646331"/>
          </a:xfrm>
          <a:prstGeom prst="rect">
            <a:avLst/>
          </a:prstGeom>
        </p:spPr>
        <p:txBody>
          <a:bodyPr>
            <a:spAutoFit/>
          </a:bodyPr>
          <a:lstStyle/>
          <a:p>
            <a:r>
              <a:rPr lang="el-GR" dirty="0"/>
              <a:t>Πέρσης μαθηματικός, αστρονόμος και γεωγράφος</a:t>
            </a:r>
          </a:p>
        </p:txBody>
      </p:sp>
      <p:sp>
        <p:nvSpPr>
          <p:cNvPr id="4" name="Ορθογώνιο 3"/>
          <p:cNvSpPr/>
          <p:nvPr/>
        </p:nvSpPr>
        <p:spPr>
          <a:xfrm>
            <a:off x="179512" y="2060848"/>
            <a:ext cx="3808800" cy="369332"/>
          </a:xfrm>
          <a:prstGeom prst="rect">
            <a:avLst/>
          </a:prstGeom>
        </p:spPr>
        <p:txBody>
          <a:bodyPr wrap="none">
            <a:spAutoFit/>
          </a:bodyPr>
          <a:lstStyle/>
          <a:p>
            <a:r>
              <a:rPr lang="el-GR" dirty="0"/>
              <a:t>Θεωρείται ο «πατέρας» της άλγεβρας.</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839" y="2852935"/>
            <a:ext cx="2799001" cy="3762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Ορθογώνιο 4"/>
          <p:cNvSpPr/>
          <p:nvPr/>
        </p:nvSpPr>
        <p:spPr>
          <a:xfrm>
            <a:off x="4595972" y="332656"/>
            <a:ext cx="2415533" cy="461665"/>
          </a:xfrm>
          <a:prstGeom prst="rect">
            <a:avLst/>
          </a:prstGeom>
        </p:spPr>
        <p:txBody>
          <a:bodyPr wrap="none">
            <a:spAutoFit/>
          </a:bodyPr>
          <a:lstStyle/>
          <a:p>
            <a:r>
              <a:rPr lang="el-GR" sz="2400" b="1" dirty="0" smtClean="0"/>
              <a:t>Αλ Ραζί </a:t>
            </a:r>
            <a:r>
              <a:rPr lang="el-GR" sz="2400" b="1" dirty="0"/>
              <a:t>(868-925)</a:t>
            </a:r>
          </a:p>
        </p:txBody>
      </p:sp>
      <p:sp>
        <p:nvSpPr>
          <p:cNvPr id="6" name="Ορθογώνιο 5"/>
          <p:cNvSpPr/>
          <p:nvPr/>
        </p:nvSpPr>
        <p:spPr>
          <a:xfrm>
            <a:off x="4524186" y="1783849"/>
            <a:ext cx="4572000" cy="646331"/>
          </a:xfrm>
          <a:prstGeom prst="rect">
            <a:avLst/>
          </a:prstGeom>
        </p:spPr>
        <p:txBody>
          <a:bodyPr>
            <a:spAutoFit/>
          </a:bodyPr>
          <a:lstStyle/>
          <a:p>
            <a:r>
              <a:rPr lang="el-GR" dirty="0" smtClean="0"/>
              <a:t>Τα </a:t>
            </a:r>
            <a:r>
              <a:rPr lang="el-GR" dirty="0"/>
              <a:t>συγγράμματά του επηρέασαν όλη </a:t>
            </a:r>
            <a:endParaRPr lang="el-GR" dirty="0" smtClean="0"/>
          </a:p>
          <a:p>
            <a:r>
              <a:rPr lang="el-GR" dirty="0" smtClean="0"/>
              <a:t>τη </a:t>
            </a:r>
            <a:r>
              <a:rPr lang="el-GR" dirty="0"/>
              <a:t>μεσαιωνική ιατρική</a:t>
            </a:r>
          </a:p>
        </p:txBody>
      </p:sp>
      <p:sp>
        <p:nvSpPr>
          <p:cNvPr id="7" name="Ορθογώνιο 6"/>
          <p:cNvSpPr/>
          <p:nvPr/>
        </p:nvSpPr>
        <p:spPr>
          <a:xfrm>
            <a:off x="4549983" y="2430180"/>
            <a:ext cx="4572000" cy="923330"/>
          </a:xfrm>
          <a:prstGeom prst="rect">
            <a:avLst/>
          </a:prstGeom>
        </p:spPr>
        <p:txBody>
          <a:bodyPr>
            <a:spAutoFit/>
          </a:bodyPr>
          <a:lstStyle/>
          <a:p>
            <a:r>
              <a:rPr lang="el-GR" dirty="0" smtClean="0"/>
              <a:t>Ερεύνησε την ευλογιά και την ιλαρά.</a:t>
            </a:r>
          </a:p>
          <a:p>
            <a:r>
              <a:rPr lang="el-GR" dirty="0" smtClean="0"/>
              <a:t>Ήταν επίσης φιλόσοφος, θεολόγος, αλχημιστής και αστρονόμος.</a:t>
            </a:r>
            <a:endParaRPr lang="el-GR" dirty="0"/>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627788"/>
            <a:ext cx="4255843" cy="275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Ορθογώνιο 8"/>
          <p:cNvSpPr/>
          <p:nvPr/>
        </p:nvSpPr>
        <p:spPr>
          <a:xfrm>
            <a:off x="4549983" y="865759"/>
            <a:ext cx="4572000" cy="923330"/>
          </a:xfrm>
          <a:prstGeom prst="rect">
            <a:avLst/>
          </a:prstGeom>
        </p:spPr>
        <p:txBody>
          <a:bodyPr>
            <a:spAutoFit/>
          </a:bodyPr>
          <a:lstStyle/>
          <a:p>
            <a:r>
              <a:rPr lang="el-GR" dirty="0"/>
              <a:t>Πέρσης ιατρός που διέκρινε τις μεταδοτικές ασθένειες από το 10ο αιώνα και παρατήρησε τα σάπια κρέατα ως δείκτη υγείας...</a:t>
            </a:r>
          </a:p>
        </p:txBody>
      </p:sp>
    </p:spTree>
    <p:extLst>
      <p:ext uri="{BB962C8B-B14F-4D97-AF65-F5344CB8AC3E}">
        <p14:creationId xmlns:p14="http://schemas.microsoft.com/office/powerpoint/2010/main" val="4033101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323528" y="548680"/>
            <a:ext cx="3149388" cy="461665"/>
          </a:xfrm>
          <a:prstGeom prst="rect">
            <a:avLst/>
          </a:prstGeom>
        </p:spPr>
        <p:txBody>
          <a:bodyPr wrap="none">
            <a:spAutoFit/>
          </a:bodyPr>
          <a:lstStyle/>
          <a:p>
            <a:r>
              <a:rPr lang="el-GR" sz="2400" b="1" dirty="0"/>
              <a:t>Αβικέννας (980 – 1037)</a:t>
            </a:r>
          </a:p>
        </p:txBody>
      </p:sp>
      <p:sp>
        <p:nvSpPr>
          <p:cNvPr id="4" name="Ορθογώνιο 3"/>
          <p:cNvSpPr/>
          <p:nvPr/>
        </p:nvSpPr>
        <p:spPr>
          <a:xfrm>
            <a:off x="323528" y="1124744"/>
            <a:ext cx="3998659" cy="369332"/>
          </a:xfrm>
          <a:prstGeom prst="rect">
            <a:avLst/>
          </a:prstGeom>
        </p:spPr>
        <p:txBody>
          <a:bodyPr wrap="none">
            <a:spAutoFit/>
          </a:bodyPr>
          <a:lstStyle/>
          <a:p>
            <a:r>
              <a:rPr lang="el-GR" dirty="0"/>
              <a:t>Πέρσης μουσουλμάνος ιατροφιλόσοφος</a:t>
            </a:r>
          </a:p>
        </p:txBody>
      </p:sp>
      <p:sp>
        <p:nvSpPr>
          <p:cNvPr id="5" name="Ορθογώνιο 4"/>
          <p:cNvSpPr/>
          <p:nvPr/>
        </p:nvSpPr>
        <p:spPr>
          <a:xfrm>
            <a:off x="294263" y="1700808"/>
            <a:ext cx="4572000" cy="923330"/>
          </a:xfrm>
          <a:prstGeom prst="rect">
            <a:avLst/>
          </a:prstGeom>
        </p:spPr>
        <p:txBody>
          <a:bodyPr>
            <a:spAutoFit/>
          </a:bodyPr>
          <a:lstStyle/>
          <a:p>
            <a:r>
              <a:rPr lang="el-GR" dirty="0"/>
              <a:t>Σε ηλικία 16 ετών είχε μελετήσει </a:t>
            </a:r>
            <a:r>
              <a:rPr lang="el-GR" dirty="0" smtClean="0"/>
              <a:t>γεωμετρία</a:t>
            </a:r>
            <a:r>
              <a:rPr lang="el-GR" dirty="0"/>
              <a:t>, λογική, ιατρική, φυσική και μαθηματικά, και εξασκούσε ήδη το επάγγελμα του ιατρού.</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284984"/>
            <a:ext cx="3001712"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Ορθογώνιο 5"/>
          <p:cNvSpPr/>
          <p:nvPr/>
        </p:nvSpPr>
        <p:spPr>
          <a:xfrm>
            <a:off x="5046883" y="476672"/>
            <a:ext cx="3260829" cy="461665"/>
          </a:xfrm>
          <a:prstGeom prst="rect">
            <a:avLst/>
          </a:prstGeom>
        </p:spPr>
        <p:txBody>
          <a:bodyPr wrap="none">
            <a:spAutoFit/>
          </a:bodyPr>
          <a:lstStyle/>
          <a:p>
            <a:r>
              <a:rPr lang="el-GR" sz="2400" b="1" dirty="0"/>
              <a:t>Αβερρόης (1126 – 1198)</a:t>
            </a:r>
          </a:p>
        </p:txBody>
      </p:sp>
      <p:sp>
        <p:nvSpPr>
          <p:cNvPr id="7" name="Ορθογώνιο 6"/>
          <p:cNvSpPr/>
          <p:nvPr/>
        </p:nvSpPr>
        <p:spPr>
          <a:xfrm>
            <a:off x="5053153" y="1011785"/>
            <a:ext cx="3853601" cy="2308324"/>
          </a:xfrm>
          <a:prstGeom prst="rect">
            <a:avLst/>
          </a:prstGeom>
        </p:spPr>
        <p:txBody>
          <a:bodyPr wrap="square">
            <a:spAutoFit/>
          </a:bodyPr>
          <a:lstStyle/>
          <a:p>
            <a:r>
              <a:rPr lang="el-GR" dirty="0"/>
              <a:t>Ανδαλουσιανός πολυμαθής Μουσουλμάνος, ειδικός στον </a:t>
            </a:r>
            <a:r>
              <a:rPr lang="el-GR" dirty="0" smtClean="0"/>
              <a:t>Αριστοτελισμό, τη </a:t>
            </a:r>
            <a:r>
              <a:rPr lang="el-GR" dirty="0"/>
              <a:t>νομολογία, τη λογική, την ψυχολογία, την πολιτική </a:t>
            </a:r>
            <a:r>
              <a:rPr lang="el-GR" dirty="0" smtClean="0"/>
              <a:t>και </a:t>
            </a:r>
            <a:r>
              <a:rPr lang="el-GR" dirty="0"/>
              <a:t>τις επιστήμες της ισλαμικής ιατρικής, αστρονομίας, γεωγραφίας, μαθηματικών, φυσικής και ουράνιας μηχανικής.</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4658" y="3573016"/>
            <a:ext cx="2825278" cy="2918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9658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68059" y="393753"/>
            <a:ext cx="7397218" cy="523220"/>
          </a:xfrm>
          <a:prstGeom prst="rect">
            <a:avLst/>
          </a:prstGeom>
        </p:spPr>
        <p:txBody>
          <a:bodyPr wrap="none">
            <a:spAutoFit/>
          </a:bodyPr>
          <a:lstStyle/>
          <a:p>
            <a:r>
              <a:rPr lang="el-GR" sz="2800" b="1" dirty="0"/>
              <a:t>Λεονάρντο της </a:t>
            </a:r>
            <a:r>
              <a:rPr lang="el-GR" sz="2800" b="1" dirty="0" smtClean="0"/>
              <a:t>Πίζας (Φιμπονάτσι) 1175 – 1240)</a:t>
            </a:r>
            <a:endParaRPr lang="el-GR" sz="2800" b="1"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1112121"/>
            <a:ext cx="2520280" cy="2886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251520" y="1124744"/>
            <a:ext cx="4572000" cy="2031325"/>
          </a:xfrm>
          <a:prstGeom prst="rect">
            <a:avLst/>
          </a:prstGeom>
        </p:spPr>
        <p:txBody>
          <a:bodyPr>
            <a:spAutoFit/>
          </a:bodyPr>
          <a:lstStyle/>
          <a:p>
            <a:r>
              <a:rPr lang="el-GR" dirty="0" smtClean="0"/>
              <a:t>Ιταλός </a:t>
            </a:r>
            <a:r>
              <a:rPr lang="el-GR" dirty="0"/>
              <a:t>μαθηματικός που έμεινε στην ιστορία για την περίφημη Ακολουθία Φιμπονάτσι και για την εισαγωγή στην Ευρώπη του αραβικού δεκαδικού συστήματος αρίθμησης καθώς και άλλων μαθηματικών καινοτομιών σε μια σκοτεινή εποχή για τις επιστήμες στην Ευρώπη.</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0668" y="4725144"/>
            <a:ext cx="3091085"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59" y="3573016"/>
            <a:ext cx="2381250" cy="156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2134" y="3068960"/>
            <a:ext cx="2085975"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5305425"/>
            <a:ext cx="29527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4270" y="4853207"/>
            <a:ext cx="2313607" cy="1732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4173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51520" y="413304"/>
            <a:ext cx="4738798" cy="523220"/>
          </a:xfrm>
          <a:prstGeom prst="rect">
            <a:avLst/>
          </a:prstGeom>
        </p:spPr>
        <p:txBody>
          <a:bodyPr wrap="none">
            <a:spAutoFit/>
          </a:bodyPr>
          <a:lstStyle/>
          <a:p>
            <a:r>
              <a:rPr lang="el-GR" sz="2800" b="1" dirty="0"/>
              <a:t>Ιμπν Αλ </a:t>
            </a:r>
            <a:r>
              <a:rPr lang="el-GR" sz="2800" b="1" dirty="0" smtClean="0"/>
              <a:t>– Ναφίς (1210 – 1288)</a:t>
            </a:r>
            <a:endParaRPr lang="el-GR" sz="2800" b="1" dirty="0"/>
          </a:p>
        </p:txBody>
      </p:sp>
      <p:sp>
        <p:nvSpPr>
          <p:cNvPr id="3" name="Ορθογώνιο 2"/>
          <p:cNvSpPr/>
          <p:nvPr/>
        </p:nvSpPr>
        <p:spPr>
          <a:xfrm>
            <a:off x="251520" y="1412776"/>
            <a:ext cx="5328592" cy="2031325"/>
          </a:xfrm>
          <a:prstGeom prst="rect">
            <a:avLst/>
          </a:prstGeom>
        </p:spPr>
        <p:txBody>
          <a:bodyPr wrap="square">
            <a:spAutoFit/>
          </a:bodyPr>
          <a:lstStyle/>
          <a:p>
            <a:r>
              <a:rPr lang="el-GR" dirty="0" smtClean="0"/>
              <a:t>Άραβας που </a:t>
            </a:r>
            <a:r>
              <a:rPr lang="el-GR" dirty="0"/>
              <a:t>ανακάλυψε και διατύπωσε την άποψη </a:t>
            </a:r>
            <a:endParaRPr lang="el-GR" dirty="0" smtClean="0"/>
          </a:p>
          <a:p>
            <a:r>
              <a:rPr lang="el-GR" dirty="0" smtClean="0"/>
              <a:t>ότι </a:t>
            </a:r>
            <a:r>
              <a:rPr lang="el-GR" dirty="0"/>
              <a:t>το αίμα περνά και οξυγονώνεται μέσω των πνευμόνων, σχηματίζοντας ένα μικρό κυκλοφορικό σύστημα</a:t>
            </a:r>
            <a:r>
              <a:rPr lang="el-GR" dirty="0" smtClean="0"/>
              <a:t>.</a:t>
            </a:r>
            <a:endParaRPr lang="el-GR" dirty="0"/>
          </a:p>
          <a:p>
            <a:endParaRPr lang="el-GR" dirty="0"/>
          </a:p>
          <a:p>
            <a:r>
              <a:rPr lang="el-GR" dirty="0" smtClean="0"/>
              <a:t>Ήταν </a:t>
            </a:r>
            <a:r>
              <a:rPr lang="el-GR" dirty="0"/>
              <a:t>για πρώτη φορά που κάποιος μπόρεσε να εξηγήσει, πώς ο αέρας εισχωρούσε στο αίμα.</a:t>
            </a:r>
          </a:p>
        </p:txBody>
      </p:sp>
      <p:pic>
        <p:nvPicPr>
          <p:cNvPr id="4" name="Picture 2" descr="Who Really Discovered How the Heart Works? | JSTOR Dai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464995"/>
            <a:ext cx="3164563" cy="3900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9160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465840" y="2348880"/>
            <a:ext cx="4285710" cy="3139321"/>
          </a:xfrm>
          <a:prstGeom prst="rect">
            <a:avLst/>
          </a:prstGeom>
        </p:spPr>
        <p:txBody>
          <a:bodyPr wrap="square">
            <a:spAutoFit/>
          </a:bodyPr>
          <a:lstStyle/>
          <a:p>
            <a:r>
              <a:rPr lang="el-GR" dirty="0" smtClean="0"/>
              <a:t>Ασχολήθηκε με όλους τους τομείς της γνώσης. </a:t>
            </a:r>
            <a:endParaRPr lang="el-GR" dirty="0" smtClean="0"/>
          </a:p>
          <a:p>
            <a:r>
              <a:rPr lang="el-GR" dirty="0" smtClean="0"/>
              <a:t>Επιδόθηκε στην</a:t>
            </a:r>
            <a:r>
              <a:rPr lang="el-GR" dirty="0" smtClean="0"/>
              <a:t> αστρονομία, γλωσσολογία, αλχημεία, ιδιαίτερα στην οπτική, διόρθωσε το Ιουλιανό ημερολόγιο και σ’ αυτόν αποδίδονται οι εφευρέσεις του μεγεθυντικού φακού και του θερμομέτρου. Στην επιστολή του </a:t>
            </a:r>
            <a:r>
              <a:rPr lang="el-GR" i="1" dirty="0" smtClean="0"/>
              <a:t>De secretis operibus</a:t>
            </a:r>
            <a:r>
              <a:rPr lang="el-GR" dirty="0" smtClean="0"/>
              <a:t> οραματίζεται αυτοκίνητα και αεροπλάνα.</a:t>
            </a:r>
            <a:endParaRPr lang="el-GR" dirty="0"/>
          </a:p>
        </p:txBody>
      </p:sp>
      <p:sp>
        <p:nvSpPr>
          <p:cNvPr id="3" name="2 - Ορθογώνιο"/>
          <p:cNvSpPr/>
          <p:nvPr/>
        </p:nvSpPr>
        <p:spPr>
          <a:xfrm>
            <a:off x="465840" y="692696"/>
            <a:ext cx="4537268" cy="523220"/>
          </a:xfrm>
          <a:prstGeom prst="rect">
            <a:avLst/>
          </a:prstGeom>
        </p:spPr>
        <p:txBody>
          <a:bodyPr wrap="none">
            <a:spAutoFit/>
          </a:bodyPr>
          <a:lstStyle/>
          <a:p>
            <a:r>
              <a:rPr lang="el-GR" sz="2800" b="1" dirty="0" smtClean="0"/>
              <a:t>Ρότζερ Μπέικον (1220 -1292)</a:t>
            </a:r>
            <a:endParaRPr lang="el-GR" sz="2800" b="1" dirty="0"/>
          </a:p>
        </p:txBody>
      </p:sp>
      <p:pic>
        <p:nvPicPr>
          <p:cNvPr id="50178" name="Picture 2" descr="Roger-bacon-statue.jpg"/>
          <p:cNvPicPr>
            <a:picLocks noChangeAspect="1" noChangeArrowheads="1"/>
          </p:cNvPicPr>
          <p:nvPr/>
        </p:nvPicPr>
        <p:blipFill>
          <a:blip r:embed="rId2" cstate="print"/>
          <a:srcRect/>
          <a:stretch>
            <a:fillRect/>
          </a:stretch>
        </p:blipFill>
        <p:spPr bwMode="auto">
          <a:xfrm>
            <a:off x="5436096" y="1143179"/>
            <a:ext cx="3309787" cy="3276690"/>
          </a:xfrm>
          <a:prstGeom prst="rect">
            <a:avLst/>
          </a:prstGeom>
          <a:noFill/>
        </p:spPr>
      </p:pic>
      <p:sp>
        <p:nvSpPr>
          <p:cNvPr id="4" name="Ορθογώνιο 3"/>
          <p:cNvSpPr/>
          <p:nvPr/>
        </p:nvSpPr>
        <p:spPr>
          <a:xfrm>
            <a:off x="505956" y="1525842"/>
            <a:ext cx="4572000" cy="646331"/>
          </a:xfrm>
          <a:prstGeom prst="rect">
            <a:avLst/>
          </a:prstGeom>
        </p:spPr>
        <p:txBody>
          <a:bodyPr>
            <a:spAutoFit/>
          </a:bodyPr>
          <a:lstStyle/>
          <a:p>
            <a:r>
              <a:rPr lang="el-GR" dirty="0" smtClean="0"/>
              <a:t>Άγγλος θεολόγος </a:t>
            </a:r>
            <a:r>
              <a:rPr lang="el-GR" dirty="0"/>
              <a:t>και φιλόσοφος του </a:t>
            </a:r>
            <a:r>
              <a:rPr lang="el-GR" dirty="0" smtClean="0"/>
              <a:t>Μεσαίωνα</a:t>
            </a:r>
            <a:endParaRPr lang="el-GR" dirty="0"/>
          </a:p>
        </p:txBody>
      </p:sp>
    </p:spTree>
    <p:extLst>
      <p:ext uri="{BB962C8B-B14F-4D97-AF65-F5344CB8AC3E}">
        <p14:creationId xmlns:p14="http://schemas.microsoft.com/office/powerpoint/2010/main" val="2177153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76874" y="215062"/>
            <a:ext cx="5220981" cy="523220"/>
          </a:xfrm>
          <a:prstGeom prst="rect">
            <a:avLst/>
          </a:prstGeom>
        </p:spPr>
        <p:txBody>
          <a:bodyPr wrap="none">
            <a:spAutoFit/>
          </a:bodyPr>
          <a:lstStyle/>
          <a:p>
            <a:r>
              <a:rPr lang="el-GR" sz="2800" b="1" dirty="0"/>
              <a:t>Νικόλαος </a:t>
            </a:r>
            <a:r>
              <a:rPr lang="el-GR" sz="2800" b="1" dirty="0" smtClean="0"/>
              <a:t>Ορέσμιος (1323 – 1382)</a:t>
            </a:r>
            <a:endParaRPr lang="el-GR" sz="2800" b="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9" y="715877"/>
            <a:ext cx="3018371" cy="292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4245906"/>
            <a:ext cx="3158103" cy="2356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276875" y="908720"/>
            <a:ext cx="5447254" cy="1323439"/>
          </a:xfrm>
          <a:prstGeom prst="rect">
            <a:avLst/>
          </a:prstGeom>
        </p:spPr>
        <p:txBody>
          <a:bodyPr wrap="square">
            <a:spAutoFit/>
          </a:bodyPr>
          <a:lstStyle/>
          <a:p>
            <a:r>
              <a:rPr lang="el-GR" sz="1600" dirty="0" smtClean="0"/>
              <a:t>Γάλλος φιλόσοφος</a:t>
            </a:r>
            <a:r>
              <a:rPr lang="el-GR" sz="1600" dirty="0"/>
              <a:t>, συγγραφέας, μαθηματικός και μεταφραστής του ύστερου Μεσαίωνα (14ος αιώνας). </a:t>
            </a:r>
            <a:endParaRPr lang="el-GR" sz="1600" dirty="0" smtClean="0"/>
          </a:p>
          <a:p>
            <a:endParaRPr lang="el-GR" sz="1600" dirty="0" smtClean="0"/>
          </a:p>
          <a:p>
            <a:r>
              <a:rPr lang="el-GR" sz="1600" dirty="0" smtClean="0"/>
              <a:t>Συνέγραψε </a:t>
            </a:r>
            <a:r>
              <a:rPr lang="el-GR" sz="1600" dirty="0"/>
              <a:t>έργα με επίδραση στα μαθηματικά, τη φυσική, </a:t>
            </a:r>
            <a:endParaRPr lang="el-GR" sz="1600" dirty="0" smtClean="0"/>
          </a:p>
          <a:p>
            <a:r>
              <a:rPr lang="el-GR" sz="1600" dirty="0" smtClean="0"/>
              <a:t>και την αστρονομία.</a:t>
            </a:r>
            <a:endParaRPr lang="el-GR" sz="1600" dirty="0"/>
          </a:p>
        </p:txBody>
      </p:sp>
      <p:sp>
        <p:nvSpPr>
          <p:cNvPr id="4" name="Ορθογώνιο 3"/>
          <p:cNvSpPr/>
          <p:nvPr/>
        </p:nvSpPr>
        <p:spPr>
          <a:xfrm>
            <a:off x="303427" y="2492896"/>
            <a:ext cx="5348693" cy="1569660"/>
          </a:xfrm>
          <a:prstGeom prst="rect">
            <a:avLst/>
          </a:prstGeom>
        </p:spPr>
        <p:txBody>
          <a:bodyPr wrap="square">
            <a:spAutoFit/>
          </a:bodyPr>
          <a:lstStyle/>
          <a:p>
            <a:r>
              <a:rPr lang="el-GR" sz="1600" dirty="0" smtClean="0"/>
              <a:t>Συζητά </a:t>
            </a:r>
            <a:r>
              <a:rPr lang="el-GR" sz="1600" dirty="0"/>
              <a:t>ενδείξεις υπέρ και κατά της ημερήσιας περιστροφής της Γης γύρω από τον άξονά </a:t>
            </a:r>
            <a:r>
              <a:rPr lang="el-GR" sz="1600" dirty="0" smtClean="0"/>
              <a:t>της. Από </a:t>
            </a:r>
            <a:r>
              <a:rPr lang="el-GR" sz="1600" dirty="0"/>
              <a:t>αστρονομικής απόψεως, έγραψε ότι αν η Γη ήταν σε κίνηση και όχι οι ουράνιες σφαίρες, τότε όλες οι κινήσεις που παρατηρούμε στα ουράνια και υπολογίζονται από τους αστρονόμους θα εμφανίζονταν ακριβώς οι ίδιες. </a:t>
            </a:r>
          </a:p>
        </p:txBody>
      </p:sp>
    </p:spTree>
    <p:extLst>
      <p:ext uri="{BB962C8B-B14F-4D97-AF65-F5344CB8AC3E}">
        <p14:creationId xmlns:p14="http://schemas.microsoft.com/office/powerpoint/2010/main" val="344189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95536" y="442392"/>
            <a:ext cx="5674951" cy="523220"/>
          </a:xfrm>
          <a:prstGeom prst="rect">
            <a:avLst/>
          </a:prstGeom>
        </p:spPr>
        <p:txBody>
          <a:bodyPr wrap="none">
            <a:spAutoFit/>
          </a:bodyPr>
          <a:lstStyle/>
          <a:p>
            <a:r>
              <a:rPr lang="el-GR" sz="2800" b="1" dirty="0"/>
              <a:t>Ιωάννης </a:t>
            </a:r>
            <a:r>
              <a:rPr lang="el-GR" sz="2800" b="1" dirty="0" smtClean="0"/>
              <a:t>Γουτεμβέργιος (1400 -1468)</a:t>
            </a:r>
            <a:endParaRPr lang="el-GR" sz="28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7369" y="965612"/>
            <a:ext cx="2279871" cy="2895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406624" y="1268760"/>
            <a:ext cx="4572000" cy="3416320"/>
          </a:xfrm>
          <a:prstGeom prst="rect">
            <a:avLst/>
          </a:prstGeom>
        </p:spPr>
        <p:txBody>
          <a:bodyPr>
            <a:spAutoFit/>
          </a:bodyPr>
          <a:lstStyle/>
          <a:p>
            <a:r>
              <a:rPr lang="el-GR" dirty="0"/>
              <a:t>Γερμανός σιδηρουργός, χρυσοχόος, τυπογράφος και εκδότης, ο οποίος εισήγαγε την τυπογραφία στην Ευρώπη. Παρόλο που ο Γουτεμβέργιος δεν εφηύρε ο ίδιος την μηχανική εκτύπωση με κινητά στοιχεία, ήταν ο πρώτος που συνέταξε και υλοποίησε τη μέθοδο για τη μαζική εκτύπωση βιβλίων. Η τυπογραφική μέθοδος του Γουτεμβέργιου θεωρείται ευρέως ως η πιο σημαντική εφεύρεση της δεύτερης χιλιετίας και το γεγονός που εγκαινίασε τη νεότερη Εποχή της ανθρώπινης ιστορίας</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113" y="4293096"/>
            <a:ext cx="3232127" cy="2445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272" y="4802266"/>
            <a:ext cx="2545559" cy="1595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406624" y="6461740"/>
            <a:ext cx="2532553" cy="276999"/>
          </a:xfrm>
          <a:prstGeom prst="rect">
            <a:avLst/>
          </a:prstGeom>
        </p:spPr>
        <p:txBody>
          <a:bodyPr wrap="none">
            <a:spAutoFit/>
          </a:bodyPr>
          <a:lstStyle/>
          <a:p>
            <a:r>
              <a:rPr lang="el-GR" sz="1200" dirty="0"/>
              <a:t>Η λατινική Βίβλος του Γουτεμβέργιου</a:t>
            </a:r>
          </a:p>
        </p:txBody>
      </p:sp>
    </p:spTree>
    <p:extLst>
      <p:ext uri="{BB962C8B-B14F-4D97-AF65-F5344CB8AC3E}">
        <p14:creationId xmlns:p14="http://schemas.microsoft.com/office/powerpoint/2010/main" val="2108067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24880" y="209029"/>
            <a:ext cx="5531771" cy="523220"/>
          </a:xfrm>
          <a:prstGeom prst="rect">
            <a:avLst/>
          </a:prstGeom>
        </p:spPr>
        <p:txBody>
          <a:bodyPr wrap="none">
            <a:spAutoFit/>
          </a:bodyPr>
          <a:lstStyle/>
          <a:p>
            <a:r>
              <a:rPr lang="el-GR" sz="2800" b="1" dirty="0"/>
              <a:t>Λεονάρντο ντα </a:t>
            </a:r>
            <a:r>
              <a:rPr lang="el-GR" sz="2800" b="1" dirty="0" smtClean="0"/>
              <a:t>Βίντσι (1452 – 1519)</a:t>
            </a:r>
            <a:endParaRPr lang="el-GR" sz="2800" b="1" dirty="0"/>
          </a:p>
        </p:txBody>
      </p:sp>
      <p:sp>
        <p:nvSpPr>
          <p:cNvPr id="3" name="Ορθογώνιο 2"/>
          <p:cNvSpPr/>
          <p:nvPr/>
        </p:nvSpPr>
        <p:spPr>
          <a:xfrm>
            <a:off x="251520" y="836713"/>
            <a:ext cx="5688632" cy="3416320"/>
          </a:xfrm>
          <a:prstGeom prst="rect">
            <a:avLst/>
          </a:prstGeom>
        </p:spPr>
        <p:txBody>
          <a:bodyPr wrap="square">
            <a:spAutoFit/>
          </a:bodyPr>
          <a:lstStyle/>
          <a:p>
            <a:r>
              <a:rPr lang="el-GR" dirty="0"/>
              <a:t>Ιταλός πολυμαθής της Αναγέννησης και οι τομείς που τον ενδιέφεραν συμπεριλάμβαναν την εφεύρεση, τη ζωγραφική, τη γλυπτική, την αρχιτεκτονική, την επιστήμη, τη μουσική, τα μαθηματικά, την εφαρμοσμένη μηχανική, τη λογοτεχνία, την ανατομία, τη γεωλογία, την αστρονομία, τη βοτανική, τη συγγραφή, την ιστορία </a:t>
            </a:r>
            <a:r>
              <a:rPr lang="el-GR" dirty="0" smtClean="0"/>
              <a:t>καθώς </a:t>
            </a:r>
            <a:r>
              <a:rPr lang="el-GR" dirty="0"/>
              <a:t>και τη χαρτογραφία. Αποκαλούνταν συχνά "πατέρας της παλαιοντολογίας", της ιχνολογίας και της αρχιτεκτονικής. Θεωρείται ευρέως ένας από τους καλύτερους ζωγράφους όλων των εποχών. Μερικές φορές του δίνονται τα εύσημα για την εφεύρεση του αλεξιπτώτου, του ελικοπτέρου και του άρματος μάχης.</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4101" y="399882"/>
            <a:ext cx="2340480" cy="2830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3428999"/>
            <a:ext cx="2322103" cy="3215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1" y="4509120"/>
            <a:ext cx="3851528" cy="2164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6058" y="4487349"/>
            <a:ext cx="2049492" cy="21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1403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Νικόλαος Κοπέρνικος"/>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28" name="AutoShape 4" descr="Νικόλαος Κοπέρνικος"/>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4" name="3 - Ορθογώνιο"/>
          <p:cNvSpPr/>
          <p:nvPr/>
        </p:nvSpPr>
        <p:spPr>
          <a:xfrm>
            <a:off x="214282" y="214290"/>
            <a:ext cx="5356018" cy="523220"/>
          </a:xfrm>
          <a:prstGeom prst="rect">
            <a:avLst/>
          </a:prstGeom>
        </p:spPr>
        <p:txBody>
          <a:bodyPr wrap="none">
            <a:spAutoFit/>
          </a:bodyPr>
          <a:lstStyle/>
          <a:p>
            <a:r>
              <a:rPr lang="el-GR" sz="2800" b="1" dirty="0" smtClean="0"/>
              <a:t>Νικόλαος Κοπέρνικος (1473 -1543)</a:t>
            </a:r>
            <a:endParaRPr lang="el-GR" sz="2800" b="1" dirty="0"/>
          </a:p>
        </p:txBody>
      </p:sp>
      <p:sp>
        <p:nvSpPr>
          <p:cNvPr id="5" name="4 - Ορθογώνιο"/>
          <p:cNvSpPr/>
          <p:nvPr/>
        </p:nvSpPr>
        <p:spPr>
          <a:xfrm>
            <a:off x="214282" y="785794"/>
            <a:ext cx="5857916" cy="1477328"/>
          </a:xfrm>
          <a:prstGeom prst="rect">
            <a:avLst/>
          </a:prstGeom>
        </p:spPr>
        <p:txBody>
          <a:bodyPr wrap="square">
            <a:spAutoFit/>
          </a:bodyPr>
          <a:lstStyle/>
          <a:p>
            <a:r>
              <a:rPr lang="el-GR" dirty="0" smtClean="0"/>
              <a:t>Αναγεννησιακός μαθηματικός, αστρονόμος, γιατρός, νομικός  και συγγραφέας, ο οποίος διατύπωσε το ηλιοκεντρικό μοντέλο του σύμπαντος, τοποθετώντας τον Ήλιο και όχι τη Γη στο κέντρο του, ενώ η Γη και οι πλανήτες περιφέρονται σε κυκλικές τροχιές γύρω από αυτόν.</a:t>
            </a:r>
            <a:endParaRPr lang="el-GR" dirty="0"/>
          </a:p>
        </p:txBody>
      </p:sp>
      <p:pic>
        <p:nvPicPr>
          <p:cNvPr id="1030" name="Picture 6" descr="Νικόλαος Κοπέρνικος"/>
          <p:cNvPicPr>
            <a:picLocks noChangeAspect="1" noChangeArrowheads="1"/>
          </p:cNvPicPr>
          <p:nvPr/>
        </p:nvPicPr>
        <p:blipFill>
          <a:blip r:embed="rId2" cstate="print"/>
          <a:srcRect/>
          <a:stretch>
            <a:fillRect/>
          </a:stretch>
        </p:blipFill>
        <p:spPr bwMode="auto">
          <a:xfrm>
            <a:off x="2428860" y="4511826"/>
            <a:ext cx="4155604" cy="1989008"/>
          </a:xfrm>
          <a:prstGeom prst="rect">
            <a:avLst/>
          </a:prstGeom>
          <a:noFill/>
        </p:spPr>
      </p:pic>
      <p:pic>
        <p:nvPicPr>
          <p:cNvPr id="1032" name="Picture 8" descr="Νικόλαος Κοπέρνικος - Βικιπαίδεια"/>
          <p:cNvPicPr>
            <a:picLocks noChangeAspect="1" noChangeArrowheads="1"/>
          </p:cNvPicPr>
          <p:nvPr/>
        </p:nvPicPr>
        <p:blipFill>
          <a:blip r:embed="rId3" cstate="print"/>
          <a:srcRect/>
          <a:stretch>
            <a:fillRect/>
          </a:stretch>
        </p:blipFill>
        <p:spPr bwMode="auto">
          <a:xfrm>
            <a:off x="6876256" y="243769"/>
            <a:ext cx="1982024" cy="2646002"/>
          </a:xfrm>
          <a:prstGeom prst="rect">
            <a:avLst/>
          </a:prstGeom>
          <a:noFill/>
        </p:spPr>
      </p:pic>
      <p:pic>
        <p:nvPicPr>
          <p:cNvPr id="1034" name="Picture 10" descr="De_revolutionibus_orbium_coelestium"/>
          <p:cNvPicPr>
            <a:picLocks noChangeAspect="1" noChangeArrowheads="1"/>
          </p:cNvPicPr>
          <p:nvPr/>
        </p:nvPicPr>
        <p:blipFill>
          <a:blip r:embed="rId4" cstate="print"/>
          <a:srcRect/>
          <a:stretch>
            <a:fillRect/>
          </a:stretch>
        </p:blipFill>
        <p:spPr bwMode="auto">
          <a:xfrm>
            <a:off x="6876256" y="3160344"/>
            <a:ext cx="1982024" cy="3340490"/>
          </a:xfrm>
          <a:prstGeom prst="rect">
            <a:avLst/>
          </a:prstGeom>
          <a:noFill/>
        </p:spPr>
      </p:pic>
      <p:sp>
        <p:nvSpPr>
          <p:cNvPr id="9" name="8 - Ορθογώνιο"/>
          <p:cNvSpPr/>
          <p:nvPr/>
        </p:nvSpPr>
        <p:spPr>
          <a:xfrm>
            <a:off x="203823" y="2486012"/>
            <a:ext cx="6572280" cy="1754326"/>
          </a:xfrm>
          <a:prstGeom prst="rect">
            <a:avLst/>
          </a:prstGeom>
        </p:spPr>
        <p:txBody>
          <a:bodyPr wrap="square">
            <a:spAutoFit/>
          </a:bodyPr>
          <a:lstStyle/>
          <a:p>
            <a:r>
              <a:rPr lang="el-GR" dirty="0" smtClean="0"/>
              <a:t>Ο Κοπέρνικος αποδεχόταν τις ιδέες της Εκκλησίας για τον χρόνο και τη δημιουργία, αλλά σύμφωνα με τις μετρήσεις του, η Γη βρισκόταν πολύ πιο κοντά στον Ήλιο απ’ ότι ο Ήλιος στους άλλους αστέρες. Υπολόγισε επίσης κατά προσέγγιση τις αποστάσεις του Ήλιου από τους πλανήτες και της Σελήνης από τη Γη. Τελικά το Σύμπαν ήταν πολύ μεγαλύτερο απ’ ό,τι πίστευαν οι άνθρωποι.</a:t>
            </a:r>
            <a:endParaRPr lang="el-GR" dirty="0"/>
          </a:p>
        </p:txBody>
      </p:sp>
      <p:pic>
        <p:nvPicPr>
          <p:cNvPr id="1036" name="Picture 12" descr="To διάγραμμα που βρίσκεται στο 11ο κεφάλαιο του πρώτου βιβλίου του, με τίτλο &amp;quot;Απόδειξη της τριπλής περιστροφής της Γης&amp;quot;&#10;"/>
          <p:cNvPicPr>
            <a:picLocks noChangeAspect="1" noChangeArrowheads="1"/>
          </p:cNvPicPr>
          <p:nvPr/>
        </p:nvPicPr>
        <p:blipFill>
          <a:blip r:embed="rId5" cstate="print"/>
          <a:srcRect/>
          <a:stretch>
            <a:fillRect/>
          </a:stretch>
        </p:blipFill>
        <p:spPr bwMode="auto">
          <a:xfrm>
            <a:off x="203823" y="4511826"/>
            <a:ext cx="2122556" cy="1989008"/>
          </a:xfrm>
          <a:prstGeom prst="rect">
            <a:avLst/>
          </a:prstGeom>
          <a:noFill/>
        </p:spPr>
      </p:pic>
    </p:spTree>
    <p:extLst>
      <p:ext uri="{BB962C8B-B14F-4D97-AF65-F5344CB8AC3E}">
        <p14:creationId xmlns:p14="http://schemas.microsoft.com/office/powerpoint/2010/main" val="1616946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79512" y="273959"/>
            <a:ext cx="5047472" cy="523220"/>
          </a:xfrm>
          <a:prstGeom prst="rect">
            <a:avLst/>
          </a:prstGeom>
        </p:spPr>
        <p:txBody>
          <a:bodyPr wrap="none">
            <a:spAutoFit/>
          </a:bodyPr>
          <a:lstStyle/>
          <a:p>
            <a:r>
              <a:rPr lang="el-GR" sz="2800" b="1" dirty="0"/>
              <a:t>Ανδρέας </a:t>
            </a:r>
            <a:r>
              <a:rPr lang="el-GR" sz="2800" b="1" dirty="0" smtClean="0"/>
              <a:t>Βεσάλιος (1514 – 1564)</a:t>
            </a:r>
            <a:endParaRPr lang="el-GR" sz="2800" b="1" dirty="0"/>
          </a:p>
        </p:txBody>
      </p:sp>
      <p:sp>
        <p:nvSpPr>
          <p:cNvPr id="3" name="Ορθογώνιο 2"/>
          <p:cNvSpPr/>
          <p:nvPr/>
        </p:nvSpPr>
        <p:spPr>
          <a:xfrm>
            <a:off x="87345" y="989247"/>
            <a:ext cx="2317045" cy="369332"/>
          </a:xfrm>
          <a:prstGeom prst="rect">
            <a:avLst/>
          </a:prstGeom>
        </p:spPr>
        <p:txBody>
          <a:bodyPr wrap="none">
            <a:spAutoFit/>
          </a:bodyPr>
          <a:lstStyle/>
          <a:p>
            <a:r>
              <a:rPr lang="el-GR" dirty="0"/>
              <a:t> Φλαμανδός ανατόμος</a:t>
            </a:r>
          </a:p>
        </p:txBody>
      </p:sp>
      <p:sp>
        <p:nvSpPr>
          <p:cNvPr id="4" name="Ορθογώνιο 3"/>
          <p:cNvSpPr/>
          <p:nvPr/>
        </p:nvSpPr>
        <p:spPr>
          <a:xfrm>
            <a:off x="179512" y="1548386"/>
            <a:ext cx="4320480" cy="1200329"/>
          </a:xfrm>
          <a:prstGeom prst="rect">
            <a:avLst/>
          </a:prstGeom>
        </p:spPr>
        <p:txBody>
          <a:bodyPr wrap="square">
            <a:spAutoFit/>
          </a:bodyPr>
          <a:lstStyle/>
          <a:p>
            <a:r>
              <a:rPr lang="el-GR" dirty="0" smtClean="0"/>
              <a:t>Τα έργο του «Περί </a:t>
            </a:r>
            <a:r>
              <a:rPr lang="el-GR" dirty="0"/>
              <a:t>της κατασκευής του ανθρώπινου σώματος» </a:t>
            </a:r>
            <a:r>
              <a:rPr lang="el-GR" dirty="0" smtClean="0"/>
              <a:t> ήταν </a:t>
            </a:r>
            <a:r>
              <a:rPr lang="el-GR" dirty="0"/>
              <a:t>η πρώτη περιγραφή του ανθρώπινου σώματος, η οποία διόρθωνε τα λάθη του Γαληνού.</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7669" y="620687"/>
            <a:ext cx="1907184" cy="2650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331" y="3559802"/>
            <a:ext cx="4384685" cy="2850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5430" y="3559802"/>
            <a:ext cx="3748846" cy="2850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1391" y="1358646"/>
            <a:ext cx="2383234" cy="167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8741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475656" y="236328"/>
            <a:ext cx="6218369" cy="584775"/>
          </a:xfrm>
          <a:prstGeom prst="rect">
            <a:avLst/>
          </a:prstGeom>
        </p:spPr>
        <p:txBody>
          <a:bodyPr wrap="none">
            <a:spAutoFit/>
          </a:bodyPr>
          <a:lstStyle/>
          <a:p>
            <a:r>
              <a:rPr lang="el-GR" sz="3200" b="1" dirty="0">
                <a:solidFill>
                  <a:srgbClr val="C00000"/>
                </a:solidFill>
              </a:rPr>
              <a:t>Η ιστορία των Φυσικών Επιστημών</a:t>
            </a:r>
          </a:p>
        </p:txBody>
      </p:sp>
      <p:sp>
        <p:nvSpPr>
          <p:cNvPr id="3" name="Ορθογώνιο 2"/>
          <p:cNvSpPr/>
          <p:nvPr/>
        </p:nvSpPr>
        <p:spPr>
          <a:xfrm>
            <a:off x="179513" y="1196752"/>
            <a:ext cx="5832648" cy="2246769"/>
          </a:xfrm>
          <a:prstGeom prst="rect">
            <a:avLst/>
          </a:prstGeom>
        </p:spPr>
        <p:txBody>
          <a:bodyPr wrap="square">
            <a:spAutoFit/>
          </a:bodyPr>
          <a:lstStyle/>
          <a:p>
            <a:r>
              <a:rPr lang="el-GR" sz="2000" b="1" i="1" dirty="0"/>
              <a:t>Η εξέλιξη των Φυσικών Επιστημών δεν ήταν ομοιόμορφη ούτε γραμμικά εξελισσόμενη στο χώρο και το χρόνο</a:t>
            </a:r>
            <a:r>
              <a:rPr lang="el-GR" sz="2000" b="1" i="1" dirty="0" smtClean="0"/>
              <a:t>.</a:t>
            </a:r>
          </a:p>
          <a:p>
            <a:endParaRPr lang="el-GR" sz="2000" dirty="0"/>
          </a:p>
          <a:p>
            <a:r>
              <a:rPr lang="el-GR" sz="2000" b="1" i="1" dirty="0"/>
              <a:t>Περίοδοι γοργής ανάπτυξης εναλλάσσονται με </a:t>
            </a:r>
            <a:r>
              <a:rPr lang="el-GR" sz="2000" b="1" i="1" dirty="0" smtClean="0"/>
              <a:t>μακρύτερες περιόδους </a:t>
            </a:r>
            <a:r>
              <a:rPr lang="el-GR" sz="2000" b="1" i="1" dirty="0"/>
              <a:t>στασιμότητας, ακόμα και παρακμής.</a:t>
            </a:r>
          </a:p>
        </p:txBody>
      </p:sp>
      <p:sp>
        <p:nvSpPr>
          <p:cNvPr id="4" name="Ορθογώνιο 3"/>
          <p:cNvSpPr/>
          <p:nvPr/>
        </p:nvSpPr>
        <p:spPr>
          <a:xfrm>
            <a:off x="170219" y="3861048"/>
            <a:ext cx="6012511" cy="1631216"/>
          </a:xfrm>
          <a:prstGeom prst="rect">
            <a:avLst/>
          </a:prstGeom>
        </p:spPr>
        <p:txBody>
          <a:bodyPr wrap="square">
            <a:spAutoFit/>
          </a:bodyPr>
          <a:lstStyle/>
          <a:p>
            <a:r>
              <a:rPr lang="el-GR" sz="2000" b="1" i="1" dirty="0"/>
              <a:t>Στην πορεία του χρόνου τα κέντρα επιστημονικής δραστηριότητας μετατοπίζονται αδιάκοπα, περισσότερο ακολουθώντας, παρά προπορευόμενα, τα κέντρα της </a:t>
            </a:r>
            <a:r>
              <a:rPr lang="el-GR" sz="2000" b="1" i="1" dirty="0" smtClean="0"/>
              <a:t>εμπορικής και </a:t>
            </a:r>
            <a:r>
              <a:rPr lang="el-GR" sz="2000" b="1" i="1" dirty="0"/>
              <a:t>βιομηχανικής δραστηριότητας.</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6743" y="1336958"/>
            <a:ext cx="2535057" cy="4396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111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174438" y="189800"/>
            <a:ext cx="4343690" cy="523220"/>
          </a:xfrm>
          <a:prstGeom prst="rect">
            <a:avLst/>
          </a:prstGeom>
        </p:spPr>
        <p:txBody>
          <a:bodyPr wrap="none">
            <a:spAutoFit/>
          </a:bodyPr>
          <a:lstStyle/>
          <a:p>
            <a:r>
              <a:rPr lang="el-GR" sz="2800" b="1" dirty="0" smtClean="0"/>
              <a:t>Τύχο Μπράχε (1546 – 1601)</a:t>
            </a:r>
            <a:endParaRPr lang="el-GR" sz="2800" b="1" dirty="0"/>
          </a:p>
        </p:txBody>
      </p:sp>
      <p:sp>
        <p:nvSpPr>
          <p:cNvPr id="62466" name="AutoShape 2" descr="Ταξίδια του νου...: Τύχο Μπράχε (Tycho Brahe)... Ένας πρωτοπόρος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62468" name="AutoShape 4" descr="Ταξίδια του νου...: Τύχο Μπράχε (Tycho Brahe)... Ένας πρωτοπόρος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62472" name="Picture 8" descr="Ο Τύχο Μπράχε ο αστρονόμος που αμφισβήτησε το αριστοτελικό δόγμα ..."/>
          <p:cNvPicPr>
            <a:picLocks noChangeAspect="1" noChangeArrowheads="1"/>
          </p:cNvPicPr>
          <p:nvPr/>
        </p:nvPicPr>
        <p:blipFill>
          <a:blip r:embed="rId2" cstate="print"/>
          <a:srcRect/>
          <a:stretch>
            <a:fillRect/>
          </a:stretch>
        </p:blipFill>
        <p:spPr bwMode="auto">
          <a:xfrm>
            <a:off x="2857487" y="5296231"/>
            <a:ext cx="3143273" cy="1442714"/>
          </a:xfrm>
          <a:prstGeom prst="rect">
            <a:avLst/>
          </a:prstGeom>
          <a:noFill/>
        </p:spPr>
      </p:pic>
      <p:sp>
        <p:nvSpPr>
          <p:cNvPr id="7" name="6 - Ορθογώνιο"/>
          <p:cNvSpPr/>
          <p:nvPr/>
        </p:nvSpPr>
        <p:spPr>
          <a:xfrm>
            <a:off x="155575" y="848262"/>
            <a:ext cx="4707306" cy="1323439"/>
          </a:xfrm>
          <a:prstGeom prst="rect">
            <a:avLst/>
          </a:prstGeom>
        </p:spPr>
        <p:txBody>
          <a:bodyPr wrap="square">
            <a:spAutoFit/>
          </a:bodyPr>
          <a:lstStyle/>
          <a:p>
            <a:r>
              <a:rPr lang="el-GR" sz="1600" dirty="0" smtClean="0"/>
              <a:t>Δανός ευγενής, γνωστός για τις συστηματικές  αστρονομικές και πλανητικές παρατηρήσεις του. Έχτισε αστεροσκοπείο για αυτό.</a:t>
            </a:r>
            <a:r>
              <a:rPr lang="en-US" sz="1600" dirty="0" smtClean="0"/>
              <a:t> </a:t>
            </a:r>
            <a:r>
              <a:rPr lang="el-GR" sz="1600" dirty="0" smtClean="0"/>
              <a:t>Αναγνώρισε και μελέτησε τον καινοφανή αστέρα </a:t>
            </a:r>
            <a:r>
              <a:rPr lang="en-US" sz="1600" dirty="0" smtClean="0"/>
              <a:t>nova</a:t>
            </a:r>
            <a:r>
              <a:rPr lang="el-GR" sz="1600" dirty="0" smtClean="0"/>
              <a:t>.</a:t>
            </a:r>
          </a:p>
          <a:p>
            <a:endParaRPr lang="el-GR" sz="1600" dirty="0" smtClean="0"/>
          </a:p>
        </p:txBody>
      </p:sp>
      <p:pic>
        <p:nvPicPr>
          <p:cNvPr id="62476" name="Picture 12" descr="Τίχο Μπράχε – Το Κάστρο των Ουρανών – Αντικλείδι"/>
          <p:cNvPicPr>
            <a:picLocks noChangeAspect="1" noChangeArrowheads="1"/>
          </p:cNvPicPr>
          <p:nvPr/>
        </p:nvPicPr>
        <p:blipFill>
          <a:blip r:embed="rId3" cstate="print"/>
          <a:srcRect/>
          <a:stretch>
            <a:fillRect/>
          </a:stretch>
        </p:blipFill>
        <p:spPr bwMode="auto">
          <a:xfrm>
            <a:off x="4857752" y="214290"/>
            <a:ext cx="2200248" cy="2200248"/>
          </a:xfrm>
          <a:prstGeom prst="rect">
            <a:avLst/>
          </a:prstGeom>
          <a:noFill/>
        </p:spPr>
      </p:pic>
      <p:pic>
        <p:nvPicPr>
          <p:cNvPr id="62478" name="Picture 14" descr="Tycho Brahe"/>
          <p:cNvPicPr>
            <a:picLocks noChangeAspect="1" noChangeArrowheads="1"/>
          </p:cNvPicPr>
          <p:nvPr/>
        </p:nvPicPr>
        <p:blipFill>
          <a:blip r:embed="rId4" cstate="print"/>
          <a:srcRect/>
          <a:stretch>
            <a:fillRect/>
          </a:stretch>
        </p:blipFill>
        <p:spPr bwMode="auto">
          <a:xfrm>
            <a:off x="7143768" y="142852"/>
            <a:ext cx="1809750" cy="2524126"/>
          </a:xfrm>
          <a:prstGeom prst="rect">
            <a:avLst/>
          </a:prstGeom>
          <a:noFill/>
        </p:spPr>
      </p:pic>
      <p:sp>
        <p:nvSpPr>
          <p:cNvPr id="62480" name="AutoShape 16" descr="Ιστορία των Eπιστημών &amp; της Τεχνολογίας (Γ Γενικού Λυκείου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62482" name="AutoShape 18" descr="Ιστορία των Eπιστημών &amp; της Τεχνολογίας (Γ Γενικού Λυκείου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62484" name="AutoShape 20" descr="Ιστορία των Eπιστημών &amp; της Τεχνολογίας (Γ Γενικού Λυκείου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62486" name="AutoShape 22" descr="Ιστορία των Eπιστημών &amp; της Τεχνολογίας (Γ Γενικού Λυκείου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62488" name="Picture 24" descr="Αρχείο:Tycho Brahe's Stjerneborg.jpg - Βικιπαίδεια"/>
          <p:cNvPicPr>
            <a:picLocks noChangeAspect="1" noChangeArrowheads="1"/>
          </p:cNvPicPr>
          <p:nvPr/>
        </p:nvPicPr>
        <p:blipFill>
          <a:blip r:embed="rId5" cstate="print"/>
          <a:srcRect/>
          <a:stretch>
            <a:fillRect/>
          </a:stretch>
        </p:blipFill>
        <p:spPr bwMode="auto">
          <a:xfrm>
            <a:off x="0" y="4786322"/>
            <a:ext cx="2381250" cy="1924051"/>
          </a:xfrm>
          <a:prstGeom prst="rect">
            <a:avLst/>
          </a:prstGeom>
          <a:noFill/>
        </p:spPr>
      </p:pic>
      <p:pic>
        <p:nvPicPr>
          <p:cNvPr id="62489" name="Picture 25"/>
          <p:cNvPicPr>
            <a:picLocks noChangeAspect="1" noChangeArrowheads="1"/>
          </p:cNvPicPr>
          <p:nvPr/>
        </p:nvPicPr>
        <p:blipFill>
          <a:blip r:embed="rId6" cstate="print"/>
          <a:srcRect/>
          <a:stretch>
            <a:fillRect/>
          </a:stretch>
        </p:blipFill>
        <p:spPr bwMode="auto">
          <a:xfrm>
            <a:off x="6215074" y="2786058"/>
            <a:ext cx="2719394" cy="3866964"/>
          </a:xfrm>
          <a:prstGeom prst="rect">
            <a:avLst/>
          </a:prstGeom>
          <a:noFill/>
          <a:ln w="9525">
            <a:noFill/>
            <a:miter lim="800000"/>
            <a:headEnd/>
            <a:tailEnd/>
          </a:ln>
          <a:effectLst/>
        </p:spPr>
      </p:pic>
      <p:pic>
        <p:nvPicPr>
          <p:cNvPr id="62491" name="Picture 27" descr="Uraniborg"/>
          <p:cNvPicPr>
            <a:picLocks noChangeAspect="1" noChangeArrowheads="1"/>
          </p:cNvPicPr>
          <p:nvPr/>
        </p:nvPicPr>
        <p:blipFill>
          <a:blip r:embed="rId7" cstate="print"/>
          <a:srcRect/>
          <a:stretch>
            <a:fillRect/>
          </a:stretch>
        </p:blipFill>
        <p:spPr bwMode="auto">
          <a:xfrm>
            <a:off x="3714744" y="3714752"/>
            <a:ext cx="2296275" cy="1591696"/>
          </a:xfrm>
          <a:prstGeom prst="rect">
            <a:avLst/>
          </a:prstGeom>
          <a:noFill/>
        </p:spPr>
      </p:pic>
      <p:sp>
        <p:nvSpPr>
          <p:cNvPr id="18" name="17 - Ορθογώνιο"/>
          <p:cNvSpPr/>
          <p:nvPr/>
        </p:nvSpPr>
        <p:spPr>
          <a:xfrm>
            <a:off x="155575" y="1954436"/>
            <a:ext cx="4572000" cy="1077218"/>
          </a:xfrm>
          <a:prstGeom prst="rect">
            <a:avLst/>
          </a:prstGeom>
        </p:spPr>
        <p:txBody>
          <a:bodyPr>
            <a:spAutoFit/>
          </a:bodyPr>
          <a:lstStyle/>
          <a:p>
            <a:r>
              <a:rPr lang="el-GR" sz="1600" dirty="0" smtClean="0"/>
              <a:t>Προέβη σε αξιόλογες βελτιώσεις στις θεωρίες περί Σελήνης, ήταν ο πρώτος που μελέτησε τη διάθλαση και που συνέταξε κατάλογο από 777 αστέρες.</a:t>
            </a:r>
            <a:endParaRPr lang="el-GR" sz="1600" dirty="0"/>
          </a:p>
        </p:txBody>
      </p:sp>
      <p:sp>
        <p:nvSpPr>
          <p:cNvPr id="17" name="16 - Ορθογώνιο"/>
          <p:cNvSpPr/>
          <p:nvPr/>
        </p:nvSpPr>
        <p:spPr>
          <a:xfrm>
            <a:off x="161660" y="3068960"/>
            <a:ext cx="3559169" cy="1580735"/>
          </a:xfrm>
          <a:prstGeom prst="rect">
            <a:avLst/>
          </a:prstGeom>
        </p:spPr>
        <p:txBody>
          <a:bodyPr wrap="square">
            <a:spAutoFit/>
          </a:bodyPr>
          <a:lstStyle/>
          <a:p>
            <a:r>
              <a:rPr lang="el-GR" sz="1600" dirty="0" smtClean="0"/>
              <a:t>To «τυχωνικό» κοσμολογικό του σύστημα : η Γη ακινητοποιήθηκε και πάλι, με τον Ήλιο και τη Σελήνη να περιφέρονται γύρω της ως δορυφόροι και τους υπόλοιπους πλανήτες να περιφέρονται ως δορυφόροι του Ήλιου.</a:t>
            </a:r>
            <a:endParaRPr lang="el-GR" sz="1600" dirty="0"/>
          </a:p>
        </p:txBody>
      </p:sp>
    </p:spTree>
    <p:extLst>
      <p:ext uri="{BB962C8B-B14F-4D97-AF65-F5344CB8AC3E}">
        <p14:creationId xmlns:p14="http://schemas.microsoft.com/office/powerpoint/2010/main" val="3961534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85720" y="428604"/>
            <a:ext cx="4521751" cy="461665"/>
          </a:xfrm>
          <a:prstGeom prst="rect">
            <a:avLst/>
          </a:prstGeom>
        </p:spPr>
        <p:txBody>
          <a:bodyPr wrap="none">
            <a:spAutoFit/>
          </a:bodyPr>
          <a:lstStyle/>
          <a:p>
            <a:r>
              <a:rPr lang="el-GR" sz="2400" b="1" dirty="0" smtClean="0"/>
              <a:t>Τζορντάνο Μπρούνο (1548 -1600)</a:t>
            </a:r>
            <a:endParaRPr lang="el-GR" sz="2400" b="1" dirty="0"/>
          </a:p>
        </p:txBody>
      </p:sp>
      <p:sp>
        <p:nvSpPr>
          <p:cNvPr id="3" name="2 - Ορθογώνιο"/>
          <p:cNvSpPr/>
          <p:nvPr/>
        </p:nvSpPr>
        <p:spPr>
          <a:xfrm>
            <a:off x="223691" y="1119886"/>
            <a:ext cx="4780357" cy="923330"/>
          </a:xfrm>
          <a:prstGeom prst="rect">
            <a:avLst/>
          </a:prstGeom>
        </p:spPr>
        <p:txBody>
          <a:bodyPr wrap="square">
            <a:spAutoFit/>
          </a:bodyPr>
          <a:lstStyle/>
          <a:p>
            <a:r>
              <a:rPr lang="el-GR" dirty="0" smtClean="0"/>
              <a:t>Υποστήριζε την απειρία του Σύμπαντος, την ύπαρξη πολλαπλών κόσμων, και την </a:t>
            </a:r>
            <a:r>
              <a:rPr lang="el-GR" dirty="0" smtClean="0"/>
              <a:t>ηλιοκεντρική</a:t>
            </a:r>
            <a:r>
              <a:rPr lang="el-GR" u="sng" dirty="0" smtClean="0"/>
              <a:t> </a:t>
            </a:r>
            <a:r>
              <a:rPr lang="el-GR" dirty="0" smtClean="0"/>
              <a:t>θεωρία</a:t>
            </a:r>
            <a:r>
              <a:rPr lang="el-GR" dirty="0" smtClean="0"/>
              <a:t>.</a:t>
            </a:r>
            <a:endParaRPr lang="el-GR" dirty="0"/>
          </a:p>
        </p:txBody>
      </p:sp>
      <p:sp>
        <p:nvSpPr>
          <p:cNvPr id="4" name="3 - Ορθογώνιο"/>
          <p:cNvSpPr/>
          <p:nvPr/>
        </p:nvSpPr>
        <p:spPr>
          <a:xfrm>
            <a:off x="223691" y="2564904"/>
            <a:ext cx="5140397" cy="2952328"/>
          </a:xfrm>
          <a:prstGeom prst="rect">
            <a:avLst/>
          </a:prstGeom>
        </p:spPr>
        <p:txBody>
          <a:bodyPr wrap="square">
            <a:spAutoFit/>
          </a:bodyPr>
          <a:lstStyle/>
          <a:p>
            <a:r>
              <a:rPr lang="el-GR" dirty="0" smtClean="0"/>
              <a:t>Οι πλανήτες κινούνται γύρω από τον άξονά τους καθώς και γύρω από τον Ήλιο. Ο Μπρούνο μάλιστα πηγαίνει τη θεωρία παραπέρα, εγκαταλείποντας την ιδέα του κέντρου. «Δεν υπάρχει κανένα άστρο στο κέντρο του σύμπαντος, διότι το σύμπαν εκτείνεται προς όλες τις κατευθύνσεις με τον ίδιο τρόπο. Κάθε αστέρι είναι ένας ήλιος σαν το δικό μας, και γύρω από το καθένα από αυτά τα αστέρια περιστρέφονται άλλοι πλανήτες, αόρατοι στα μάτια μας, αλλά υπάρχουν.»</a:t>
            </a:r>
            <a:endParaRPr lang="el-GR" dirty="0"/>
          </a:p>
        </p:txBody>
      </p:sp>
      <p:pic>
        <p:nvPicPr>
          <p:cNvPr id="60418" name="Picture 2" descr="Giordano Bruno.jpg"/>
          <p:cNvPicPr>
            <a:picLocks noChangeAspect="1" noChangeArrowheads="1"/>
          </p:cNvPicPr>
          <p:nvPr/>
        </p:nvPicPr>
        <p:blipFill>
          <a:blip r:embed="rId2" cstate="print"/>
          <a:srcRect/>
          <a:stretch>
            <a:fillRect/>
          </a:stretch>
        </p:blipFill>
        <p:spPr bwMode="auto">
          <a:xfrm>
            <a:off x="6516216" y="223958"/>
            <a:ext cx="2413502" cy="2715189"/>
          </a:xfrm>
          <a:prstGeom prst="rect">
            <a:avLst/>
          </a:prstGeom>
          <a:noFill/>
        </p:spPr>
      </p:pic>
      <p:pic>
        <p:nvPicPr>
          <p:cNvPr id="60420" name="Picture 4" descr="Τζιορντανο Μπρουνο: καηκε στην πυρα του σκοταδισμου γιατι πιστευε ..."/>
          <p:cNvPicPr>
            <a:picLocks noChangeAspect="1" noChangeArrowheads="1"/>
          </p:cNvPicPr>
          <p:nvPr/>
        </p:nvPicPr>
        <p:blipFill>
          <a:blip r:embed="rId3" cstate="print"/>
          <a:srcRect/>
          <a:stretch>
            <a:fillRect/>
          </a:stretch>
        </p:blipFill>
        <p:spPr bwMode="auto">
          <a:xfrm>
            <a:off x="6516216" y="3140969"/>
            <a:ext cx="2484940" cy="3319390"/>
          </a:xfrm>
          <a:prstGeom prst="rect">
            <a:avLst/>
          </a:prstGeom>
          <a:noFill/>
        </p:spPr>
      </p:pic>
    </p:spTree>
    <p:extLst>
      <p:ext uri="{BB962C8B-B14F-4D97-AF65-F5344CB8AC3E}">
        <p14:creationId xmlns:p14="http://schemas.microsoft.com/office/powerpoint/2010/main" val="1375933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85720" y="142852"/>
            <a:ext cx="4808239" cy="523220"/>
          </a:xfrm>
          <a:prstGeom prst="rect">
            <a:avLst/>
          </a:prstGeom>
        </p:spPr>
        <p:txBody>
          <a:bodyPr wrap="none">
            <a:spAutoFit/>
          </a:bodyPr>
          <a:lstStyle/>
          <a:p>
            <a:r>
              <a:rPr lang="el-GR" sz="2800" b="1" dirty="0" smtClean="0"/>
              <a:t>Γαλιλαίος Γαλιλέι 1564 – 1642)</a:t>
            </a:r>
            <a:endParaRPr lang="el-GR" sz="2800" b="1" dirty="0"/>
          </a:p>
        </p:txBody>
      </p:sp>
      <p:sp>
        <p:nvSpPr>
          <p:cNvPr id="3" name="2 - Ορθογώνιο"/>
          <p:cNvSpPr/>
          <p:nvPr/>
        </p:nvSpPr>
        <p:spPr>
          <a:xfrm>
            <a:off x="285721" y="908720"/>
            <a:ext cx="4286280" cy="642942"/>
          </a:xfrm>
          <a:prstGeom prst="rect">
            <a:avLst/>
          </a:prstGeom>
        </p:spPr>
        <p:txBody>
          <a:bodyPr wrap="square">
            <a:spAutoFit/>
          </a:bodyPr>
          <a:lstStyle/>
          <a:p>
            <a:r>
              <a:rPr lang="el-GR" dirty="0" smtClean="0"/>
              <a:t>Ιταλός φυσικός, μαθηματικός, αστρονόμος και φιλόσοφος,</a:t>
            </a:r>
            <a:endParaRPr lang="el-GR" dirty="0"/>
          </a:p>
        </p:txBody>
      </p:sp>
      <p:pic>
        <p:nvPicPr>
          <p:cNvPr id="61442" name="Picture 2" descr="Galileo.arp.300pix.jpg"/>
          <p:cNvPicPr>
            <a:picLocks noChangeAspect="1" noChangeArrowheads="1"/>
          </p:cNvPicPr>
          <p:nvPr/>
        </p:nvPicPr>
        <p:blipFill>
          <a:blip r:embed="rId2" cstate="print"/>
          <a:srcRect/>
          <a:stretch>
            <a:fillRect/>
          </a:stretch>
        </p:blipFill>
        <p:spPr bwMode="auto">
          <a:xfrm>
            <a:off x="6387067" y="908720"/>
            <a:ext cx="2581141" cy="3168352"/>
          </a:xfrm>
          <a:prstGeom prst="rect">
            <a:avLst/>
          </a:prstGeom>
          <a:noFill/>
        </p:spPr>
      </p:pic>
      <p:sp>
        <p:nvSpPr>
          <p:cNvPr id="5" name="Ορθογώνιο 4"/>
          <p:cNvSpPr/>
          <p:nvPr/>
        </p:nvSpPr>
        <p:spPr>
          <a:xfrm>
            <a:off x="291659" y="1628800"/>
            <a:ext cx="5864517" cy="3416320"/>
          </a:xfrm>
          <a:prstGeom prst="rect">
            <a:avLst/>
          </a:prstGeom>
        </p:spPr>
        <p:txBody>
          <a:bodyPr wrap="square">
            <a:spAutoFit/>
          </a:bodyPr>
          <a:lstStyle/>
          <a:p>
            <a:r>
              <a:rPr lang="el-GR" dirty="0"/>
              <a:t>Ο Γαλιλαίος συνέβαλε σημαντικά στην επιστημονική επανάσταση του 17ου αιώνα. Ανάμεσα σε άλλα, βελτίωσε το τηλεσκόπιο και το χρησιμοποίησε πρώτος συστηματικά για αστρονομικές </a:t>
            </a:r>
            <a:r>
              <a:rPr lang="el-GR" dirty="0" smtClean="0"/>
              <a:t>παρατηρήσεις</a:t>
            </a:r>
          </a:p>
          <a:p>
            <a:endParaRPr lang="el-GR" dirty="0" smtClean="0"/>
          </a:p>
          <a:p>
            <a:r>
              <a:rPr lang="el-GR" dirty="0" smtClean="0"/>
              <a:t>Διατύπωσε </a:t>
            </a:r>
            <a:r>
              <a:rPr lang="el-GR" dirty="0"/>
              <a:t>τους νόμους του εκκρεμούς που χρησιμοποιήθηκαν στα ρολόγια, </a:t>
            </a:r>
            <a:r>
              <a:rPr lang="el-GR" dirty="0" smtClean="0"/>
              <a:t>καθώς και το </a:t>
            </a:r>
            <a:r>
              <a:rPr lang="el-GR" dirty="0"/>
              <a:t>νόμο της πτώσεως των σωμάτων (που αποδεικνύει ότι η βαρύτητα επιδρά στην ταχύτητα των σωμάτων όταν υψώνονται ή πέφτουν), εφηύρε ένα θερμόμετρο και έναν υπολογιστικό διαβήτη, και υποστήριξε τη θεωρία του Κοπέρνικου για το Ηλιακό Σύστημα.</a:t>
            </a:r>
            <a:endParaRPr lang="el-GR" dirty="0"/>
          </a:p>
        </p:txBody>
      </p:sp>
      <p:sp>
        <p:nvSpPr>
          <p:cNvPr id="6" name="Ορθογώνιο 5"/>
          <p:cNvSpPr/>
          <p:nvPr/>
        </p:nvSpPr>
        <p:spPr>
          <a:xfrm>
            <a:off x="356074" y="5229200"/>
            <a:ext cx="6008533" cy="646331"/>
          </a:xfrm>
          <a:prstGeom prst="rect">
            <a:avLst/>
          </a:prstGeom>
        </p:spPr>
        <p:txBody>
          <a:bodyPr wrap="square">
            <a:spAutoFit/>
          </a:bodyPr>
          <a:lstStyle/>
          <a:p>
            <a:r>
              <a:rPr lang="el-GR" b="1" dirty="0" smtClean="0"/>
              <a:t>Ήταν </a:t>
            </a:r>
            <a:r>
              <a:rPr lang="el-GR" b="1" dirty="0"/>
              <a:t>ο πρώτος που </a:t>
            </a:r>
            <a:r>
              <a:rPr lang="el-GR" b="1" dirty="0" smtClean="0"/>
              <a:t>εισηγήθηκε την πειραματική μέθοδο και τη </a:t>
            </a:r>
            <a:r>
              <a:rPr lang="el-GR" b="1" dirty="0"/>
              <a:t>μαθηματικοποίηση της </a:t>
            </a:r>
            <a:r>
              <a:rPr lang="el-GR" b="1" dirty="0" smtClean="0"/>
              <a:t>φυσικής.</a:t>
            </a:r>
            <a:endParaRPr lang="el-GR" b="1" dirty="0"/>
          </a:p>
        </p:txBody>
      </p:sp>
    </p:spTree>
    <p:extLst>
      <p:ext uri="{BB962C8B-B14F-4D97-AF65-F5344CB8AC3E}">
        <p14:creationId xmlns:p14="http://schemas.microsoft.com/office/powerpoint/2010/main" val="956508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Γιόχαν Κέπλερ - Βιογραφία - Σαν Σήμερα .gr"/>
          <p:cNvPicPr>
            <a:picLocks noChangeAspect="1" noChangeArrowheads="1"/>
          </p:cNvPicPr>
          <p:nvPr/>
        </p:nvPicPr>
        <p:blipFill>
          <a:blip r:embed="rId2" cstate="print"/>
          <a:srcRect/>
          <a:stretch>
            <a:fillRect/>
          </a:stretch>
        </p:blipFill>
        <p:spPr bwMode="auto">
          <a:xfrm>
            <a:off x="5243306" y="662457"/>
            <a:ext cx="3686380" cy="2706858"/>
          </a:xfrm>
          <a:prstGeom prst="rect">
            <a:avLst/>
          </a:prstGeom>
          <a:noFill/>
        </p:spPr>
      </p:pic>
      <p:sp>
        <p:nvSpPr>
          <p:cNvPr id="3" name="2 - Ορθογώνιο"/>
          <p:cNvSpPr/>
          <p:nvPr/>
        </p:nvSpPr>
        <p:spPr>
          <a:xfrm>
            <a:off x="155926" y="548680"/>
            <a:ext cx="4762458" cy="523220"/>
          </a:xfrm>
          <a:prstGeom prst="rect">
            <a:avLst/>
          </a:prstGeom>
        </p:spPr>
        <p:txBody>
          <a:bodyPr wrap="none">
            <a:spAutoFit/>
          </a:bodyPr>
          <a:lstStyle/>
          <a:p>
            <a:r>
              <a:rPr lang="el-GR" sz="2800" b="1" dirty="0" smtClean="0"/>
              <a:t>Γιοχάνες Κέπλερ (1571 – 1630)</a:t>
            </a:r>
            <a:endParaRPr lang="el-GR" sz="2800" b="1" dirty="0"/>
          </a:p>
        </p:txBody>
      </p:sp>
      <p:sp>
        <p:nvSpPr>
          <p:cNvPr id="4" name="3 - Ορθογώνιο"/>
          <p:cNvSpPr/>
          <p:nvPr/>
        </p:nvSpPr>
        <p:spPr>
          <a:xfrm>
            <a:off x="103087" y="1183418"/>
            <a:ext cx="2150140" cy="369332"/>
          </a:xfrm>
          <a:prstGeom prst="rect">
            <a:avLst/>
          </a:prstGeom>
        </p:spPr>
        <p:txBody>
          <a:bodyPr wrap="none">
            <a:spAutoFit/>
          </a:bodyPr>
          <a:lstStyle/>
          <a:p>
            <a:r>
              <a:rPr lang="el-GR" dirty="0" smtClean="0"/>
              <a:t> </a:t>
            </a:r>
            <a:r>
              <a:rPr lang="el-GR" sz="1600" dirty="0" smtClean="0"/>
              <a:t>Γερμανός αστρονόμος </a:t>
            </a:r>
            <a:endParaRPr lang="el-GR" sz="1600" dirty="0"/>
          </a:p>
        </p:txBody>
      </p:sp>
      <p:sp>
        <p:nvSpPr>
          <p:cNvPr id="6" name="5 - Ορθογώνιο"/>
          <p:cNvSpPr/>
          <p:nvPr/>
        </p:nvSpPr>
        <p:spPr>
          <a:xfrm>
            <a:off x="142844" y="1785926"/>
            <a:ext cx="4572000" cy="1631216"/>
          </a:xfrm>
          <a:prstGeom prst="rect">
            <a:avLst/>
          </a:prstGeom>
        </p:spPr>
        <p:txBody>
          <a:bodyPr>
            <a:spAutoFit/>
          </a:bodyPr>
          <a:lstStyle/>
          <a:p>
            <a:r>
              <a:rPr lang="el-GR" sz="1600" dirty="0" smtClean="0"/>
              <a:t>Χρησιμοποιώντας τα αποτελέσματα μετρήσεων του Μπράχε, ο Κέπλερ </a:t>
            </a:r>
            <a:r>
              <a:rPr lang="el-GR" sz="1600" dirty="0" smtClean="0"/>
              <a:t>εισήγαγε </a:t>
            </a:r>
            <a:r>
              <a:rPr lang="el-GR" sz="1600" dirty="0" smtClean="0"/>
              <a:t>την Ουράνια Μηχανική, δηλαδή την επιστήμη που περιγράφει τους νόμους κινήσεως των πλανητών γύρω από τον ήλιο.</a:t>
            </a:r>
          </a:p>
          <a:p>
            <a:r>
              <a:rPr lang="el-GR" dirty="0" smtClean="0"/>
              <a:t/>
            </a:r>
            <a:br>
              <a:rPr lang="el-GR" dirty="0" smtClean="0"/>
            </a:br>
            <a:endParaRPr lang="el-GR" dirty="0"/>
          </a:p>
        </p:txBody>
      </p:sp>
      <p:sp>
        <p:nvSpPr>
          <p:cNvPr id="8" name="7 - Ορθογώνιο"/>
          <p:cNvSpPr/>
          <p:nvPr/>
        </p:nvSpPr>
        <p:spPr>
          <a:xfrm>
            <a:off x="132038" y="2966644"/>
            <a:ext cx="4786346" cy="830997"/>
          </a:xfrm>
          <a:prstGeom prst="rect">
            <a:avLst/>
          </a:prstGeom>
        </p:spPr>
        <p:txBody>
          <a:bodyPr wrap="square">
            <a:spAutoFit/>
          </a:bodyPr>
          <a:lstStyle/>
          <a:p>
            <a:r>
              <a:rPr lang="el-GR" sz="1600" dirty="0" smtClean="0"/>
              <a:t>Προσέφερε </a:t>
            </a:r>
            <a:r>
              <a:rPr lang="el-GR" sz="1600" dirty="0" smtClean="0"/>
              <a:t>επίσης και στην Οπτική διατυπώνοντας θεωρίες για τους οπτικούς φακούς και το τηλεσκόπιο.</a:t>
            </a:r>
            <a:br>
              <a:rPr lang="el-GR" sz="1600" dirty="0" smtClean="0"/>
            </a:br>
            <a:endParaRPr lang="el-GR" sz="1600" dirty="0"/>
          </a:p>
        </p:txBody>
      </p:sp>
      <p:pic>
        <p:nvPicPr>
          <p:cNvPr id="15364" name="Picture 4" descr="Ερασιτεχνική Αστρονομία - Φιλαδέλφεια: 3ος Νόμος του Kepler"/>
          <p:cNvPicPr>
            <a:picLocks noChangeAspect="1" noChangeArrowheads="1"/>
          </p:cNvPicPr>
          <p:nvPr/>
        </p:nvPicPr>
        <p:blipFill>
          <a:blip r:embed="rId3" cstate="print"/>
          <a:srcRect/>
          <a:stretch>
            <a:fillRect/>
          </a:stretch>
        </p:blipFill>
        <p:spPr bwMode="auto">
          <a:xfrm>
            <a:off x="5243306" y="4066209"/>
            <a:ext cx="3616478" cy="1512168"/>
          </a:xfrm>
          <a:prstGeom prst="rect">
            <a:avLst/>
          </a:prstGeom>
          <a:noFill/>
        </p:spPr>
      </p:pic>
      <p:sp>
        <p:nvSpPr>
          <p:cNvPr id="12" name="11 - Ορθογώνιο"/>
          <p:cNvSpPr/>
          <p:nvPr/>
        </p:nvSpPr>
        <p:spPr>
          <a:xfrm>
            <a:off x="109578" y="3803123"/>
            <a:ext cx="4572000" cy="584775"/>
          </a:xfrm>
          <a:prstGeom prst="rect">
            <a:avLst/>
          </a:prstGeom>
        </p:spPr>
        <p:txBody>
          <a:bodyPr>
            <a:spAutoFit/>
          </a:bodyPr>
          <a:lstStyle/>
          <a:p>
            <a:r>
              <a:rPr lang="el-GR" sz="1600" dirty="0" smtClean="0"/>
              <a:t>Έτσι </a:t>
            </a:r>
            <a:r>
              <a:rPr lang="el-GR" sz="1600" dirty="0" smtClean="0"/>
              <a:t>εφάρμοσε τη γήινη φυσική σε ουράνια σώματα.</a:t>
            </a:r>
            <a:endParaRPr lang="el-GR" sz="1600" dirty="0"/>
          </a:p>
        </p:txBody>
      </p:sp>
    </p:spTree>
    <p:extLst>
      <p:ext uri="{BB962C8B-B14F-4D97-AF65-F5344CB8AC3E}">
        <p14:creationId xmlns:p14="http://schemas.microsoft.com/office/powerpoint/2010/main" val="2791943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23528" y="381052"/>
            <a:ext cx="4770152" cy="523220"/>
          </a:xfrm>
          <a:prstGeom prst="rect">
            <a:avLst/>
          </a:prstGeom>
        </p:spPr>
        <p:txBody>
          <a:bodyPr wrap="none">
            <a:spAutoFit/>
          </a:bodyPr>
          <a:lstStyle/>
          <a:p>
            <a:r>
              <a:rPr lang="el-GR" sz="2800" b="1" dirty="0"/>
              <a:t>Γουίλιαμ </a:t>
            </a:r>
            <a:r>
              <a:rPr lang="el-GR" sz="2800" b="1" dirty="0" smtClean="0"/>
              <a:t>Χάρβεϊ</a:t>
            </a:r>
            <a:r>
              <a:rPr lang="en-US" sz="2800" b="1" dirty="0" smtClean="0"/>
              <a:t> (1578 – 1657)</a:t>
            </a:r>
            <a:endParaRPr lang="el-GR" sz="2800" b="1" dirty="0"/>
          </a:p>
        </p:txBody>
      </p:sp>
      <p:sp>
        <p:nvSpPr>
          <p:cNvPr id="3" name="Ορθογώνιο 2"/>
          <p:cNvSpPr/>
          <p:nvPr/>
        </p:nvSpPr>
        <p:spPr>
          <a:xfrm>
            <a:off x="323528" y="1081364"/>
            <a:ext cx="5544616" cy="1754326"/>
          </a:xfrm>
          <a:prstGeom prst="rect">
            <a:avLst/>
          </a:prstGeom>
        </p:spPr>
        <p:txBody>
          <a:bodyPr wrap="square">
            <a:spAutoFit/>
          </a:bodyPr>
          <a:lstStyle/>
          <a:p>
            <a:r>
              <a:rPr lang="el-GR" dirty="0" smtClean="0"/>
              <a:t>Άγγλος </a:t>
            </a:r>
            <a:r>
              <a:rPr lang="el-GR" dirty="0"/>
              <a:t>ιατρός που συνέβαλε σημαντικά στην ανατομία και τη φυσιολογία . Ήταν ο πρώτος γνωστός γιατρός που περιέγραψε πλήρως, και λεπτομερώς, τη συστηματική κυκλοφορία και τις ιδιότητες του αίματος που αντλούνται στον εγκέφαλο και το υπόλοιπο σώμα από την καρδιά</a:t>
            </a: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3690" y="642663"/>
            <a:ext cx="2319629" cy="3174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3690" y="4519620"/>
            <a:ext cx="2376493" cy="1660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237" y="3055869"/>
            <a:ext cx="3684282" cy="3131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361323" y="6193771"/>
            <a:ext cx="3684552" cy="415498"/>
          </a:xfrm>
          <a:prstGeom prst="rect">
            <a:avLst/>
          </a:prstGeom>
        </p:spPr>
        <p:txBody>
          <a:bodyPr wrap="square">
            <a:spAutoFit/>
          </a:bodyPr>
          <a:lstStyle/>
          <a:p>
            <a:r>
              <a:rPr lang="el-GR" sz="1050" dirty="0"/>
              <a:t>Ο Χάρβεϋ παρουσιάζει τους πειραματισμούς του στον βασιλιά Κάρολο τον 1ο. Πίνακας του Ρόμπρετ Χάνναχ.</a:t>
            </a:r>
          </a:p>
        </p:txBody>
      </p:sp>
    </p:spTree>
    <p:extLst>
      <p:ext uri="{BB962C8B-B14F-4D97-AF65-F5344CB8AC3E}">
        <p14:creationId xmlns:p14="http://schemas.microsoft.com/office/powerpoint/2010/main" val="362923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57838" y="384339"/>
            <a:ext cx="4001673" cy="461665"/>
          </a:xfrm>
          <a:prstGeom prst="rect">
            <a:avLst/>
          </a:prstGeom>
        </p:spPr>
        <p:txBody>
          <a:bodyPr wrap="none">
            <a:spAutoFit/>
          </a:bodyPr>
          <a:lstStyle/>
          <a:p>
            <a:r>
              <a:rPr lang="el-GR" sz="2400" b="1" dirty="0"/>
              <a:t>Ρόμπερτ Μπόιλ (1627 – 1691)</a:t>
            </a:r>
          </a:p>
        </p:txBody>
      </p:sp>
      <p:sp>
        <p:nvSpPr>
          <p:cNvPr id="3" name="Ορθογώνιο 2"/>
          <p:cNvSpPr/>
          <p:nvPr/>
        </p:nvSpPr>
        <p:spPr>
          <a:xfrm>
            <a:off x="257838" y="846004"/>
            <a:ext cx="1863139" cy="369332"/>
          </a:xfrm>
          <a:prstGeom prst="rect">
            <a:avLst/>
          </a:prstGeom>
        </p:spPr>
        <p:txBody>
          <a:bodyPr wrap="none">
            <a:spAutoFit/>
          </a:bodyPr>
          <a:lstStyle/>
          <a:p>
            <a:r>
              <a:rPr lang="el-GR" dirty="0"/>
              <a:t>Ιρλανδός φυσικός</a:t>
            </a:r>
          </a:p>
        </p:txBody>
      </p:sp>
      <p:sp>
        <p:nvSpPr>
          <p:cNvPr id="5" name="Ορθογώνιο 4"/>
          <p:cNvSpPr/>
          <p:nvPr/>
        </p:nvSpPr>
        <p:spPr>
          <a:xfrm>
            <a:off x="264512" y="1412775"/>
            <a:ext cx="4163472" cy="1200329"/>
          </a:xfrm>
          <a:prstGeom prst="rect">
            <a:avLst/>
          </a:prstGeom>
        </p:spPr>
        <p:txBody>
          <a:bodyPr wrap="square">
            <a:spAutoFit/>
          </a:bodyPr>
          <a:lstStyle/>
          <a:p>
            <a:r>
              <a:rPr lang="el-GR" dirty="0" smtClean="0"/>
              <a:t>Αντιλήφθηκε </a:t>
            </a:r>
            <a:r>
              <a:rPr lang="el-GR" dirty="0"/>
              <a:t>τη πραγματική φύση </a:t>
            </a:r>
            <a:r>
              <a:rPr lang="el-GR" dirty="0" smtClean="0"/>
              <a:t>των χημικών </a:t>
            </a:r>
            <a:r>
              <a:rPr lang="el-GR" dirty="0"/>
              <a:t>στοιχείων, </a:t>
            </a:r>
            <a:r>
              <a:rPr lang="el-GR" dirty="0" smtClean="0"/>
              <a:t>και ότι </a:t>
            </a:r>
            <a:r>
              <a:rPr lang="el-GR" dirty="0"/>
              <a:t>οι διάφορες ουσίες αποτελούν χημικές ενώσεις χημικών </a:t>
            </a:r>
            <a:r>
              <a:rPr lang="el-GR" dirty="0" smtClean="0"/>
              <a:t>στοιχείων. </a:t>
            </a:r>
            <a:endParaRPr lang="el-GR" dirty="0"/>
          </a:p>
        </p:txBody>
      </p:sp>
      <p:sp>
        <p:nvSpPr>
          <p:cNvPr id="6" name="Ορθογώνιο 5"/>
          <p:cNvSpPr/>
          <p:nvPr/>
        </p:nvSpPr>
        <p:spPr>
          <a:xfrm>
            <a:off x="257838" y="2655105"/>
            <a:ext cx="3882114" cy="646331"/>
          </a:xfrm>
          <a:prstGeom prst="rect">
            <a:avLst/>
          </a:prstGeom>
        </p:spPr>
        <p:txBody>
          <a:bodyPr wrap="square">
            <a:spAutoFit/>
          </a:bodyPr>
          <a:lstStyle/>
          <a:p>
            <a:r>
              <a:rPr lang="el-GR" dirty="0" smtClean="0"/>
              <a:t>Διατύπωσε, το</a:t>
            </a:r>
            <a:r>
              <a:rPr lang="el-GR" dirty="0"/>
              <a:t> νόμο των αερίων που φέρει το όνομά του.</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483" y="3645024"/>
            <a:ext cx="3467445" cy="252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Ορθογώνιο 6"/>
          <p:cNvSpPr/>
          <p:nvPr/>
        </p:nvSpPr>
        <p:spPr>
          <a:xfrm>
            <a:off x="4716016" y="398771"/>
            <a:ext cx="4219810" cy="461665"/>
          </a:xfrm>
          <a:prstGeom prst="rect">
            <a:avLst/>
          </a:prstGeom>
        </p:spPr>
        <p:txBody>
          <a:bodyPr wrap="none">
            <a:spAutoFit/>
          </a:bodyPr>
          <a:lstStyle/>
          <a:p>
            <a:r>
              <a:rPr lang="el-GR" sz="2400" b="1" dirty="0"/>
              <a:t>Κρίστιαν Χόυχενς (1629 – 1695)</a:t>
            </a:r>
            <a:endParaRPr lang="el-GR" sz="2400" b="1" dirty="0"/>
          </a:p>
        </p:txBody>
      </p:sp>
      <p:sp>
        <p:nvSpPr>
          <p:cNvPr id="8" name="Ορθογώνιο 7"/>
          <p:cNvSpPr/>
          <p:nvPr/>
        </p:nvSpPr>
        <p:spPr>
          <a:xfrm>
            <a:off x="4818256" y="1043443"/>
            <a:ext cx="4015330" cy="369332"/>
          </a:xfrm>
          <a:prstGeom prst="rect">
            <a:avLst/>
          </a:prstGeom>
        </p:spPr>
        <p:txBody>
          <a:bodyPr wrap="none">
            <a:spAutoFit/>
          </a:bodyPr>
          <a:lstStyle/>
          <a:p>
            <a:r>
              <a:rPr lang="el-GR" dirty="0"/>
              <a:t>Ολλανδός μαθηματικός και επιστήμονας</a:t>
            </a:r>
          </a:p>
        </p:txBody>
      </p:sp>
      <p:sp>
        <p:nvSpPr>
          <p:cNvPr id="9" name="Ορθογώνιο 8"/>
          <p:cNvSpPr/>
          <p:nvPr/>
        </p:nvSpPr>
        <p:spPr>
          <a:xfrm>
            <a:off x="4818256" y="1449525"/>
            <a:ext cx="4572000" cy="646331"/>
          </a:xfrm>
          <a:prstGeom prst="rect">
            <a:avLst/>
          </a:prstGeom>
        </p:spPr>
        <p:txBody>
          <a:bodyPr>
            <a:spAutoFit/>
          </a:bodyPr>
          <a:lstStyle/>
          <a:p>
            <a:r>
              <a:rPr lang="el-GR" dirty="0"/>
              <a:t>Ασχολήθηκε με </a:t>
            </a:r>
            <a:r>
              <a:rPr lang="el-GR" dirty="0" smtClean="0"/>
              <a:t>τα μαθηματικά, </a:t>
            </a:r>
            <a:r>
              <a:rPr lang="el-GR" dirty="0"/>
              <a:t>και την αστρονομία. </a:t>
            </a:r>
          </a:p>
        </p:txBody>
      </p:sp>
      <p:sp>
        <p:nvSpPr>
          <p:cNvPr id="10" name="Ορθογώνιο 9"/>
          <p:cNvSpPr/>
          <p:nvPr/>
        </p:nvSpPr>
        <p:spPr>
          <a:xfrm>
            <a:off x="4862107" y="2095856"/>
            <a:ext cx="3988868" cy="369332"/>
          </a:xfrm>
          <a:prstGeom prst="rect">
            <a:avLst/>
          </a:prstGeom>
        </p:spPr>
        <p:txBody>
          <a:bodyPr wrap="square">
            <a:spAutoFit/>
          </a:bodyPr>
          <a:lstStyle/>
          <a:p>
            <a:r>
              <a:rPr lang="el-GR" dirty="0"/>
              <a:t>Κατασκεύασε ρολόγια </a:t>
            </a:r>
            <a:r>
              <a:rPr lang="el-GR" dirty="0" smtClean="0"/>
              <a:t>ακριβείας</a:t>
            </a:r>
            <a:r>
              <a:rPr lang="el-GR" dirty="0"/>
              <a:t>.</a:t>
            </a:r>
          </a:p>
        </p:txBody>
      </p:sp>
      <p:sp>
        <p:nvSpPr>
          <p:cNvPr id="11" name="Ορθογώνιο 10"/>
          <p:cNvSpPr/>
          <p:nvPr/>
        </p:nvSpPr>
        <p:spPr>
          <a:xfrm>
            <a:off x="4874048" y="2509023"/>
            <a:ext cx="3903746" cy="1477328"/>
          </a:xfrm>
          <a:prstGeom prst="rect">
            <a:avLst/>
          </a:prstGeom>
        </p:spPr>
        <p:txBody>
          <a:bodyPr wrap="square">
            <a:spAutoFit/>
          </a:bodyPr>
          <a:lstStyle/>
          <a:p>
            <a:r>
              <a:rPr lang="el-GR" dirty="0"/>
              <a:t>Ασχολήθηκε με τη φυγόκεντρο δύναμη και με προβλήματα </a:t>
            </a:r>
            <a:r>
              <a:rPr lang="el-GR" dirty="0" smtClean="0"/>
              <a:t>κρούσεων</a:t>
            </a:r>
            <a:r>
              <a:rPr lang="el-GR" dirty="0"/>
              <a:t>,</a:t>
            </a:r>
            <a:r>
              <a:rPr lang="el-GR" dirty="0" smtClean="0"/>
              <a:t/>
            </a:r>
            <a:br>
              <a:rPr lang="el-GR" dirty="0" smtClean="0"/>
            </a:br>
            <a:r>
              <a:rPr lang="el-GR" dirty="0"/>
              <a:t>με την Ακουστική και τη φύση του κενού.</a:t>
            </a:r>
          </a:p>
          <a:p>
            <a:endParaRPr lang="el-GR" dirty="0"/>
          </a:p>
        </p:txBody>
      </p:sp>
      <p:sp>
        <p:nvSpPr>
          <p:cNvPr id="12" name="Ορθογώνιο 11"/>
          <p:cNvSpPr/>
          <p:nvPr/>
        </p:nvSpPr>
        <p:spPr>
          <a:xfrm>
            <a:off x="5003657" y="3789040"/>
            <a:ext cx="4117570" cy="923330"/>
          </a:xfrm>
          <a:prstGeom prst="rect">
            <a:avLst/>
          </a:prstGeom>
        </p:spPr>
        <p:txBody>
          <a:bodyPr wrap="square">
            <a:spAutoFit/>
          </a:bodyPr>
          <a:lstStyle/>
          <a:p>
            <a:r>
              <a:rPr lang="el-GR" dirty="0"/>
              <a:t>Πρότεινε μάλιστα για πρώτη φορά μια θεωρία για την </a:t>
            </a:r>
            <a:r>
              <a:rPr lang="el-GR" b="1" dirty="0"/>
              <a:t>κυματική φύση του φωτός</a:t>
            </a:r>
            <a:r>
              <a:rPr lang="el-GR" dirty="0"/>
              <a:t>.</a:t>
            </a:r>
            <a:endParaRPr lang="el-GR"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5" y="4509120"/>
            <a:ext cx="2118097" cy="220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24201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79512" y="404663"/>
            <a:ext cx="4815677" cy="461665"/>
          </a:xfrm>
          <a:prstGeom prst="rect">
            <a:avLst/>
          </a:prstGeom>
        </p:spPr>
        <p:txBody>
          <a:bodyPr wrap="none">
            <a:spAutoFit/>
          </a:bodyPr>
          <a:lstStyle/>
          <a:p>
            <a:r>
              <a:rPr lang="el-GR" sz="2400" b="1" dirty="0"/>
              <a:t>Άντον φαν Λέβενχουκ (1632 – 1723)</a:t>
            </a:r>
          </a:p>
        </p:txBody>
      </p:sp>
      <p:sp>
        <p:nvSpPr>
          <p:cNvPr id="3" name="Ορθογώνιο 2"/>
          <p:cNvSpPr/>
          <p:nvPr/>
        </p:nvSpPr>
        <p:spPr>
          <a:xfrm>
            <a:off x="175289" y="1052736"/>
            <a:ext cx="3714094" cy="369332"/>
          </a:xfrm>
          <a:prstGeom prst="rect">
            <a:avLst/>
          </a:prstGeom>
        </p:spPr>
        <p:txBody>
          <a:bodyPr wrap="none">
            <a:spAutoFit/>
          </a:bodyPr>
          <a:lstStyle/>
          <a:p>
            <a:r>
              <a:rPr lang="el-GR" dirty="0"/>
              <a:t>Ολλανδός έμπορος και επιστήμονας. </a:t>
            </a:r>
          </a:p>
        </p:txBody>
      </p:sp>
      <p:sp>
        <p:nvSpPr>
          <p:cNvPr id="4" name="Ορθογώνιο 3"/>
          <p:cNvSpPr/>
          <p:nvPr/>
        </p:nvSpPr>
        <p:spPr>
          <a:xfrm>
            <a:off x="175289" y="1700808"/>
            <a:ext cx="4572000" cy="2031325"/>
          </a:xfrm>
          <a:prstGeom prst="rect">
            <a:avLst/>
          </a:prstGeom>
        </p:spPr>
        <p:txBody>
          <a:bodyPr>
            <a:spAutoFit/>
          </a:bodyPr>
          <a:lstStyle/>
          <a:p>
            <a:r>
              <a:rPr lang="el-GR" dirty="0"/>
              <a:t>Με τα ισχυρά </a:t>
            </a:r>
            <a:r>
              <a:rPr lang="el-GR" dirty="0" smtClean="0"/>
              <a:t>μικροσκόπια </a:t>
            </a:r>
            <a:r>
              <a:rPr lang="el-GR" dirty="0"/>
              <a:t>που κατασκεύασε, παρατήρησε και περιέγραψε τα ερυθρά αιμοσφαίρια, τους ζυμομύκητες και τα σπερματοζωάρια. Έκανε έρευνες σχετικές με την ιστολογία του ανθρώπου και τη βιολογία των εντόμων, ενώ μελέτησε την τριχοειδή κυκλοφορία του αίματος.</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02" y="3861048"/>
            <a:ext cx="2305050"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Ορθογώνιο 4"/>
          <p:cNvSpPr/>
          <p:nvPr/>
        </p:nvSpPr>
        <p:spPr>
          <a:xfrm>
            <a:off x="5220071" y="402324"/>
            <a:ext cx="3792641" cy="461665"/>
          </a:xfrm>
          <a:prstGeom prst="rect">
            <a:avLst/>
          </a:prstGeom>
        </p:spPr>
        <p:txBody>
          <a:bodyPr wrap="none">
            <a:spAutoFit/>
          </a:bodyPr>
          <a:lstStyle/>
          <a:p>
            <a:r>
              <a:rPr lang="el-GR" sz="2400" b="1" dirty="0"/>
              <a:t>Ρόμπερτ Χουκ (1635 – 1703)</a:t>
            </a:r>
          </a:p>
        </p:txBody>
      </p:sp>
      <p:sp>
        <p:nvSpPr>
          <p:cNvPr id="6" name="Ορθογώνιο 5"/>
          <p:cNvSpPr/>
          <p:nvPr/>
        </p:nvSpPr>
        <p:spPr>
          <a:xfrm>
            <a:off x="5220071" y="1078857"/>
            <a:ext cx="3370346" cy="369332"/>
          </a:xfrm>
          <a:prstGeom prst="rect">
            <a:avLst/>
          </a:prstGeom>
        </p:spPr>
        <p:txBody>
          <a:bodyPr wrap="none">
            <a:spAutoFit/>
          </a:bodyPr>
          <a:lstStyle/>
          <a:p>
            <a:r>
              <a:rPr lang="el-GR" dirty="0"/>
              <a:t>Άγγλος φυσικός και </a:t>
            </a:r>
            <a:r>
              <a:rPr lang="el-GR" dirty="0" smtClean="0"/>
              <a:t>αρχιτέκτονας.</a:t>
            </a:r>
            <a:endParaRPr lang="el-GR" dirty="0"/>
          </a:p>
        </p:txBody>
      </p:sp>
      <p:sp>
        <p:nvSpPr>
          <p:cNvPr id="7" name="Ορθογώνιο 6"/>
          <p:cNvSpPr/>
          <p:nvPr/>
        </p:nvSpPr>
        <p:spPr>
          <a:xfrm>
            <a:off x="5148064" y="1521158"/>
            <a:ext cx="3779788" cy="1200329"/>
          </a:xfrm>
          <a:prstGeom prst="rect">
            <a:avLst/>
          </a:prstGeom>
        </p:spPr>
        <p:txBody>
          <a:bodyPr wrap="square">
            <a:spAutoFit/>
          </a:bodyPr>
          <a:lstStyle/>
          <a:p>
            <a:r>
              <a:rPr lang="el-GR" dirty="0"/>
              <a:t>Κατασκευάζει ένα σύνθετο οπτικό μικροσκόπιο, με το οποίο παρατηρεί μικρούς "πόρους" σε τομές φελλού, τους οποίους ονομάζει "</a:t>
            </a:r>
            <a:r>
              <a:rPr lang="el-GR" b="1" dirty="0"/>
              <a:t>κύτταρα</a:t>
            </a:r>
            <a:r>
              <a:rPr lang="el-GR" dirty="0"/>
              <a:t>".</a:t>
            </a:r>
            <a:endParaRPr lang="el-GR" dirty="0"/>
          </a:p>
        </p:txBody>
      </p:sp>
      <p:sp>
        <p:nvSpPr>
          <p:cNvPr id="8" name="Ορθογώνιο 7"/>
          <p:cNvSpPr/>
          <p:nvPr/>
        </p:nvSpPr>
        <p:spPr>
          <a:xfrm>
            <a:off x="5148064" y="2782669"/>
            <a:ext cx="3707781" cy="923330"/>
          </a:xfrm>
          <a:prstGeom prst="rect">
            <a:avLst/>
          </a:prstGeom>
        </p:spPr>
        <p:txBody>
          <a:bodyPr wrap="square">
            <a:spAutoFit/>
          </a:bodyPr>
          <a:lstStyle/>
          <a:p>
            <a:r>
              <a:rPr lang="el-GR" dirty="0" smtClean="0"/>
              <a:t>Κατασκεύασε μία </a:t>
            </a:r>
            <a:r>
              <a:rPr lang="el-GR" dirty="0"/>
              <a:t>αντλία κενού την οποία χρησιμοποίησε ο Μπόιλ για τα πειράματά του </a:t>
            </a:r>
          </a:p>
        </p:txBody>
      </p:sp>
      <p:sp>
        <p:nvSpPr>
          <p:cNvPr id="9" name="Ορθογώνιο 8"/>
          <p:cNvSpPr/>
          <p:nvPr/>
        </p:nvSpPr>
        <p:spPr>
          <a:xfrm>
            <a:off x="5148064" y="3732133"/>
            <a:ext cx="3864648" cy="646331"/>
          </a:xfrm>
          <a:prstGeom prst="rect">
            <a:avLst/>
          </a:prstGeom>
        </p:spPr>
        <p:txBody>
          <a:bodyPr wrap="square">
            <a:spAutoFit/>
          </a:bodyPr>
          <a:lstStyle/>
          <a:p>
            <a:r>
              <a:rPr lang="el-GR" dirty="0"/>
              <a:t>Κατέληξε στον νόμο της παγκόσμιας έλξης την ίδια περίοδο </a:t>
            </a:r>
            <a:r>
              <a:rPr lang="el-GR" dirty="0" smtClean="0"/>
              <a:t>με τον</a:t>
            </a:r>
            <a:r>
              <a:rPr lang="el-GR" dirty="0"/>
              <a:t> </a:t>
            </a:r>
            <a:r>
              <a:rPr lang="el-GR" dirty="0" smtClean="0"/>
              <a:t>Νεύτωνα</a:t>
            </a:r>
            <a:endParaRPr lang="el-GR" dirty="0"/>
          </a:p>
        </p:txBody>
      </p:sp>
      <p:pic>
        <p:nvPicPr>
          <p:cNvPr id="11" name="Picture 2" descr="Ο Ρόμπερτ Χουκ και ο νόμος της ελαστικότητας - faretra.inf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1" y="4454801"/>
            <a:ext cx="2376264"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0626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dfreyKneller-IsaacNewton-1689.jpg"/>
          <p:cNvPicPr>
            <a:picLocks noChangeAspect="1" noChangeArrowheads="1"/>
          </p:cNvPicPr>
          <p:nvPr/>
        </p:nvPicPr>
        <p:blipFill>
          <a:blip r:embed="rId2" cstate="print"/>
          <a:srcRect/>
          <a:stretch>
            <a:fillRect/>
          </a:stretch>
        </p:blipFill>
        <p:spPr bwMode="auto">
          <a:xfrm>
            <a:off x="5954898" y="1052736"/>
            <a:ext cx="2705130" cy="3719553"/>
          </a:xfrm>
          <a:prstGeom prst="rect">
            <a:avLst/>
          </a:prstGeom>
          <a:noFill/>
        </p:spPr>
      </p:pic>
      <p:sp>
        <p:nvSpPr>
          <p:cNvPr id="3" name="2 - Ορθογώνιο"/>
          <p:cNvSpPr/>
          <p:nvPr/>
        </p:nvSpPr>
        <p:spPr>
          <a:xfrm>
            <a:off x="284078" y="578115"/>
            <a:ext cx="5643602" cy="584775"/>
          </a:xfrm>
          <a:prstGeom prst="rect">
            <a:avLst/>
          </a:prstGeom>
        </p:spPr>
        <p:txBody>
          <a:bodyPr wrap="square">
            <a:spAutoFit/>
          </a:bodyPr>
          <a:lstStyle/>
          <a:p>
            <a:r>
              <a:rPr lang="el-GR" sz="3200" b="1" dirty="0" smtClean="0"/>
              <a:t>Ισαάκ Νιούτον</a:t>
            </a:r>
            <a:r>
              <a:rPr lang="el-GR" sz="3200" dirty="0" smtClean="0"/>
              <a:t> </a:t>
            </a:r>
            <a:r>
              <a:rPr lang="el-GR" sz="3200" b="1" dirty="0" smtClean="0"/>
              <a:t>(1643 – 1727)</a:t>
            </a:r>
            <a:endParaRPr lang="el-GR" sz="3200" b="1" dirty="0"/>
          </a:p>
        </p:txBody>
      </p:sp>
      <p:sp>
        <p:nvSpPr>
          <p:cNvPr id="4" name="3 - Ορθογώνιο"/>
          <p:cNvSpPr/>
          <p:nvPr/>
        </p:nvSpPr>
        <p:spPr>
          <a:xfrm>
            <a:off x="284078" y="1628800"/>
            <a:ext cx="4572000" cy="584775"/>
          </a:xfrm>
          <a:prstGeom prst="rect">
            <a:avLst/>
          </a:prstGeom>
        </p:spPr>
        <p:txBody>
          <a:bodyPr>
            <a:spAutoFit/>
          </a:bodyPr>
          <a:lstStyle/>
          <a:p>
            <a:r>
              <a:rPr lang="el-GR" sz="1600" dirty="0" smtClean="0"/>
              <a:t>Άγγλος φυσικός, μαθηματικός, αστρονόμος, φιλόσοφος, αλχημιστής και θεολόγος.</a:t>
            </a:r>
            <a:endParaRPr lang="el-GR" sz="1600" dirty="0"/>
          </a:p>
        </p:txBody>
      </p:sp>
      <p:sp>
        <p:nvSpPr>
          <p:cNvPr id="5" name="4 - Ορθογώνιο"/>
          <p:cNvSpPr/>
          <p:nvPr/>
        </p:nvSpPr>
        <p:spPr>
          <a:xfrm>
            <a:off x="285277" y="2338878"/>
            <a:ext cx="5143536" cy="1569660"/>
          </a:xfrm>
          <a:prstGeom prst="rect">
            <a:avLst/>
          </a:prstGeom>
        </p:spPr>
        <p:txBody>
          <a:bodyPr wrap="square">
            <a:spAutoFit/>
          </a:bodyPr>
          <a:lstStyle/>
          <a:p>
            <a:r>
              <a:rPr lang="el-GR" sz="1600" dirty="0" smtClean="0"/>
              <a:t>Θεωρείται πατέρας της Κλασικής Φυσικής, καθώς ξεκινώντας από τις παρατηρήσεις του Γαλιλαίου αλλά και τους νόμους του Κέπλερ για την κίνηση των πλανητών διατύπωσε τους τρεις μνημειώδεις νόμους της κίνησης και τον «νόμο της βαρύτητας», δίνοντας την πρώτη μαθηματική διατύπωση της βαρύτητας. </a:t>
            </a:r>
            <a:endParaRPr lang="el-GR" sz="1600" dirty="0"/>
          </a:p>
        </p:txBody>
      </p:sp>
      <p:sp>
        <p:nvSpPr>
          <p:cNvPr id="6" name="5 - Ορθογώνιο"/>
          <p:cNvSpPr/>
          <p:nvPr/>
        </p:nvSpPr>
        <p:spPr>
          <a:xfrm>
            <a:off x="285720" y="4110947"/>
            <a:ext cx="5143536" cy="1661993"/>
          </a:xfrm>
          <a:prstGeom prst="rect">
            <a:avLst/>
          </a:prstGeom>
        </p:spPr>
        <p:txBody>
          <a:bodyPr wrap="square">
            <a:spAutoFit/>
          </a:bodyPr>
          <a:lstStyle/>
          <a:p>
            <a:r>
              <a:rPr lang="el-GR" sz="1600" dirty="0" smtClean="0"/>
              <a:t>Ανέπτυξε τον Απειροστικό λογισμό στα μαθηματικά. </a:t>
            </a:r>
          </a:p>
          <a:p>
            <a:r>
              <a:rPr lang="el-GR" sz="1600" dirty="0" smtClean="0"/>
              <a:t>Συνέβαλλε στην ανάπτυξη της Οπτικής.</a:t>
            </a:r>
            <a:br>
              <a:rPr lang="el-GR" sz="1600" dirty="0" smtClean="0"/>
            </a:br>
            <a:r>
              <a:rPr lang="el-GR" sz="1600" dirty="0" smtClean="0"/>
              <a:t>Υπήρξε σημαντικός πειραματιστής.</a:t>
            </a:r>
          </a:p>
          <a:p>
            <a:endParaRPr lang="el-GR" dirty="0" smtClean="0"/>
          </a:p>
          <a:p>
            <a:r>
              <a:rPr lang="el-GR" dirty="0" smtClean="0"/>
              <a:t/>
            </a:r>
            <a:br>
              <a:rPr lang="el-GR" dirty="0" smtClean="0"/>
            </a:br>
            <a:endParaRPr lang="el-GR" dirty="0"/>
          </a:p>
        </p:txBody>
      </p:sp>
    </p:spTree>
    <p:extLst>
      <p:ext uri="{BB962C8B-B14F-4D97-AF65-F5344CB8AC3E}">
        <p14:creationId xmlns:p14="http://schemas.microsoft.com/office/powerpoint/2010/main" val="756667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971600" y="2852936"/>
            <a:ext cx="7142725" cy="1077218"/>
          </a:xfrm>
          <a:prstGeom prst="rect">
            <a:avLst/>
          </a:prstGeom>
        </p:spPr>
        <p:txBody>
          <a:bodyPr wrap="none">
            <a:spAutoFit/>
          </a:bodyPr>
          <a:lstStyle/>
          <a:p>
            <a:r>
              <a:rPr lang="el-GR" sz="3200" b="1" i="1" dirty="0">
                <a:solidFill>
                  <a:srgbClr val="C00000"/>
                </a:solidFill>
              </a:rPr>
              <a:t>ΣΤΑΘΜΟΙ ΣΤΗΝ ΙΣΤΟΡΙΑ ΤΗΣ </a:t>
            </a:r>
            <a:r>
              <a:rPr lang="el-GR" sz="3200" b="1" i="1" dirty="0" smtClean="0">
                <a:solidFill>
                  <a:srgbClr val="C00000"/>
                </a:solidFill>
              </a:rPr>
              <a:t>ΕΠΙΣΤΗΜΗΣ</a:t>
            </a:r>
          </a:p>
          <a:p>
            <a:r>
              <a:rPr lang="el-GR" sz="3200" b="1" i="1" smtClean="0">
                <a:solidFill>
                  <a:srgbClr val="C00000"/>
                </a:solidFill>
              </a:rPr>
              <a:t>ΩΣ ΤΟ 17</a:t>
            </a:r>
            <a:r>
              <a:rPr lang="el-GR" sz="3200" b="1" i="1" baseline="30000" smtClean="0">
                <a:solidFill>
                  <a:srgbClr val="C00000"/>
                </a:solidFill>
              </a:rPr>
              <a:t>Ο</a:t>
            </a:r>
            <a:r>
              <a:rPr lang="el-GR" sz="3200" b="1" i="1" smtClean="0">
                <a:solidFill>
                  <a:srgbClr val="C00000"/>
                </a:solidFill>
              </a:rPr>
              <a:t> ΑΙΩΝΑ</a:t>
            </a:r>
            <a:endParaRPr lang="el-GR" sz="3200" b="1" i="1" dirty="0">
              <a:solidFill>
                <a:srgbClr val="C00000"/>
              </a:solidFill>
            </a:endParaRPr>
          </a:p>
        </p:txBody>
      </p:sp>
    </p:spTree>
    <p:extLst>
      <p:ext uri="{BB962C8B-B14F-4D97-AF65-F5344CB8AC3E}">
        <p14:creationId xmlns:p14="http://schemas.microsoft.com/office/powerpoint/2010/main" val="164126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539552" y="298498"/>
            <a:ext cx="3816424" cy="3046988"/>
          </a:xfrm>
          <a:prstGeom prst="rect">
            <a:avLst/>
          </a:prstGeom>
        </p:spPr>
        <p:txBody>
          <a:bodyPr wrap="square">
            <a:spAutoFit/>
          </a:bodyPr>
          <a:lstStyle/>
          <a:p>
            <a:r>
              <a:rPr lang="el-GR" sz="2400" b="1" dirty="0"/>
              <a:t>Η Βαβυλώνα, η Αίγυπτος, οι </a:t>
            </a:r>
            <a:r>
              <a:rPr lang="el-GR" sz="2400" b="1" dirty="0" smtClean="0"/>
              <a:t>Ινδίες, η Κίνα  </a:t>
            </a:r>
            <a:r>
              <a:rPr lang="el-GR" sz="2400" b="1" dirty="0"/>
              <a:t>κ.α. υπήρξαν οι εστίες της αρχαίας επιστήμης</a:t>
            </a:r>
            <a:r>
              <a:rPr lang="el-GR" sz="2400" b="1" dirty="0" smtClean="0"/>
              <a:t>.</a:t>
            </a:r>
          </a:p>
          <a:p>
            <a:r>
              <a:rPr lang="el-GR" sz="2400" b="1" dirty="0" smtClean="0"/>
              <a:t>Αποκτώνται οι πρώτες γνώσεις και πρακτικές στην Αστρονομία, Γεωμετρία, Ιατρική, </a:t>
            </a:r>
            <a:r>
              <a:rPr lang="el-GR" sz="2400" b="1" dirty="0" smtClean="0"/>
              <a:t>χημεία.</a:t>
            </a:r>
            <a:endParaRPr lang="el-GR" sz="2400"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8572" y="180675"/>
            <a:ext cx="3381018" cy="2097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1" y="4509120"/>
            <a:ext cx="3381018" cy="2260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3789039"/>
            <a:ext cx="3479786" cy="266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081" y="2375990"/>
            <a:ext cx="3350905" cy="1982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0740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51520" y="548680"/>
            <a:ext cx="8064896" cy="923330"/>
          </a:xfrm>
          <a:prstGeom prst="rect">
            <a:avLst/>
          </a:prstGeom>
        </p:spPr>
        <p:txBody>
          <a:bodyPr wrap="square">
            <a:spAutoFit/>
          </a:bodyPr>
          <a:lstStyle/>
          <a:p>
            <a:r>
              <a:rPr lang="el-GR" dirty="0"/>
              <a:t>Η αρχαία Ελλάδα έγινε ο </a:t>
            </a:r>
            <a:r>
              <a:rPr lang="el-GR" dirty="0" smtClean="0"/>
              <a:t>κοινός κληρονόμος </a:t>
            </a:r>
            <a:r>
              <a:rPr lang="el-GR" dirty="0"/>
              <a:t>τους, και σ’ αυτή διαμορφώθηκε πρώτη φορά από τους Φυσικούς φιλοσόφους η λογική και η πειραματική βάση της επιστήμης, όπως την ξέρουμε σήμερα</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520" y="1772816"/>
            <a:ext cx="2092232" cy="3183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200994" y="4897896"/>
            <a:ext cx="1954638" cy="369332"/>
          </a:xfrm>
          <a:prstGeom prst="rect">
            <a:avLst/>
          </a:prstGeom>
        </p:spPr>
        <p:txBody>
          <a:bodyPr wrap="none">
            <a:spAutoFit/>
          </a:bodyPr>
          <a:lstStyle/>
          <a:p>
            <a:r>
              <a:rPr lang="el-GR" b="1" dirty="0"/>
              <a:t>Θαλής ο Μιλήσιος</a:t>
            </a:r>
            <a:endParaRPr lang="el-GR"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8032" y="1806928"/>
            <a:ext cx="2317659" cy="3090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2843808" y="4897896"/>
            <a:ext cx="2188676" cy="369332"/>
          </a:xfrm>
          <a:prstGeom prst="rect">
            <a:avLst/>
          </a:prstGeom>
        </p:spPr>
        <p:txBody>
          <a:bodyPr wrap="none">
            <a:spAutoFit/>
          </a:bodyPr>
          <a:lstStyle/>
          <a:p>
            <a:r>
              <a:rPr lang="el-GR" b="1" dirty="0"/>
              <a:t>Πυθαγόρας ο Σάμιος</a:t>
            </a:r>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4190" y="1764196"/>
            <a:ext cx="2488555" cy="3145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Ορθογώνιο 4"/>
          <p:cNvSpPr/>
          <p:nvPr/>
        </p:nvSpPr>
        <p:spPr>
          <a:xfrm>
            <a:off x="6084168" y="4994720"/>
            <a:ext cx="1440160" cy="369332"/>
          </a:xfrm>
          <a:prstGeom prst="rect">
            <a:avLst/>
          </a:prstGeom>
        </p:spPr>
        <p:txBody>
          <a:bodyPr wrap="square">
            <a:spAutoFit/>
          </a:bodyPr>
          <a:lstStyle/>
          <a:p>
            <a:r>
              <a:rPr lang="el-GR" b="1" i="1" dirty="0"/>
              <a:t>Δημόκριτος</a:t>
            </a:r>
            <a:endParaRPr lang="el-GR" dirty="0"/>
          </a:p>
        </p:txBody>
      </p:sp>
    </p:spTree>
    <p:extLst>
      <p:ext uri="{BB962C8B-B14F-4D97-AF65-F5344CB8AC3E}">
        <p14:creationId xmlns:p14="http://schemas.microsoft.com/office/powerpoint/2010/main" val="1845622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260648"/>
            <a:ext cx="5760640" cy="288032"/>
          </a:xfrm>
        </p:spPr>
        <p:txBody>
          <a:bodyPr>
            <a:noAutofit/>
          </a:bodyPr>
          <a:lstStyle/>
          <a:p>
            <a:r>
              <a:rPr lang="el-GR" sz="2800" b="1" dirty="0"/>
              <a:t>ΑΡΙΣΤΟΤΕΛΗΣ </a:t>
            </a:r>
            <a:r>
              <a:rPr lang="el-GR" sz="2800" b="1" dirty="0" smtClean="0"/>
              <a:t>(384 </a:t>
            </a:r>
            <a:r>
              <a:rPr lang="el-GR" sz="2800" b="1" dirty="0" err="1"/>
              <a:t>π.Χ.</a:t>
            </a:r>
            <a:r>
              <a:rPr lang="el-GR" sz="2800" b="1" dirty="0"/>
              <a:t> -  322 </a:t>
            </a:r>
            <a:r>
              <a:rPr lang="el-GR" sz="2800" b="1" dirty="0" err="1"/>
              <a:t>π.Χ.</a:t>
            </a:r>
            <a:r>
              <a:rPr lang="el-GR" sz="2800" b="1" dirty="0"/>
              <a:t>)</a:t>
            </a:r>
          </a:p>
        </p:txBody>
      </p:sp>
      <p:sp>
        <p:nvSpPr>
          <p:cNvPr id="3" name="2 - Θέση περιεχομένου"/>
          <p:cNvSpPr>
            <a:spLocks noGrp="1"/>
          </p:cNvSpPr>
          <p:nvPr>
            <p:ph sz="half" idx="1"/>
          </p:nvPr>
        </p:nvSpPr>
        <p:spPr>
          <a:xfrm>
            <a:off x="214282" y="1357298"/>
            <a:ext cx="4114800" cy="4500594"/>
          </a:xfrm>
        </p:spPr>
        <p:txBody>
          <a:bodyPr>
            <a:noAutofit/>
          </a:bodyPr>
          <a:lstStyle/>
          <a:p>
            <a:r>
              <a:rPr lang="el-GR" sz="1600" dirty="0" smtClean="0">
                <a:solidFill>
                  <a:srgbClr val="002060"/>
                </a:solidFill>
              </a:rPr>
              <a:t>Ο κόσμος είναι αιώνιος και αμετάβλητος</a:t>
            </a:r>
          </a:p>
          <a:p>
            <a:r>
              <a:rPr lang="el-GR" sz="1600" dirty="0" smtClean="0">
                <a:solidFill>
                  <a:srgbClr val="002060"/>
                </a:solidFill>
              </a:rPr>
              <a:t>Δεν υπάρχει κενό</a:t>
            </a:r>
          </a:p>
          <a:p>
            <a:r>
              <a:rPr lang="el-GR" sz="1600" dirty="0" smtClean="0">
                <a:solidFill>
                  <a:srgbClr val="002060"/>
                </a:solidFill>
              </a:rPr>
              <a:t>Στη φύση ανήκουν τόσο τα γήινα όσο και τα ουράνια σώματα, τα οποία έχουν έμφυτη την αρχή της κίνησης.</a:t>
            </a:r>
          </a:p>
          <a:p>
            <a:r>
              <a:rPr lang="el-GR" sz="1600" dirty="0" smtClean="0">
                <a:solidFill>
                  <a:srgbClr val="002060"/>
                </a:solidFill>
              </a:rPr>
              <a:t>Τα υλικά αίτια των όντων στη γη είναι: Η γη, το νερό ο αέρας και η φωτιά.</a:t>
            </a:r>
          </a:p>
          <a:p>
            <a:r>
              <a:rPr lang="el-GR" sz="1600" dirty="0" smtClean="0">
                <a:solidFill>
                  <a:srgbClr val="002060"/>
                </a:solidFill>
              </a:rPr>
              <a:t>Ο κόσμος δημιουργήθηκε από τον ουρανό και τη γη.</a:t>
            </a:r>
          </a:p>
          <a:p>
            <a:r>
              <a:rPr lang="el-GR" sz="1600" dirty="0" smtClean="0">
                <a:solidFill>
                  <a:srgbClr val="002060"/>
                </a:solidFill>
              </a:rPr>
              <a:t>Η γη είναι ακίνητη στο κέντρο του κόσμου.</a:t>
            </a:r>
          </a:p>
          <a:p>
            <a:r>
              <a:rPr lang="el-GR" sz="1600" dirty="0" smtClean="0">
                <a:solidFill>
                  <a:srgbClr val="002060"/>
                </a:solidFill>
              </a:rPr>
              <a:t>Ο ουρανός περιλαμβάνει τη γη, τον ήλιο, τη Σελήνη, τους πλανήτες και τα αστέρια που διαγράφουν κυκλικές τροχιές γύρω από τη γη.. Έξω από τη γη τα σώματα αποτελούνται από μια Πέμπτη ουσία, τον αιθέρα.</a:t>
            </a:r>
            <a:endParaRPr lang="el-GR" sz="1600" dirty="0">
              <a:solidFill>
                <a:srgbClr val="002060"/>
              </a:solidFill>
            </a:endParaRPr>
          </a:p>
        </p:txBody>
      </p:sp>
      <p:pic>
        <p:nvPicPr>
          <p:cNvPr id="1026" name="Picture 2"/>
          <p:cNvPicPr>
            <a:picLocks noGrp="1" noChangeAspect="1" noChangeArrowheads="1"/>
          </p:cNvPicPr>
          <p:nvPr>
            <p:ph sz="half" idx="2"/>
          </p:nvPr>
        </p:nvPicPr>
        <p:blipFill>
          <a:blip r:embed="rId2" cstate="print"/>
          <a:srcRect/>
          <a:stretch>
            <a:fillRect/>
          </a:stretch>
        </p:blipFill>
        <p:spPr bwMode="auto">
          <a:xfrm>
            <a:off x="4500562" y="785012"/>
            <a:ext cx="4395790" cy="4405409"/>
          </a:xfrm>
          <a:prstGeom prst="rect">
            <a:avLst/>
          </a:prstGeom>
          <a:noFill/>
          <a:ln w="9525">
            <a:noFill/>
            <a:miter lim="800000"/>
            <a:headEnd/>
            <a:tailEnd/>
          </a:ln>
          <a:effectLst/>
        </p:spPr>
      </p:pic>
      <p:sp>
        <p:nvSpPr>
          <p:cNvPr id="5" name="4 - Ορθογώνιο"/>
          <p:cNvSpPr/>
          <p:nvPr/>
        </p:nvSpPr>
        <p:spPr>
          <a:xfrm>
            <a:off x="4357686" y="5214950"/>
            <a:ext cx="4572000" cy="830997"/>
          </a:xfrm>
          <a:prstGeom prst="rect">
            <a:avLst/>
          </a:prstGeom>
        </p:spPr>
        <p:txBody>
          <a:bodyPr>
            <a:spAutoFit/>
          </a:bodyPr>
          <a:lstStyle/>
          <a:p>
            <a:r>
              <a:rPr lang="el-GR" sz="1600" b="1" dirty="0" smtClean="0"/>
              <a:t>Αριστοτέλης</a:t>
            </a:r>
            <a:r>
              <a:rPr lang="el-GR" sz="1600" dirty="0" smtClean="0"/>
              <a:t> (Αρχαία Στάγειρα,  ήταν αρχαίος Έλληνας φιλόσοφος και επιστήμονας που γεννήθηκε στα Στάγειρα της Χαλκιδικής, στην Μακεδονία</a:t>
            </a:r>
            <a:endParaRPr lang="el-GR" sz="1600" dirty="0"/>
          </a:p>
        </p:txBody>
      </p:sp>
    </p:spTree>
    <p:extLst>
      <p:ext uri="{BB962C8B-B14F-4D97-AF65-F5344CB8AC3E}">
        <p14:creationId xmlns:p14="http://schemas.microsoft.com/office/powerpoint/2010/main" val="2544749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12795" y="285704"/>
            <a:ext cx="4231214" cy="461665"/>
          </a:xfrm>
          <a:prstGeom prst="rect">
            <a:avLst/>
          </a:prstGeom>
        </p:spPr>
        <p:txBody>
          <a:bodyPr wrap="square">
            <a:spAutoFit/>
          </a:bodyPr>
          <a:lstStyle/>
          <a:p>
            <a:r>
              <a:rPr lang="el-GR" sz="2400" b="1" dirty="0" smtClean="0"/>
              <a:t>Ευκλείδης (323 π.Χ – 285 </a:t>
            </a:r>
            <a:r>
              <a:rPr lang="el-GR" sz="2400" b="1" dirty="0" err="1" smtClean="0"/>
              <a:t>π.Χ.</a:t>
            </a:r>
            <a:r>
              <a:rPr lang="el-GR" sz="2400" b="1" dirty="0" smtClean="0"/>
              <a:t>)</a:t>
            </a:r>
            <a:endParaRPr lang="el-GR" sz="2400" b="1" dirty="0"/>
          </a:p>
        </p:txBody>
      </p:sp>
      <p:sp>
        <p:nvSpPr>
          <p:cNvPr id="4" name="Ορθογώνιο 3"/>
          <p:cNvSpPr/>
          <p:nvPr/>
        </p:nvSpPr>
        <p:spPr>
          <a:xfrm>
            <a:off x="482214" y="980728"/>
            <a:ext cx="4572000" cy="646331"/>
          </a:xfrm>
          <a:prstGeom prst="rect">
            <a:avLst/>
          </a:prstGeom>
        </p:spPr>
        <p:txBody>
          <a:bodyPr>
            <a:spAutoFit/>
          </a:bodyPr>
          <a:lstStyle/>
          <a:p>
            <a:r>
              <a:rPr lang="el-GR" dirty="0" smtClean="0"/>
              <a:t>Είναι γνωστός </a:t>
            </a:r>
            <a:r>
              <a:rPr lang="el-GR" dirty="0"/>
              <a:t>ως ο «πατέρας» της Γεωμετρίας. </a:t>
            </a:r>
          </a:p>
        </p:txBody>
      </p:sp>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214" y="1988840"/>
            <a:ext cx="2505610" cy="3879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Ορθογώνιο 4"/>
          <p:cNvSpPr/>
          <p:nvPr/>
        </p:nvSpPr>
        <p:spPr>
          <a:xfrm>
            <a:off x="4494029" y="284283"/>
            <a:ext cx="4572000" cy="830997"/>
          </a:xfrm>
          <a:prstGeom prst="rect">
            <a:avLst/>
          </a:prstGeom>
        </p:spPr>
        <p:txBody>
          <a:bodyPr>
            <a:spAutoFit/>
          </a:bodyPr>
          <a:lstStyle/>
          <a:p>
            <a:r>
              <a:rPr lang="el-GR" sz="2400" b="1" dirty="0"/>
              <a:t>Αρίσταρχος ο Σάμιος (310 </a:t>
            </a:r>
            <a:r>
              <a:rPr lang="el-GR" sz="2400" b="1" dirty="0" err="1"/>
              <a:t>π.Χ.</a:t>
            </a:r>
            <a:r>
              <a:rPr lang="el-GR" sz="2400" b="1" dirty="0"/>
              <a:t> - περίπου 230 </a:t>
            </a:r>
            <a:r>
              <a:rPr lang="el-GR" sz="2400" b="1" dirty="0" err="1"/>
              <a:t>π.Χ.</a:t>
            </a:r>
            <a:r>
              <a:rPr lang="el-GR" sz="2400" b="1" dirty="0"/>
              <a:t>)</a:t>
            </a:r>
          </a:p>
        </p:txBody>
      </p:sp>
      <p:sp>
        <p:nvSpPr>
          <p:cNvPr id="6" name="Ορθογώνιο 5"/>
          <p:cNvSpPr/>
          <p:nvPr/>
        </p:nvSpPr>
        <p:spPr>
          <a:xfrm>
            <a:off x="4572000" y="1412776"/>
            <a:ext cx="4572000" cy="1477328"/>
          </a:xfrm>
          <a:prstGeom prst="rect">
            <a:avLst/>
          </a:prstGeom>
        </p:spPr>
        <p:txBody>
          <a:bodyPr>
            <a:spAutoFit/>
          </a:bodyPr>
          <a:lstStyle/>
          <a:p>
            <a:r>
              <a:rPr lang="el-GR" dirty="0"/>
              <a:t>Είναι ο πρώτος επιστήμονας (μετά τους Πυθαγορείους) ο οποίος πρότεινε το ηλιοκεντρικό μοντέλο του Ηλιακού Συστήματος, θέτοντας τον Ήλιο και όχι τη Γη, στο κέντρο του γνωστού Σύμπαντος</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4029" y="3520503"/>
            <a:ext cx="4182428" cy="2347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39611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Αρχιμήδης | ΑΡΧΑΙΩΝ ΤΟΠΟΣ"/>
          <p:cNvPicPr>
            <a:picLocks noChangeAspect="1" noChangeArrowheads="1"/>
          </p:cNvPicPr>
          <p:nvPr/>
        </p:nvPicPr>
        <p:blipFill>
          <a:blip r:embed="rId2" cstate="print"/>
          <a:srcRect/>
          <a:stretch>
            <a:fillRect/>
          </a:stretch>
        </p:blipFill>
        <p:spPr bwMode="auto">
          <a:xfrm>
            <a:off x="6677259" y="4500570"/>
            <a:ext cx="2286015" cy="2214578"/>
          </a:xfrm>
          <a:prstGeom prst="rect">
            <a:avLst/>
          </a:prstGeom>
          <a:noFill/>
        </p:spPr>
      </p:pic>
      <p:pic>
        <p:nvPicPr>
          <p:cNvPr id="43012" name="Picture 4" descr="Αρχιμήδης η μεγαλοφυία της αρχαιότητας"/>
          <p:cNvPicPr>
            <a:picLocks noChangeAspect="1" noChangeArrowheads="1"/>
          </p:cNvPicPr>
          <p:nvPr/>
        </p:nvPicPr>
        <p:blipFill>
          <a:blip r:embed="rId3" cstate="print"/>
          <a:srcRect/>
          <a:stretch>
            <a:fillRect/>
          </a:stretch>
        </p:blipFill>
        <p:spPr bwMode="auto">
          <a:xfrm>
            <a:off x="4775718" y="790548"/>
            <a:ext cx="4212680" cy="2000264"/>
          </a:xfrm>
          <a:prstGeom prst="rect">
            <a:avLst/>
          </a:prstGeom>
          <a:noFill/>
        </p:spPr>
      </p:pic>
      <p:sp>
        <p:nvSpPr>
          <p:cNvPr id="4" name="3 - Ορθογώνιο"/>
          <p:cNvSpPr/>
          <p:nvPr/>
        </p:nvSpPr>
        <p:spPr>
          <a:xfrm>
            <a:off x="142844" y="1643050"/>
            <a:ext cx="2084481" cy="646331"/>
          </a:xfrm>
          <a:prstGeom prst="rect">
            <a:avLst/>
          </a:prstGeom>
        </p:spPr>
        <p:txBody>
          <a:bodyPr wrap="none">
            <a:spAutoFit/>
          </a:bodyPr>
          <a:lstStyle/>
          <a:p>
            <a:r>
              <a:rPr lang="el-GR" b="1" dirty="0" smtClean="0">
                <a:solidFill>
                  <a:srgbClr val="C00000"/>
                </a:solidFill>
              </a:rPr>
              <a:t>Κατασκευές: </a:t>
            </a:r>
            <a:r>
              <a:rPr lang="el-GR" b="1" dirty="0" smtClean="0"/>
              <a:t/>
            </a:r>
            <a:br>
              <a:rPr lang="el-GR" b="1" dirty="0" smtClean="0"/>
            </a:br>
            <a:r>
              <a:rPr lang="el-GR" b="1" dirty="0" smtClean="0"/>
              <a:t>Το υδραυλικό ρολόι</a:t>
            </a:r>
            <a:endParaRPr lang="el-GR" dirty="0"/>
          </a:p>
        </p:txBody>
      </p:sp>
      <p:sp>
        <p:nvSpPr>
          <p:cNvPr id="5" name="4 - Ορθογώνιο"/>
          <p:cNvSpPr/>
          <p:nvPr/>
        </p:nvSpPr>
        <p:spPr>
          <a:xfrm>
            <a:off x="2357422" y="1928802"/>
            <a:ext cx="1851341" cy="369332"/>
          </a:xfrm>
          <a:prstGeom prst="rect">
            <a:avLst/>
          </a:prstGeom>
        </p:spPr>
        <p:txBody>
          <a:bodyPr wrap="none">
            <a:spAutoFit/>
          </a:bodyPr>
          <a:lstStyle/>
          <a:p>
            <a:r>
              <a:rPr lang="el-GR" b="1" dirty="0" smtClean="0"/>
              <a:t>Το ατμοτηλεβόλο</a:t>
            </a:r>
            <a:endParaRPr lang="el-GR" dirty="0"/>
          </a:p>
        </p:txBody>
      </p:sp>
      <p:sp>
        <p:nvSpPr>
          <p:cNvPr id="6" name="5 - Ορθογώνιο"/>
          <p:cNvSpPr/>
          <p:nvPr/>
        </p:nvSpPr>
        <p:spPr>
          <a:xfrm>
            <a:off x="214282" y="2214554"/>
            <a:ext cx="1397177" cy="369332"/>
          </a:xfrm>
          <a:prstGeom prst="rect">
            <a:avLst/>
          </a:prstGeom>
        </p:spPr>
        <p:txBody>
          <a:bodyPr wrap="none">
            <a:spAutoFit/>
          </a:bodyPr>
          <a:lstStyle/>
          <a:p>
            <a:r>
              <a:rPr lang="el-GR" b="1" dirty="0" smtClean="0"/>
              <a:t>Το οδόμετρο</a:t>
            </a:r>
            <a:endParaRPr lang="el-GR" dirty="0"/>
          </a:p>
        </p:txBody>
      </p:sp>
      <p:sp>
        <p:nvSpPr>
          <p:cNvPr id="7" name="6 - Ορθογώνιο"/>
          <p:cNvSpPr/>
          <p:nvPr/>
        </p:nvSpPr>
        <p:spPr>
          <a:xfrm>
            <a:off x="2393793" y="2274763"/>
            <a:ext cx="1603259" cy="369332"/>
          </a:xfrm>
          <a:prstGeom prst="rect">
            <a:avLst/>
          </a:prstGeom>
        </p:spPr>
        <p:txBody>
          <a:bodyPr wrap="none">
            <a:spAutoFit/>
          </a:bodyPr>
          <a:lstStyle/>
          <a:p>
            <a:r>
              <a:rPr lang="el-GR" b="1" dirty="0" smtClean="0"/>
              <a:t>Το πλανητάριο</a:t>
            </a:r>
            <a:endParaRPr lang="el-GR" dirty="0"/>
          </a:p>
        </p:txBody>
      </p:sp>
      <p:sp>
        <p:nvSpPr>
          <p:cNvPr id="8" name="7 - Ορθογώνιο"/>
          <p:cNvSpPr/>
          <p:nvPr/>
        </p:nvSpPr>
        <p:spPr>
          <a:xfrm>
            <a:off x="214282" y="2714620"/>
            <a:ext cx="5357850" cy="369332"/>
          </a:xfrm>
          <a:prstGeom prst="rect">
            <a:avLst/>
          </a:prstGeom>
        </p:spPr>
        <p:txBody>
          <a:bodyPr wrap="square">
            <a:spAutoFit/>
          </a:bodyPr>
          <a:lstStyle/>
          <a:p>
            <a:r>
              <a:rPr lang="el-GR" b="1" dirty="0" smtClean="0"/>
              <a:t>« μάγος » των μοχλών και των πολεμικών μηχανών</a:t>
            </a:r>
            <a:endParaRPr lang="el-GR" dirty="0"/>
          </a:p>
        </p:txBody>
      </p:sp>
      <p:sp>
        <p:nvSpPr>
          <p:cNvPr id="9" name="8 - Ορθογώνιο"/>
          <p:cNvSpPr/>
          <p:nvPr/>
        </p:nvSpPr>
        <p:spPr>
          <a:xfrm>
            <a:off x="214282" y="2928934"/>
            <a:ext cx="2365391" cy="369332"/>
          </a:xfrm>
          <a:prstGeom prst="rect">
            <a:avLst/>
          </a:prstGeom>
        </p:spPr>
        <p:txBody>
          <a:bodyPr wrap="none">
            <a:spAutoFit/>
          </a:bodyPr>
          <a:lstStyle/>
          <a:p>
            <a:r>
              <a:rPr lang="el-GR" b="1" dirty="0" smtClean="0"/>
              <a:t>Τα καυστικά κάτοπτρα</a:t>
            </a:r>
            <a:endParaRPr lang="el-GR" dirty="0"/>
          </a:p>
        </p:txBody>
      </p:sp>
      <p:sp>
        <p:nvSpPr>
          <p:cNvPr id="10" name="9 - Ορθογώνιο"/>
          <p:cNvSpPr/>
          <p:nvPr/>
        </p:nvSpPr>
        <p:spPr>
          <a:xfrm>
            <a:off x="214282" y="3214686"/>
            <a:ext cx="3856697" cy="369332"/>
          </a:xfrm>
          <a:prstGeom prst="rect">
            <a:avLst/>
          </a:prstGeom>
        </p:spPr>
        <p:txBody>
          <a:bodyPr wrap="none">
            <a:spAutoFit/>
          </a:bodyPr>
          <a:lstStyle/>
          <a:p>
            <a:r>
              <a:rPr lang="el-GR" b="1" dirty="0" smtClean="0"/>
              <a:t>Το μεγαλύτερο πλοίο της αρχαιότητας</a:t>
            </a:r>
            <a:endParaRPr lang="el-GR" dirty="0"/>
          </a:p>
        </p:txBody>
      </p:sp>
      <p:sp>
        <p:nvSpPr>
          <p:cNvPr id="14" name="13 - Ορθογώνιο"/>
          <p:cNvSpPr/>
          <p:nvPr/>
        </p:nvSpPr>
        <p:spPr>
          <a:xfrm>
            <a:off x="214282" y="188640"/>
            <a:ext cx="8029556" cy="523220"/>
          </a:xfrm>
          <a:prstGeom prst="rect">
            <a:avLst/>
          </a:prstGeom>
        </p:spPr>
        <p:txBody>
          <a:bodyPr wrap="square">
            <a:spAutoFit/>
          </a:bodyPr>
          <a:lstStyle/>
          <a:p>
            <a:r>
              <a:rPr lang="el-GR" sz="2800" b="1" dirty="0" smtClean="0"/>
              <a:t>Αρχιμήδης ο Συρακούσιος</a:t>
            </a:r>
            <a:r>
              <a:rPr lang="el-GR" dirty="0" smtClean="0"/>
              <a:t>  </a:t>
            </a:r>
            <a:r>
              <a:rPr lang="el-GR" sz="2800" b="1" dirty="0" smtClean="0"/>
              <a:t>(287 </a:t>
            </a:r>
            <a:r>
              <a:rPr lang="el-GR" sz="2800" b="1" dirty="0" err="1" smtClean="0"/>
              <a:t>π.Χ.</a:t>
            </a:r>
            <a:r>
              <a:rPr lang="el-GR" sz="2800" b="1" dirty="0" smtClean="0"/>
              <a:t> – . 212 </a:t>
            </a:r>
            <a:r>
              <a:rPr lang="el-GR" sz="2800" b="1" dirty="0" err="1" smtClean="0"/>
              <a:t>π.Χ.</a:t>
            </a:r>
            <a:r>
              <a:rPr lang="el-GR" sz="2800" b="1" dirty="0" smtClean="0"/>
              <a:t>)</a:t>
            </a:r>
            <a:r>
              <a:rPr lang="el-GR" dirty="0" smtClean="0"/>
              <a:t> </a:t>
            </a:r>
            <a:endParaRPr lang="el-GR" dirty="0"/>
          </a:p>
        </p:txBody>
      </p:sp>
      <p:sp>
        <p:nvSpPr>
          <p:cNvPr id="15" name="14 - Ορθογώνιο"/>
          <p:cNvSpPr/>
          <p:nvPr/>
        </p:nvSpPr>
        <p:spPr>
          <a:xfrm>
            <a:off x="137164" y="921853"/>
            <a:ext cx="4714844" cy="642942"/>
          </a:xfrm>
          <a:prstGeom prst="rect">
            <a:avLst/>
          </a:prstGeom>
        </p:spPr>
        <p:txBody>
          <a:bodyPr wrap="square">
            <a:spAutoFit/>
          </a:bodyPr>
          <a:lstStyle/>
          <a:p>
            <a:r>
              <a:rPr lang="el-GR" dirty="0" smtClean="0"/>
              <a:t>Έλληνας μαθηματικός, μηχανικός, φυσικός, </a:t>
            </a:r>
            <a:br>
              <a:rPr lang="el-GR" dirty="0" smtClean="0"/>
            </a:br>
            <a:r>
              <a:rPr lang="el-GR" dirty="0" smtClean="0"/>
              <a:t>εφευρέτης και αστρονόμος</a:t>
            </a:r>
            <a:endParaRPr lang="el-GR" dirty="0"/>
          </a:p>
        </p:txBody>
      </p:sp>
      <p:sp>
        <p:nvSpPr>
          <p:cNvPr id="16" name="15 - Ορθογώνιο"/>
          <p:cNvSpPr/>
          <p:nvPr/>
        </p:nvSpPr>
        <p:spPr>
          <a:xfrm>
            <a:off x="142844" y="3571876"/>
            <a:ext cx="4572000" cy="923330"/>
          </a:xfrm>
          <a:prstGeom prst="rect">
            <a:avLst/>
          </a:prstGeom>
        </p:spPr>
        <p:txBody>
          <a:bodyPr>
            <a:spAutoFit/>
          </a:bodyPr>
          <a:lstStyle/>
          <a:p>
            <a:r>
              <a:rPr lang="el-GR" dirty="0" smtClean="0"/>
              <a:t>Έθεσε τις βάσεις της υδροστατικής (Αρχή του Αρχιμήδη), της στατικής και μια εξήγηση της αρχής του μοχλού</a:t>
            </a:r>
            <a:endParaRPr lang="el-GR" dirty="0"/>
          </a:p>
        </p:txBody>
      </p:sp>
      <p:sp>
        <p:nvSpPr>
          <p:cNvPr id="17" name="16 - Ορθογώνιο"/>
          <p:cNvSpPr/>
          <p:nvPr/>
        </p:nvSpPr>
        <p:spPr>
          <a:xfrm>
            <a:off x="214282" y="4572008"/>
            <a:ext cx="6572296" cy="2031325"/>
          </a:xfrm>
          <a:prstGeom prst="rect">
            <a:avLst/>
          </a:prstGeom>
        </p:spPr>
        <p:txBody>
          <a:bodyPr wrap="square">
            <a:spAutoFit/>
          </a:bodyPr>
          <a:lstStyle/>
          <a:p>
            <a:r>
              <a:rPr lang="el-GR" dirty="0" smtClean="0"/>
              <a:t>Χρησιμοποίησε τη μέθοδο της εξάντλησης, για τον υπολογισμό της περιοχής, κάτω από το τόξο παραβολής, με την άθροιση άπειρης σειράς και έδωσε μια εξαιρετικά ακριβή προσέγγιση για τον αριθμό π. Όρισε, επίσης, την επίπεδη έλικα (σπείρα) που έφερε το όνομά του, τύπους για τον όγκο των επιφανειών εκ περιστροφής και ένα ευφυές σύστημα για την έκφραση πολύ μεγάλων αριθμών.</a:t>
            </a:r>
            <a:endParaRPr lang="el-GR" dirty="0"/>
          </a:p>
        </p:txBody>
      </p:sp>
      <p:sp>
        <p:nvSpPr>
          <p:cNvPr id="18" name="17 - Ορθογώνιο"/>
          <p:cNvSpPr/>
          <p:nvPr/>
        </p:nvSpPr>
        <p:spPr>
          <a:xfrm>
            <a:off x="4857752" y="3214686"/>
            <a:ext cx="3643306" cy="1200329"/>
          </a:xfrm>
          <a:prstGeom prst="rect">
            <a:avLst/>
          </a:prstGeom>
        </p:spPr>
        <p:txBody>
          <a:bodyPr wrap="square">
            <a:spAutoFit/>
          </a:bodyPr>
          <a:lstStyle/>
          <a:p>
            <a:r>
              <a:rPr lang="el-GR" dirty="0" smtClean="0"/>
              <a:t>Απόδειξε ότι η επιφάνεια κι ο όγκος μιας σφαίρας είναι τα 2/3 των αντίστοιχων του περιγεγραμμένου στη σφαίρα κλειστού κυλίνδρου</a:t>
            </a:r>
            <a:endParaRPr lang="el-GR" dirty="0"/>
          </a:p>
        </p:txBody>
      </p:sp>
    </p:spTree>
    <p:extLst>
      <p:ext uri="{BB962C8B-B14F-4D97-AF65-F5344CB8AC3E}">
        <p14:creationId xmlns:p14="http://schemas.microsoft.com/office/powerpoint/2010/main" val="2222996093"/>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394</TotalTime>
  <Words>2213</Words>
  <Application>Microsoft Office PowerPoint</Application>
  <PresentationFormat>Προβολή στην οθόνη (4:3)</PresentationFormat>
  <Paragraphs>183</Paragraphs>
  <Slides>37</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37</vt:i4>
      </vt:variant>
    </vt:vector>
  </HeadingPairs>
  <TitlesOfParts>
    <vt:vector size="38" baseType="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ΑΡΙΣΤΟΤΕΛΗΣ (384 π.Χ. -  322 π.Χ.)</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oem</dc:creator>
  <cp:lastModifiedBy>oem</cp:lastModifiedBy>
  <cp:revision>64</cp:revision>
  <dcterms:created xsi:type="dcterms:W3CDTF">2021-08-20T14:54:49Z</dcterms:created>
  <dcterms:modified xsi:type="dcterms:W3CDTF">2021-08-22T18:38:40Z</dcterms:modified>
</cp:coreProperties>
</file>