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7" r:id="rId7"/>
    <p:sldId id="268" r:id="rId8"/>
    <p:sldId id="262" r:id="rId9"/>
    <p:sldId id="263" r:id="rId10"/>
    <p:sldId id="264" r:id="rId11"/>
    <p:sldId id="265" r:id="rId12"/>
    <p:sldId id="266" r:id="rId13"/>
    <p:sldId id="269" r:id="rId14"/>
    <p:sldId id="270" r:id="rId15"/>
    <p:sldId id="272" r:id="rId16"/>
    <p:sldId id="273" r:id="rId17"/>
    <p:sldId id="274" r:id="rId18"/>
    <p:sldId id="27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16/1/2021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45365" y="548680"/>
            <a:ext cx="4192173" cy="461665"/>
          </a:xfrm>
          <a:prstGeom prst="rect">
            <a:avLst/>
          </a:prstGeom>
        </p:spPr>
        <p:txBody>
          <a:bodyPr wrap="none">
            <a:spAutoFit/>
          </a:bodyPr>
          <a:lstStyle/>
          <a:p>
            <a:r>
              <a:rPr lang="el-GR" sz="2400" b="1" dirty="0">
                <a:solidFill>
                  <a:srgbClr val="C00000"/>
                </a:solidFill>
              </a:rPr>
              <a:t>ΚΙΝΗΤΙΚΗ ΘΕΩΡΙΑ ΤΩΝ ΑΕΡΙΩΝ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3728" y="1412776"/>
            <a:ext cx="38884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3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35089" y="406211"/>
            <a:ext cx="4625177" cy="400110"/>
          </a:xfrm>
          <a:prstGeom prst="rect">
            <a:avLst/>
          </a:prstGeom>
        </p:spPr>
        <p:txBody>
          <a:bodyPr wrap="none">
            <a:spAutoFit/>
          </a:bodyPr>
          <a:lstStyle/>
          <a:p>
            <a:r>
              <a:rPr lang="el-GR" b="1" dirty="0" smtClean="0">
                <a:solidFill>
                  <a:srgbClr val="C00000"/>
                </a:solidFill>
              </a:rPr>
              <a:t>Β.</a:t>
            </a:r>
            <a:r>
              <a:rPr lang="el-GR" dirty="0" smtClean="0"/>
              <a:t>  </a:t>
            </a:r>
            <a:r>
              <a:rPr lang="el-GR" sz="2000" b="1" dirty="0" smtClean="0">
                <a:solidFill>
                  <a:srgbClr val="0070C0"/>
                </a:solidFill>
              </a:rPr>
              <a:t>Ο </a:t>
            </a:r>
            <a:r>
              <a:rPr lang="el-GR" sz="2000" b="1" dirty="0">
                <a:solidFill>
                  <a:srgbClr val="0070C0"/>
                </a:solidFill>
              </a:rPr>
              <a:t>νόμος του Charles (Σαρλ, 1746-1823)</a:t>
            </a:r>
          </a:p>
        </p:txBody>
      </p:sp>
      <p:sp>
        <p:nvSpPr>
          <p:cNvPr id="3" name="Ορθογώνιο 2"/>
          <p:cNvSpPr/>
          <p:nvPr/>
        </p:nvSpPr>
        <p:spPr>
          <a:xfrm>
            <a:off x="539552" y="1340768"/>
            <a:ext cx="5472608" cy="1477328"/>
          </a:xfrm>
          <a:prstGeom prst="rect">
            <a:avLst/>
          </a:prstGeom>
        </p:spPr>
        <p:txBody>
          <a:bodyPr wrap="square">
            <a:spAutoFit/>
          </a:bodyPr>
          <a:lstStyle/>
          <a:p>
            <a:r>
              <a:rPr lang="el-GR" b="1" dirty="0">
                <a:solidFill>
                  <a:srgbClr val="C00000"/>
                </a:solidFill>
              </a:rPr>
              <a:t>Η πίεση ορισμένης ποσότητας αερίου του οποίου ο όγκος </a:t>
            </a:r>
            <a:r>
              <a:rPr lang="el-GR" b="1" dirty="0" smtClean="0">
                <a:solidFill>
                  <a:srgbClr val="C00000"/>
                </a:solidFill>
              </a:rPr>
              <a:t>διατηρείται σταθερός </a:t>
            </a:r>
            <a:r>
              <a:rPr lang="el-GR" b="1" dirty="0">
                <a:solidFill>
                  <a:srgbClr val="C00000"/>
                </a:solidFill>
              </a:rPr>
              <a:t>είναι ανάλογη με την απόλυτη θερμοκρασία του αερίου.</a:t>
            </a:r>
          </a:p>
          <a:p>
            <a:endParaRPr lang="el-GR" dirty="0"/>
          </a:p>
          <a:p>
            <a:r>
              <a:rPr lang="el-GR" dirty="0"/>
              <a:t>Η μαθηματική του διατύπωση είναι:</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209573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611320"/>
            <a:ext cx="1616893" cy="237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695728" y="2924526"/>
            <a:ext cx="2282417" cy="830997"/>
          </a:xfrm>
          <a:prstGeom prst="rect">
            <a:avLst/>
          </a:prstGeom>
        </p:spPr>
        <p:txBody>
          <a:bodyPr wrap="square">
            <a:spAutoFit/>
          </a:bodyPr>
          <a:lstStyle/>
          <a:p>
            <a:r>
              <a:rPr lang="el-GR" sz="1200" b="1" dirty="0" smtClean="0">
                <a:solidFill>
                  <a:schemeClr val="tx2"/>
                </a:solidFill>
              </a:rPr>
              <a:t>Το </a:t>
            </a:r>
            <a:r>
              <a:rPr lang="el-GR" sz="1200" b="1" dirty="0">
                <a:solidFill>
                  <a:schemeClr val="tx2"/>
                </a:solidFill>
              </a:rPr>
              <a:t>αέριο βρίσκεται μέσα σε δοχείο σταθερού όγκου. Καθώς θερμαίνεται αυξάνεται η πίεσή του.</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855" y="3856881"/>
            <a:ext cx="1838608" cy="177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717028" y="5517232"/>
            <a:ext cx="2286000" cy="1200329"/>
          </a:xfrm>
          <a:prstGeom prst="rect">
            <a:avLst/>
          </a:prstGeom>
        </p:spPr>
        <p:txBody>
          <a:bodyPr wrap="square">
            <a:spAutoFit/>
          </a:bodyPr>
          <a:lstStyle/>
          <a:p>
            <a:r>
              <a:rPr lang="el-GR" sz="1200" b="1" dirty="0" smtClean="0">
                <a:solidFill>
                  <a:schemeClr val="tx2"/>
                </a:solidFill>
              </a:rPr>
              <a:t>Στο </a:t>
            </a:r>
            <a:r>
              <a:rPr lang="el-GR" sz="1200" b="1" dirty="0">
                <a:solidFill>
                  <a:schemeClr val="tx2"/>
                </a:solidFill>
              </a:rPr>
              <a:t>διάγραμμα παριστάνεται γραφικά η μεταβολή της πίεσης σε συνάρτηση με τη θερμοκρασία, για δύο διαφορετικές τιμές του όγκου V1 και V2 με V1&lt;V2.</a:t>
            </a:r>
          </a:p>
        </p:txBody>
      </p:sp>
      <p:sp>
        <p:nvSpPr>
          <p:cNvPr id="6" name="Ορθογώνιο 5"/>
          <p:cNvSpPr/>
          <p:nvPr/>
        </p:nvSpPr>
        <p:spPr>
          <a:xfrm>
            <a:off x="444889" y="4149080"/>
            <a:ext cx="5374844" cy="1200329"/>
          </a:xfrm>
          <a:prstGeom prst="rect">
            <a:avLst/>
          </a:prstGeom>
        </p:spPr>
        <p:txBody>
          <a:bodyPr wrap="square">
            <a:spAutoFit/>
          </a:bodyPr>
          <a:lstStyle/>
          <a:p>
            <a:r>
              <a:rPr lang="el-GR" dirty="0"/>
              <a:t>Η μεταβολή στην οποία ο όγκος παραμένει σταθερός ονομάζεται </a:t>
            </a:r>
            <a:r>
              <a:rPr lang="el-GR" b="1" dirty="0">
                <a:solidFill>
                  <a:srgbClr val="C00000"/>
                </a:solidFill>
              </a:rPr>
              <a:t>ισόχωρη</a:t>
            </a:r>
            <a:r>
              <a:rPr lang="el-GR" dirty="0"/>
              <a:t>.</a:t>
            </a:r>
          </a:p>
          <a:p>
            <a:endParaRPr lang="el-GR" dirty="0"/>
          </a:p>
          <a:p>
            <a:r>
              <a:rPr lang="el-GR" dirty="0"/>
              <a:t> </a:t>
            </a:r>
          </a:p>
        </p:txBody>
      </p:sp>
    </p:spTree>
    <p:extLst>
      <p:ext uri="{BB962C8B-B14F-4D97-AF65-F5344CB8AC3E}">
        <p14:creationId xmlns:p14="http://schemas.microsoft.com/office/powerpoint/2010/main" val="35444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582757"/>
            <a:ext cx="4572000" cy="4524315"/>
          </a:xfrm>
          <a:prstGeom prst="rect">
            <a:avLst/>
          </a:prstGeom>
        </p:spPr>
        <p:txBody>
          <a:bodyPr>
            <a:spAutoFit/>
          </a:bodyPr>
          <a:lstStyle/>
          <a:p>
            <a:r>
              <a:rPr lang="el-GR" dirty="0"/>
              <a:t>Στο σχήμα </a:t>
            </a:r>
            <a:r>
              <a:rPr lang="el-GR" dirty="0" smtClean="0"/>
              <a:t>οι </a:t>
            </a:r>
            <a:r>
              <a:rPr lang="el-GR" dirty="0"/>
              <a:t>διακεκομμένες γραμμές υποδηλώνουν ότι η ευθεία της γραφικής παράστασης προεκτεινόμενη περνάει από την αρχή των αξόνων. Το διακεκομμένο τμήμα της ευθείας αντιστοιχεί σε θερμοκρασίες στις οποίες τα αέρια δεν υπακούουν στο νόμο.</a:t>
            </a:r>
          </a:p>
          <a:p>
            <a:endParaRPr lang="el-GR" dirty="0"/>
          </a:p>
          <a:p>
            <a:r>
              <a:rPr lang="el-GR" dirty="0"/>
              <a:t> </a:t>
            </a:r>
            <a:r>
              <a:rPr lang="el-GR" dirty="0" smtClean="0"/>
              <a:t>Τη </a:t>
            </a:r>
            <a:r>
              <a:rPr lang="el-GR" dirty="0"/>
              <a:t>θερμοκρασία τη μετράμε </a:t>
            </a:r>
            <a:r>
              <a:rPr lang="el-GR" b="1" dirty="0"/>
              <a:t>σε βαθμούς Κέλβιν (Κ)</a:t>
            </a:r>
            <a:r>
              <a:rPr lang="el-GR" dirty="0"/>
              <a:t>. Η θερμοκρασία αυτή ονομάζεται απόλυτη </a:t>
            </a:r>
            <a:r>
              <a:rPr lang="el-GR" dirty="0" smtClean="0"/>
              <a:t>θερμοκρασία (Τ).</a:t>
            </a:r>
            <a:endParaRPr lang="el-GR" dirty="0"/>
          </a:p>
          <a:p>
            <a:endParaRPr lang="el-GR" dirty="0"/>
          </a:p>
          <a:p>
            <a:r>
              <a:rPr lang="el-GR" dirty="0"/>
              <a:t>Το μηδέν της κλίμακας Kelvin αντιστοιχεί στους –</a:t>
            </a:r>
            <a:r>
              <a:rPr lang="el-GR" dirty="0" smtClean="0"/>
              <a:t>273</a:t>
            </a:r>
            <a:r>
              <a:rPr lang="el-GR" baseline="30000" dirty="0" smtClean="0"/>
              <a:t>o</a:t>
            </a:r>
            <a:r>
              <a:rPr lang="el-GR" dirty="0" smtClean="0"/>
              <a:t>C </a:t>
            </a:r>
            <a:r>
              <a:rPr lang="el-GR" dirty="0"/>
              <a:t>και είναι η  θερμοκρασία κάτω από την οποία είναι αδύνατο να φτάσουμε. Τη θερμοκρασία αυτή τη λέμε και </a:t>
            </a:r>
            <a:r>
              <a:rPr lang="el-GR" b="1" dirty="0">
                <a:solidFill>
                  <a:srgbClr val="C00000"/>
                </a:solidFill>
              </a:rPr>
              <a:t>«απόλυτο μηδέν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511" y="557672"/>
            <a:ext cx="2839937" cy="274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166833"/>
            <a:ext cx="2399456" cy="337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13994" y="5229200"/>
            <a:ext cx="4572000" cy="923330"/>
          </a:xfrm>
          <a:prstGeom prst="rect">
            <a:avLst/>
          </a:prstGeom>
        </p:spPr>
        <p:txBody>
          <a:bodyPr>
            <a:spAutoFit/>
          </a:bodyPr>
          <a:lstStyle/>
          <a:p>
            <a:r>
              <a:rPr lang="el-GR" dirty="0"/>
              <a:t>Η </a:t>
            </a:r>
            <a:r>
              <a:rPr lang="el-GR" dirty="0" smtClean="0"/>
              <a:t>διαφορά επομένως της κλίμακας Κέλβιν με </a:t>
            </a:r>
            <a:r>
              <a:rPr lang="el-GR" dirty="0"/>
              <a:t>την κλίμακα Κελσίου </a:t>
            </a:r>
            <a:r>
              <a:rPr lang="el-GR" dirty="0" smtClean="0"/>
              <a:t>(θ) είναι </a:t>
            </a:r>
            <a:r>
              <a:rPr lang="el-GR" dirty="0"/>
              <a:t>273,15 βαθμοί, </a:t>
            </a:r>
            <a:r>
              <a:rPr lang="el-GR" dirty="0" smtClean="0"/>
              <a:t>δηλαδή   </a:t>
            </a:r>
            <a:r>
              <a:rPr lang="el-GR" b="1" dirty="0" smtClean="0">
                <a:solidFill>
                  <a:srgbClr val="C00000"/>
                </a:solidFill>
              </a:rPr>
              <a:t>Τ = θ + 273,15</a:t>
            </a:r>
            <a:endParaRPr lang="el-GR" b="1" dirty="0">
              <a:solidFill>
                <a:srgbClr val="C00000"/>
              </a:solidFill>
            </a:endParaRPr>
          </a:p>
        </p:txBody>
      </p:sp>
    </p:spTree>
    <p:extLst>
      <p:ext uri="{BB962C8B-B14F-4D97-AF65-F5344CB8AC3E}">
        <p14:creationId xmlns:p14="http://schemas.microsoft.com/office/powerpoint/2010/main" val="354080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404664"/>
            <a:ext cx="6048672" cy="400110"/>
          </a:xfrm>
          <a:prstGeom prst="rect">
            <a:avLst/>
          </a:prstGeom>
        </p:spPr>
        <p:txBody>
          <a:bodyPr wrap="square">
            <a:spAutoFit/>
          </a:bodyPr>
          <a:lstStyle/>
          <a:p>
            <a:r>
              <a:rPr lang="el-GR" b="1" dirty="0" smtClean="0">
                <a:solidFill>
                  <a:srgbClr val="C00000"/>
                </a:solidFill>
              </a:rPr>
              <a:t>Γ.  </a:t>
            </a:r>
            <a:r>
              <a:rPr lang="el-GR" sz="2000" b="1" dirty="0" smtClean="0">
                <a:solidFill>
                  <a:srgbClr val="0070C0"/>
                </a:solidFill>
              </a:rPr>
              <a:t>Ο </a:t>
            </a:r>
            <a:r>
              <a:rPr lang="el-GR" sz="2000" b="1" dirty="0">
                <a:solidFill>
                  <a:srgbClr val="0070C0"/>
                </a:solidFill>
              </a:rPr>
              <a:t>νόμος του Gay – Lussac (Γκέι-</a:t>
            </a:r>
            <a:r>
              <a:rPr lang="el-GR" sz="2000" b="1" dirty="0" err="1">
                <a:solidFill>
                  <a:srgbClr val="0070C0"/>
                </a:solidFill>
              </a:rPr>
              <a:t>Λουσά</a:t>
            </a:r>
            <a:r>
              <a:rPr lang="el-GR" sz="2000" b="1" dirty="0">
                <a:solidFill>
                  <a:srgbClr val="0070C0"/>
                </a:solidFill>
              </a:rPr>
              <a:t>κ, 1778-1850)</a:t>
            </a:r>
          </a:p>
        </p:txBody>
      </p:sp>
      <p:sp>
        <p:nvSpPr>
          <p:cNvPr id="3" name="Ορθογώνιο 2"/>
          <p:cNvSpPr/>
          <p:nvPr/>
        </p:nvSpPr>
        <p:spPr>
          <a:xfrm>
            <a:off x="611560" y="1196752"/>
            <a:ext cx="6408712" cy="1477328"/>
          </a:xfrm>
          <a:prstGeom prst="rect">
            <a:avLst/>
          </a:prstGeom>
        </p:spPr>
        <p:txBody>
          <a:bodyPr wrap="square">
            <a:spAutoFit/>
          </a:bodyPr>
          <a:lstStyle/>
          <a:p>
            <a:r>
              <a:rPr lang="el-GR" b="1" dirty="0">
                <a:solidFill>
                  <a:srgbClr val="C00000"/>
                </a:solidFill>
              </a:rPr>
              <a:t>Ο όγκος ορισμένης ποσότητας αερίου, όταν η πίεσή του </a:t>
            </a:r>
            <a:r>
              <a:rPr lang="el-GR" b="1" dirty="0" smtClean="0">
                <a:solidFill>
                  <a:srgbClr val="C00000"/>
                </a:solidFill>
              </a:rPr>
              <a:t>διατηρείται σταθερή</a:t>
            </a:r>
            <a:r>
              <a:rPr lang="el-GR" b="1" dirty="0">
                <a:solidFill>
                  <a:srgbClr val="C00000"/>
                </a:solidFill>
              </a:rPr>
              <a:t>, είναι ανάλογος με την απόλυτη θερμοκρασία του.</a:t>
            </a:r>
          </a:p>
          <a:p>
            <a:endParaRPr lang="el-GR" dirty="0"/>
          </a:p>
          <a:p>
            <a:r>
              <a:rPr lang="el-GR" dirty="0"/>
              <a:t>Η μαθηματική διατύπωση του νόμου είναι:</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26869"/>
            <a:ext cx="223481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02340"/>
            <a:ext cx="1516090" cy="252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802900" y="2962113"/>
            <a:ext cx="2286000" cy="938719"/>
          </a:xfrm>
          <a:prstGeom prst="rect">
            <a:avLst/>
          </a:prstGeom>
        </p:spPr>
        <p:txBody>
          <a:bodyPr wrap="square">
            <a:spAutoFit/>
          </a:bodyPr>
          <a:lstStyle/>
          <a:p>
            <a:r>
              <a:rPr lang="el-GR" sz="1100" b="1" dirty="0">
                <a:solidFill>
                  <a:srgbClr val="002060"/>
                </a:solidFill>
              </a:rPr>
              <a:t>α) Καθώς το αέριο θερμαίνεται ο όγκος του αυξάνεται. Η πίεση του αερίου διατηρείται σταθερή με ένα βάρος τοποθετημένο πάνω στο έμβολο.</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252" y="4182263"/>
            <a:ext cx="1798580" cy="16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803170" y="5882045"/>
            <a:ext cx="2286000" cy="938719"/>
          </a:xfrm>
          <a:prstGeom prst="rect">
            <a:avLst/>
          </a:prstGeom>
        </p:spPr>
        <p:txBody>
          <a:bodyPr wrap="square">
            <a:spAutoFit/>
          </a:bodyPr>
          <a:lstStyle/>
          <a:p>
            <a:r>
              <a:rPr lang="el-GR" sz="1100" b="1" dirty="0" smtClean="0">
                <a:solidFill>
                  <a:srgbClr val="002060"/>
                </a:solidFill>
              </a:rPr>
              <a:t>Στο </a:t>
            </a:r>
            <a:r>
              <a:rPr lang="el-GR" sz="1100" b="1" dirty="0">
                <a:solidFill>
                  <a:srgbClr val="002060"/>
                </a:solidFill>
              </a:rPr>
              <a:t>διάγραμμα παριστάνεται γραφικά η μεταβολή του όγκου σε συνάρτηση με τη θερμοκρασία, για δυο τιμές της πίεσης p1 και p2 με p1 &gt; p2.</a:t>
            </a:r>
          </a:p>
        </p:txBody>
      </p:sp>
      <p:sp>
        <p:nvSpPr>
          <p:cNvPr id="6" name="Ορθογώνιο 5"/>
          <p:cNvSpPr/>
          <p:nvPr/>
        </p:nvSpPr>
        <p:spPr>
          <a:xfrm>
            <a:off x="467544" y="4217354"/>
            <a:ext cx="4572000" cy="1200329"/>
          </a:xfrm>
          <a:prstGeom prst="rect">
            <a:avLst/>
          </a:prstGeom>
        </p:spPr>
        <p:txBody>
          <a:bodyPr>
            <a:spAutoFit/>
          </a:bodyPr>
          <a:lstStyle/>
          <a:p>
            <a:r>
              <a:rPr lang="el-GR" b="1" dirty="0"/>
              <a:t>Η μεταβολή στην οποία η πίεση παραμένει σταθερή ονομάζεται </a:t>
            </a:r>
            <a:r>
              <a:rPr lang="el-GR" b="1" dirty="0">
                <a:solidFill>
                  <a:srgbClr val="C00000"/>
                </a:solidFill>
              </a:rPr>
              <a:t>ισοβαρής</a:t>
            </a:r>
            <a:r>
              <a:rPr lang="el-GR" b="1" dirty="0"/>
              <a:t>.</a:t>
            </a:r>
          </a:p>
          <a:p>
            <a:endParaRPr lang="el-GR" dirty="0"/>
          </a:p>
          <a:p>
            <a:r>
              <a:rPr lang="el-GR" dirty="0"/>
              <a:t> </a:t>
            </a:r>
          </a:p>
        </p:txBody>
      </p:sp>
    </p:spTree>
    <p:extLst>
      <p:ext uri="{BB962C8B-B14F-4D97-AF65-F5344CB8AC3E}">
        <p14:creationId xmlns:p14="http://schemas.microsoft.com/office/powerpoint/2010/main" val="335381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3807" y="332656"/>
            <a:ext cx="2291205" cy="523220"/>
          </a:xfrm>
          <a:prstGeom prst="rect">
            <a:avLst/>
          </a:prstGeom>
        </p:spPr>
        <p:txBody>
          <a:bodyPr wrap="none">
            <a:spAutoFit/>
          </a:bodyPr>
          <a:lstStyle/>
          <a:p>
            <a:r>
              <a:rPr lang="el-GR" sz="2800" b="1" dirty="0">
                <a:solidFill>
                  <a:srgbClr val="C00000"/>
                </a:solidFill>
              </a:rPr>
              <a:t>Ιδανικά αέρια</a:t>
            </a:r>
          </a:p>
        </p:txBody>
      </p:sp>
      <p:sp>
        <p:nvSpPr>
          <p:cNvPr id="3" name="Ορθογώνιο 2"/>
          <p:cNvSpPr/>
          <p:nvPr/>
        </p:nvSpPr>
        <p:spPr>
          <a:xfrm>
            <a:off x="395536" y="1052736"/>
            <a:ext cx="8424936" cy="4801314"/>
          </a:xfrm>
          <a:prstGeom prst="rect">
            <a:avLst/>
          </a:prstGeom>
        </p:spPr>
        <p:txBody>
          <a:bodyPr wrap="square">
            <a:spAutoFit/>
          </a:bodyPr>
          <a:lstStyle/>
          <a:p>
            <a:r>
              <a:rPr lang="el-GR" dirty="0"/>
              <a:t>Οι τρεις προηγούμενοι νόμοι ισχύουν για τα διάφορα αέρια με μικρές</a:t>
            </a:r>
          </a:p>
          <a:p>
            <a:r>
              <a:rPr lang="el-GR" dirty="0"/>
              <a:t>ή μεγάλες αποκλίσεις. </a:t>
            </a:r>
            <a:endParaRPr lang="el-GR" dirty="0" smtClean="0"/>
          </a:p>
          <a:p>
            <a:endParaRPr lang="el-GR" dirty="0"/>
          </a:p>
          <a:p>
            <a:r>
              <a:rPr lang="el-GR" dirty="0" smtClean="0"/>
              <a:t>Συγκεκριμένα </a:t>
            </a:r>
            <a:r>
              <a:rPr lang="el-GR" b="1" dirty="0">
                <a:solidFill>
                  <a:srgbClr val="0070C0"/>
                </a:solidFill>
              </a:rPr>
              <a:t>ισχύουν με μεγαλύτερη ακρίβεια για </a:t>
            </a:r>
            <a:r>
              <a:rPr lang="el-GR" b="1" dirty="0" smtClean="0">
                <a:solidFill>
                  <a:srgbClr val="0070C0"/>
                </a:solidFill>
              </a:rPr>
              <a:t>ένα μονοατομικό </a:t>
            </a:r>
            <a:r>
              <a:rPr lang="el-GR" b="1" dirty="0">
                <a:solidFill>
                  <a:srgbClr val="0070C0"/>
                </a:solidFill>
              </a:rPr>
              <a:t>παρά για ένα πολυατομικό αέριο που βρίσκεται στις ίδιες συνθήκες</a:t>
            </a:r>
            <a:r>
              <a:rPr lang="el-GR" dirty="0">
                <a:solidFill>
                  <a:srgbClr val="0070C0"/>
                </a:solidFill>
              </a:rPr>
              <a:t>. </a:t>
            </a:r>
            <a:endParaRPr lang="el-GR" dirty="0" smtClean="0">
              <a:solidFill>
                <a:srgbClr val="0070C0"/>
              </a:solidFill>
            </a:endParaRPr>
          </a:p>
          <a:p>
            <a:r>
              <a:rPr lang="el-GR" dirty="0" smtClean="0"/>
              <a:t>Επίσης </a:t>
            </a:r>
            <a:r>
              <a:rPr lang="el-GR" b="1" dirty="0">
                <a:solidFill>
                  <a:srgbClr val="0070C0"/>
                </a:solidFill>
              </a:rPr>
              <a:t>ισχύουν με μεγαλύτερη ακρίβεια για τα θερμά και αραιά αέρια από</a:t>
            </a:r>
          </a:p>
          <a:p>
            <a:r>
              <a:rPr lang="el-GR" b="1" dirty="0">
                <a:solidFill>
                  <a:srgbClr val="0070C0"/>
                </a:solidFill>
              </a:rPr>
              <a:t>ό,τι για τα πυκνά και </a:t>
            </a:r>
            <a:r>
              <a:rPr lang="el-GR" b="1" dirty="0" smtClean="0">
                <a:solidFill>
                  <a:srgbClr val="0070C0"/>
                </a:solidFill>
              </a:rPr>
              <a:t>ψυχρά.</a:t>
            </a:r>
          </a:p>
          <a:p>
            <a:endParaRPr lang="el-GR" b="1" dirty="0" smtClean="0"/>
          </a:p>
          <a:p>
            <a:r>
              <a:rPr lang="el-GR" dirty="0" smtClean="0"/>
              <a:t>Ας </a:t>
            </a:r>
            <a:r>
              <a:rPr lang="el-GR" dirty="0"/>
              <a:t>υποθέσουμε τώρα ότι κάποιο αέριο υπακούει με ακρίβεια </a:t>
            </a:r>
            <a:r>
              <a:rPr lang="el-GR" dirty="0" smtClean="0"/>
              <a:t>στους νόμους </a:t>
            </a:r>
            <a:r>
              <a:rPr lang="el-GR" dirty="0"/>
              <a:t>αυτούς ανεξάρτητα από το αν είναι θερμό ή ψυχρό, πυκνό ή αραιό. </a:t>
            </a:r>
            <a:endParaRPr lang="el-GR" dirty="0" smtClean="0"/>
          </a:p>
          <a:p>
            <a:r>
              <a:rPr lang="el-GR" dirty="0" smtClean="0"/>
              <a:t>Ένα τέτοιο </a:t>
            </a:r>
            <a:r>
              <a:rPr lang="el-GR" dirty="0"/>
              <a:t>αέριο θα ονομάζεται </a:t>
            </a:r>
            <a:r>
              <a:rPr lang="el-GR" b="1" dirty="0">
                <a:solidFill>
                  <a:srgbClr val="C00000"/>
                </a:solidFill>
              </a:rPr>
              <a:t>ιδανικό αέριο</a:t>
            </a:r>
            <a:r>
              <a:rPr lang="el-GR" dirty="0" smtClean="0"/>
              <a:t>.</a:t>
            </a:r>
          </a:p>
          <a:p>
            <a:endParaRPr lang="el-GR" dirty="0"/>
          </a:p>
          <a:p>
            <a:r>
              <a:rPr lang="el-GR" dirty="0"/>
              <a:t>Μακροσκοπικά ιδανικό αέριο, είναι αυτό που υπακούει στους </a:t>
            </a:r>
            <a:r>
              <a:rPr lang="el-GR" dirty="0" smtClean="0"/>
              <a:t>τρεις νόμους </a:t>
            </a:r>
            <a:r>
              <a:rPr lang="el-GR" dirty="0"/>
              <a:t>των αερίων σε οποιεσδήποτε συνθήκες κι αν βρίσκεται</a:t>
            </a:r>
            <a:r>
              <a:rPr lang="el-GR" dirty="0" smtClean="0"/>
              <a:t>.</a:t>
            </a:r>
          </a:p>
          <a:p>
            <a:endParaRPr lang="el-GR" dirty="0"/>
          </a:p>
          <a:p>
            <a:r>
              <a:rPr lang="el-GR" dirty="0"/>
              <a:t>Σημείωση</a:t>
            </a:r>
            <a:r>
              <a:rPr lang="el-GR" dirty="0">
                <a:solidFill>
                  <a:srgbClr val="002060"/>
                </a:solidFill>
              </a:rPr>
              <a:t>: </a:t>
            </a:r>
            <a:r>
              <a:rPr lang="el-GR" b="1" dirty="0">
                <a:solidFill>
                  <a:srgbClr val="002060"/>
                </a:solidFill>
              </a:rPr>
              <a:t>Οι γραφικές παραστάσεις p-Τ </a:t>
            </a:r>
            <a:r>
              <a:rPr lang="el-GR" b="1" dirty="0" smtClean="0">
                <a:solidFill>
                  <a:srgbClr val="002060"/>
                </a:solidFill>
              </a:rPr>
              <a:t> </a:t>
            </a:r>
            <a:r>
              <a:rPr lang="el-GR" b="1" dirty="0">
                <a:solidFill>
                  <a:srgbClr val="002060"/>
                </a:solidFill>
              </a:rPr>
              <a:t>και V-T </a:t>
            </a:r>
            <a:r>
              <a:rPr lang="el-GR" b="1" dirty="0" smtClean="0">
                <a:solidFill>
                  <a:srgbClr val="002060"/>
                </a:solidFill>
              </a:rPr>
              <a:t> </a:t>
            </a:r>
            <a:r>
              <a:rPr lang="el-GR" b="1" dirty="0">
                <a:solidFill>
                  <a:srgbClr val="002060"/>
                </a:solidFill>
              </a:rPr>
              <a:t>αν αναφέρονταν σε ιδανικό αέριο θα ήταν συνεχείς γραμμές, για όλες τις θερμοκρασίες.</a:t>
            </a:r>
          </a:p>
        </p:txBody>
      </p:sp>
    </p:spTree>
    <p:extLst>
      <p:ext uri="{BB962C8B-B14F-4D97-AF65-F5344CB8AC3E}">
        <p14:creationId xmlns:p14="http://schemas.microsoft.com/office/powerpoint/2010/main" val="191857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23120" y="517322"/>
            <a:ext cx="5725144" cy="400110"/>
          </a:xfrm>
          <a:prstGeom prst="rect">
            <a:avLst/>
          </a:prstGeom>
        </p:spPr>
        <p:txBody>
          <a:bodyPr wrap="square">
            <a:spAutoFit/>
          </a:bodyPr>
          <a:lstStyle/>
          <a:p>
            <a:r>
              <a:rPr lang="el-GR" sz="2000" b="1" dirty="0">
                <a:solidFill>
                  <a:srgbClr val="C00000"/>
                </a:solidFill>
              </a:rPr>
              <a:t>ΚΑΤΑΣΤΑΤΙΚΗ ΕΞΙΣΩΣΗ ΤΩΝ </a:t>
            </a:r>
            <a:r>
              <a:rPr lang="el-GR" sz="2000" b="1" dirty="0" smtClean="0">
                <a:solidFill>
                  <a:srgbClr val="C00000"/>
                </a:solidFill>
              </a:rPr>
              <a:t>ΙΔΑΝΙΚΩΝ  </a:t>
            </a:r>
            <a:r>
              <a:rPr lang="el-GR" sz="2000" b="1" dirty="0">
                <a:solidFill>
                  <a:srgbClr val="C00000"/>
                </a:solidFill>
              </a:rPr>
              <a:t>ΑΕΡΙΩΝ</a:t>
            </a:r>
          </a:p>
        </p:txBody>
      </p:sp>
      <p:sp>
        <p:nvSpPr>
          <p:cNvPr id="3" name="Ορθογώνιο 2"/>
          <p:cNvSpPr/>
          <p:nvPr/>
        </p:nvSpPr>
        <p:spPr>
          <a:xfrm>
            <a:off x="611560" y="1196752"/>
            <a:ext cx="7272808" cy="369332"/>
          </a:xfrm>
          <a:prstGeom prst="rect">
            <a:avLst/>
          </a:prstGeom>
        </p:spPr>
        <p:txBody>
          <a:bodyPr wrap="square">
            <a:spAutoFit/>
          </a:bodyPr>
          <a:lstStyle/>
          <a:p>
            <a:r>
              <a:rPr lang="el-GR" dirty="0"/>
              <a:t>Από το συνδυασμό των νόμων των αερίων προκύπτει η εξίσωση</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624" y="1722118"/>
            <a:ext cx="1314400" cy="57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39552" y="2323634"/>
            <a:ext cx="7704856" cy="2031325"/>
          </a:xfrm>
          <a:prstGeom prst="rect">
            <a:avLst/>
          </a:prstGeom>
        </p:spPr>
        <p:txBody>
          <a:bodyPr wrap="square">
            <a:spAutoFit/>
          </a:bodyPr>
          <a:lstStyle/>
          <a:p>
            <a:r>
              <a:rPr lang="el-GR" dirty="0"/>
              <a:t>Η </a:t>
            </a:r>
            <a:r>
              <a:rPr lang="el-GR" dirty="0" smtClean="0"/>
              <a:t>οποία </a:t>
            </a:r>
            <a:r>
              <a:rPr lang="el-GR" dirty="0"/>
              <a:t>ονομάζεται </a:t>
            </a:r>
            <a:r>
              <a:rPr lang="el-GR" b="1" dirty="0">
                <a:solidFill>
                  <a:srgbClr val="002060"/>
                </a:solidFill>
              </a:rPr>
              <a:t>καταστατική εξίσωση των ιδανικών αερίων</a:t>
            </a:r>
            <a:r>
              <a:rPr lang="el-GR" dirty="0" smtClean="0"/>
              <a:t>.</a:t>
            </a:r>
          </a:p>
          <a:p>
            <a:endParaRPr lang="el-GR" dirty="0"/>
          </a:p>
          <a:p>
            <a:r>
              <a:rPr lang="el-GR" dirty="0"/>
              <a:t>Η R ονομάζεται </a:t>
            </a:r>
            <a:r>
              <a:rPr lang="el-GR" b="1" dirty="0">
                <a:solidFill>
                  <a:srgbClr val="002060"/>
                </a:solidFill>
              </a:rPr>
              <a:t>σταθερά των ιδανικών αερίων </a:t>
            </a:r>
            <a:r>
              <a:rPr lang="el-GR" dirty="0"/>
              <a:t>και η τιμή της εξαρτάται από</a:t>
            </a:r>
          </a:p>
          <a:p>
            <a:r>
              <a:rPr lang="el-GR" dirty="0"/>
              <a:t>τις μονάδες των p, V, Τ. </a:t>
            </a:r>
            <a:endParaRPr lang="el-GR" dirty="0" smtClean="0"/>
          </a:p>
          <a:p>
            <a:r>
              <a:rPr lang="el-GR" dirty="0" smtClean="0"/>
              <a:t>Στο </a:t>
            </a:r>
            <a:r>
              <a:rPr lang="el-GR" dirty="0"/>
              <a:t>σύστημα SI, όπου μονάδα πίεσης είναι το Ν / </a:t>
            </a:r>
            <a:r>
              <a:rPr lang="el-GR" dirty="0" smtClean="0"/>
              <a:t>m</a:t>
            </a:r>
            <a:r>
              <a:rPr lang="el-GR" baseline="30000" dirty="0" smtClean="0"/>
              <a:t>2 </a:t>
            </a:r>
            <a:r>
              <a:rPr lang="el-GR" dirty="0" smtClean="0"/>
              <a:t>και </a:t>
            </a:r>
            <a:r>
              <a:rPr lang="el-GR" dirty="0"/>
              <a:t>μονάδα όγκου είναι </a:t>
            </a:r>
            <a:endParaRPr lang="el-GR" dirty="0" smtClean="0"/>
          </a:p>
          <a:p>
            <a:r>
              <a:rPr lang="el-GR" dirty="0" smtClean="0"/>
              <a:t>το m</a:t>
            </a:r>
            <a:r>
              <a:rPr lang="el-GR" baseline="30000" dirty="0" smtClean="0"/>
              <a:t>3</a:t>
            </a:r>
            <a:r>
              <a:rPr lang="el-GR" dirty="0" smtClean="0"/>
              <a:t>, </a:t>
            </a:r>
            <a:r>
              <a:rPr lang="el-GR" dirty="0"/>
              <a:t>η τιμή της R είναι:</a:t>
            </a:r>
          </a:p>
          <a:p>
            <a:r>
              <a:rPr lang="el-GR" b="1" dirty="0"/>
              <a:t>R </a:t>
            </a:r>
            <a:r>
              <a:rPr lang="el-GR" b="1" dirty="0" smtClean="0"/>
              <a:t>=  8, </a:t>
            </a:r>
            <a:r>
              <a:rPr lang="el-GR" b="1" dirty="0"/>
              <a:t>314 </a:t>
            </a:r>
            <a:r>
              <a:rPr lang="el-GR" b="1" dirty="0" smtClean="0"/>
              <a:t> </a:t>
            </a:r>
            <a:r>
              <a:rPr lang="en-US" b="1" dirty="0" smtClean="0"/>
              <a:t>J</a:t>
            </a:r>
            <a:r>
              <a:rPr lang="el-GR" b="1" dirty="0" smtClean="0"/>
              <a:t>/ </a:t>
            </a:r>
            <a:r>
              <a:rPr lang="el-GR" b="1" dirty="0"/>
              <a:t>mol </a:t>
            </a:r>
            <a:r>
              <a:rPr lang="en-US" b="1" dirty="0" smtClean="0"/>
              <a:t>.</a:t>
            </a:r>
            <a:r>
              <a:rPr lang="el-GR" b="1" dirty="0" smtClean="0"/>
              <a:t>K</a:t>
            </a:r>
            <a:endParaRPr lang="el-GR" b="1" dirty="0"/>
          </a:p>
        </p:txBody>
      </p:sp>
      <p:sp>
        <p:nvSpPr>
          <p:cNvPr id="5" name="Ορθογώνιο 4"/>
          <p:cNvSpPr/>
          <p:nvPr/>
        </p:nvSpPr>
        <p:spPr>
          <a:xfrm>
            <a:off x="513656" y="4581128"/>
            <a:ext cx="7514728" cy="923330"/>
          </a:xfrm>
          <a:prstGeom prst="rect">
            <a:avLst/>
          </a:prstGeom>
        </p:spPr>
        <p:txBody>
          <a:bodyPr wrap="square">
            <a:spAutoFit/>
          </a:bodyPr>
          <a:lstStyle/>
          <a:p>
            <a:r>
              <a:rPr lang="el-GR" dirty="0"/>
              <a:t>Συνήθως η πίεση μετριέται σε ατμόσφαιρες (atm), ο όγκος σε λίτρα (L) και η</a:t>
            </a:r>
          </a:p>
          <a:p>
            <a:r>
              <a:rPr lang="el-GR" dirty="0"/>
              <a:t>τιμή της R είναι:</a:t>
            </a:r>
          </a:p>
          <a:p>
            <a:r>
              <a:rPr lang="el-GR" b="1" dirty="0"/>
              <a:t>R </a:t>
            </a:r>
            <a:r>
              <a:rPr lang="el-GR" b="1" dirty="0" smtClean="0"/>
              <a:t>=  0</a:t>
            </a:r>
            <a:r>
              <a:rPr lang="en-US" b="1" dirty="0" smtClean="0"/>
              <a:t>,</a:t>
            </a:r>
            <a:r>
              <a:rPr lang="el-GR" b="1" dirty="0" smtClean="0"/>
              <a:t>082  </a:t>
            </a:r>
            <a:r>
              <a:rPr lang="en-US" b="1" dirty="0" smtClean="0"/>
              <a:t>L.</a:t>
            </a:r>
            <a:r>
              <a:rPr lang="el-GR" b="1" dirty="0" smtClean="0"/>
              <a:t>atm </a:t>
            </a:r>
            <a:r>
              <a:rPr lang="en-US" b="1" dirty="0" smtClean="0"/>
              <a:t>/</a:t>
            </a:r>
            <a:r>
              <a:rPr lang="el-GR" b="1" dirty="0" smtClean="0"/>
              <a:t>mol</a:t>
            </a:r>
            <a:r>
              <a:rPr lang="en-US" b="1" dirty="0" smtClean="0"/>
              <a:t>.</a:t>
            </a:r>
            <a:r>
              <a:rPr lang="el-GR" b="1" dirty="0" smtClean="0"/>
              <a:t>K</a:t>
            </a:r>
            <a:endParaRPr lang="el-GR" b="1" dirty="0"/>
          </a:p>
        </p:txBody>
      </p:sp>
    </p:spTree>
    <p:extLst>
      <p:ext uri="{BB962C8B-B14F-4D97-AF65-F5344CB8AC3E}">
        <p14:creationId xmlns:p14="http://schemas.microsoft.com/office/powerpoint/2010/main" val="427505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620688"/>
            <a:ext cx="7992888" cy="646331"/>
          </a:xfrm>
          <a:prstGeom prst="rect">
            <a:avLst/>
          </a:prstGeom>
        </p:spPr>
        <p:txBody>
          <a:bodyPr wrap="square">
            <a:spAutoFit/>
          </a:bodyPr>
          <a:lstStyle/>
          <a:p>
            <a:r>
              <a:rPr lang="el-GR" dirty="0"/>
              <a:t>Ο αριθμός των mol του αερίου βρίσκεται από το πηλίκο της ολικής μάζας m</a:t>
            </a:r>
            <a:r>
              <a:rPr lang="el-GR" baseline="-25000" dirty="0"/>
              <a:t>ολ</a:t>
            </a:r>
          </a:p>
          <a:p>
            <a:r>
              <a:rPr lang="el-GR" dirty="0"/>
              <a:t>του αερίου προς τη γραμμομοριακή του μάζα Μ.</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15646"/>
            <a:ext cx="954782" cy="61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718050" y="2459505"/>
            <a:ext cx="8102422" cy="646331"/>
          </a:xfrm>
          <a:prstGeom prst="rect">
            <a:avLst/>
          </a:prstGeom>
        </p:spPr>
        <p:txBody>
          <a:bodyPr wrap="square">
            <a:spAutoFit/>
          </a:bodyPr>
          <a:lstStyle/>
          <a:p>
            <a:r>
              <a:rPr lang="el-GR" dirty="0"/>
              <a:t>Η </a:t>
            </a:r>
            <a:r>
              <a:rPr lang="el-GR" dirty="0" smtClean="0"/>
              <a:t>καταστατική εξίσωση </a:t>
            </a:r>
            <a:r>
              <a:rPr lang="el-GR" dirty="0"/>
              <a:t>μπορεί με βάση την </a:t>
            </a:r>
            <a:r>
              <a:rPr lang="el-GR" dirty="0" smtClean="0"/>
              <a:t>προηγούμενη σχέση, </a:t>
            </a:r>
            <a:r>
              <a:rPr lang="el-GR" dirty="0"/>
              <a:t>να πάρει τη μορφή</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11367"/>
            <a:ext cx="1555552" cy="66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780228" y="3645024"/>
            <a:ext cx="7680204" cy="646331"/>
          </a:xfrm>
          <a:prstGeom prst="rect">
            <a:avLst/>
          </a:prstGeom>
        </p:spPr>
        <p:txBody>
          <a:bodyPr wrap="square">
            <a:spAutoFit/>
          </a:bodyPr>
          <a:lstStyle/>
          <a:p>
            <a:r>
              <a:rPr lang="el-GR" dirty="0"/>
              <a:t>Το πηλίκο της συνολικής μάζας του αερίου προς τον όγκο του δίνει την πυκνότητά του:</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978" y="4149080"/>
            <a:ext cx="1044302" cy="54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780228" y="4879890"/>
            <a:ext cx="2176943" cy="369332"/>
          </a:xfrm>
          <a:prstGeom prst="rect">
            <a:avLst/>
          </a:prstGeom>
        </p:spPr>
        <p:txBody>
          <a:bodyPr wrap="none">
            <a:spAutoFit/>
          </a:bodyPr>
          <a:lstStyle/>
          <a:p>
            <a:r>
              <a:rPr lang="el-GR" dirty="0" smtClean="0"/>
              <a:t>μπορεί να προκύψει</a:t>
            </a:r>
            <a:r>
              <a:rPr lang="el-GR" dirty="0"/>
              <a:t>:</a:t>
            </a: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604" y="4628566"/>
            <a:ext cx="1478816" cy="86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53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847931"/>
            <a:ext cx="7704856" cy="646331"/>
          </a:xfrm>
          <a:prstGeom prst="rect">
            <a:avLst/>
          </a:prstGeom>
        </p:spPr>
        <p:txBody>
          <a:bodyPr wrap="square">
            <a:spAutoFit/>
          </a:bodyPr>
          <a:lstStyle/>
          <a:p>
            <a:r>
              <a:rPr lang="el-GR" dirty="0"/>
              <a:t>Η καταστατική εξίσωση μπορεί να μας δώσει και έναν απλούστερο</a:t>
            </a:r>
          </a:p>
          <a:p>
            <a:r>
              <a:rPr lang="el-GR" dirty="0"/>
              <a:t>μακροσκοπικό ορισμό του ιδανικού αερίου:</a:t>
            </a:r>
          </a:p>
        </p:txBody>
      </p:sp>
      <p:sp>
        <p:nvSpPr>
          <p:cNvPr id="3" name="Ορθογώνιο 2"/>
          <p:cNvSpPr/>
          <p:nvPr/>
        </p:nvSpPr>
        <p:spPr>
          <a:xfrm>
            <a:off x="600808" y="1916833"/>
            <a:ext cx="8147655" cy="646331"/>
          </a:xfrm>
          <a:prstGeom prst="rect">
            <a:avLst/>
          </a:prstGeom>
        </p:spPr>
        <p:txBody>
          <a:bodyPr wrap="square">
            <a:spAutoFit/>
          </a:bodyPr>
          <a:lstStyle/>
          <a:p>
            <a:r>
              <a:rPr lang="el-GR" b="1" dirty="0">
                <a:solidFill>
                  <a:srgbClr val="C00000"/>
                </a:solidFill>
              </a:rPr>
              <a:t>Ιδανικό αέριο είναι το αέριο για το οποίο ισχύει η καταστατική</a:t>
            </a:r>
          </a:p>
          <a:p>
            <a:r>
              <a:rPr lang="el-GR" b="1" dirty="0">
                <a:solidFill>
                  <a:srgbClr val="C00000"/>
                </a:solidFill>
              </a:rPr>
              <a:t>εξίσωση ακριβώς, σε όλες τις πιέσεις και θερμοκρασίες.</a:t>
            </a:r>
          </a:p>
        </p:txBody>
      </p:sp>
      <p:sp>
        <p:nvSpPr>
          <p:cNvPr id="4" name="Ορθογώνιο 3"/>
          <p:cNvSpPr/>
          <p:nvPr/>
        </p:nvSpPr>
        <p:spPr>
          <a:xfrm>
            <a:off x="600808" y="2834362"/>
            <a:ext cx="7632848" cy="646331"/>
          </a:xfrm>
          <a:prstGeom prst="rect">
            <a:avLst/>
          </a:prstGeom>
        </p:spPr>
        <p:txBody>
          <a:bodyPr wrap="square">
            <a:spAutoFit/>
          </a:bodyPr>
          <a:lstStyle/>
          <a:p>
            <a:r>
              <a:rPr lang="el-GR" dirty="0"/>
              <a:t>Στη συνέχεια, όπου αναφερόμαστε σε αέρια θα θεωρούμε ότι οι συνθήκες είναι τέτοιες ώστε ή καταστατική εξίσωση να ισχύει χωρίς αποκλίσεις.</a:t>
            </a:r>
          </a:p>
        </p:txBody>
      </p:sp>
    </p:spTree>
    <p:extLst>
      <p:ext uri="{BB962C8B-B14F-4D97-AF65-F5344CB8AC3E}">
        <p14:creationId xmlns:p14="http://schemas.microsoft.com/office/powerpoint/2010/main" val="87092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75856" y="548680"/>
            <a:ext cx="2114681" cy="400110"/>
          </a:xfrm>
          <a:prstGeom prst="rect">
            <a:avLst/>
          </a:prstGeom>
        </p:spPr>
        <p:txBody>
          <a:bodyPr wrap="none">
            <a:spAutoFit/>
          </a:bodyPr>
          <a:lstStyle/>
          <a:p>
            <a:r>
              <a:rPr lang="el-GR" sz="2000" b="1" dirty="0">
                <a:solidFill>
                  <a:srgbClr val="C00000"/>
                </a:solidFill>
              </a:rPr>
              <a:t>ΚΙΝΗΤΙΚΗ ΘΕΩΡΙΑ</a:t>
            </a:r>
          </a:p>
        </p:txBody>
      </p:sp>
      <p:sp>
        <p:nvSpPr>
          <p:cNvPr id="3" name="Ορθογώνιο 2"/>
          <p:cNvSpPr/>
          <p:nvPr/>
        </p:nvSpPr>
        <p:spPr>
          <a:xfrm>
            <a:off x="467544" y="1196752"/>
            <a:ext cx="7992888" cy="646331"/>
          </a:xfrm>
          <a:prstGeom prst="rect">
            <a:avLst/>
          </a:prstGeom>
        </p:spPr>
        <p:txBody>
          <a:bodyPr wrap="square">
            <a:spAutoFit/>
          </a:bodyPr>
          <a:lstStyle/>
          <a:p>
            <a:r>
              <a:rPr lang="el-GR" dirty="0"/>
              <a:t>Η μακροσκοπική μελέτη των αερίων δεν αρκεί για να ερμηνευτεί η συμπεριφορά των αερίων</a:t>
            </a:r>
          </a:p>
        </p:txBody>
      </p:sp>
      <p:sp>
        <p:nvSpPr>
          <p:cNvPr id="4" name="Ορθογώνιο 3"/>
          <p:cNvSpPr/>
          <p:nvPr/>
        </p:nvSpPr>
        <p:spPr>
          <a:xfrm>
            <a:off x="467544" y="1882161"/>
            <a:ext cx="7704856" cy="646331"/>
          </a:xfrm>
          <a:prstGeom prst="rect">
            <a:avLst/>
          </a:prstGeom>
        </p:spPr>
        <p:txBody>
          <a:bodyPr wrap="square">
            <a:spAutoFit/>
          </a:bodyPr>
          <a:lstStyle/>
          <a:p>
            <a:r>
              <a:rPr lang="el-GR" dirty="0" smtClean="0"/>
              <a:t>Αυτή ερμηνεύτηκε </a:t>
            </a:r>
            <a:r>
              <a:rPr lang="el-GR" dirty="0"/>
              <a:t>ικανοποιητικά, μόλις στο τέλος του 19ου αιώνα, με την κινητική θεωρία των αερίων</a:t>
            </a:r>
          </a:p>
        </p:txBody>
      </p:sp>
      <p:sp>
        <p:nvSpPr>
          <p:cNvPr id="5" name="Ορθογώνιο 4"/>
          <p:cNvSpPr/>
          <p:nvPr/>
        </p:nvSpPr>
        <p:spPr>
          <a:xfrm>
            <a:off x="467544" y="2636912"/>
            <a:ext cx="8208912" cy="1477328"/>
          </a:xfrm>
          <a:prstGeom prst="rect">
            <a:avLst/>
          </a:prstGeom>
        </p:spPr>
        <p:txBody>
          <a:bodyPr wrap="square">
            <a:spAutoFit/>
          </a:bodyPr>
          <a:lstStyle/>
          <a:p>
            <a:r>
              <a:rPr lang="el-GR" dirty="0"/>
              <a:t>Σημείο εκκίνησης της κινητικής θεωρίας είναι η υπόθεση ότι τα αέρια αποτελούνται από πολύ μεγάλο πλήθος απειροελάχιστων </a:t>
            </a:r>
            <a:r>
              <a:rPr lang="el-GR" dirty="0" smtClean="0"/>
              <a:t>σφαιριδίων που </a:t>
            </a:r>
            <a:r>
              <a:rPr lang="el-GR" dirty="0"/>
              <a:t>κινούνται τυχαία (άτακτα) μέσα στο χώρο που καταλαμβάνει το αέριο</a:t>
            </a:r>
            <a:r>
              <a:rPr lang="el-GR" dirty="0" smtClean="0"/>
              <a:t>.</a:t>
            </a:r>
          </a:p>
          <a:p>
            <a:endParaRPr lang="el-GR" dirty="0" smtClean="0"/>
          </a:p>
          <a:p>
            <a:r>
              <a:rPr lang="el-GR" dirty="0" smtClean="0"/>
              <a:t>Σήμερα ξέρουμε ότι πρόκειται για τα </a:t>
            </a:r>
            <a:r>
              <a:rPr lang="el-GR" b="1" dirty="0" smtClean="0"/>
              <a:t>μόρια</a:t>
            </a:r>
            <a:r>
              <a:rPr lang="el-GR" dirty="0" smtClean="0"/>
              <a:t> του αερίου. </a:t>
            </a:r>
            <a:endParaRPr lang="el-GR" dirty="0"/>
          </a:p>
        </p:txBody>
      </p:sp>
    </p:spTree>
    <p:extLst>
      <p:ext uri="{BB962C8B-B14F-4D97-AF65-F5344CB8AC3E}">
        <p14:creationId xmlns:p14="http://schemas.microsoft.com/office/powerpoint/2010/main" val="308528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6982" y="620688"/>
            <a:ext cx="8064896" cy="646331"/>
          </a:xfrm>
          <a:prstGeom prst="rect">
            <a:avLst/>
          </a:prstGeom>
        </p:spPr>
        <p:txBody>
          <a:bodyPr wrap="square">
            <a:spAutoFit/>
          </a:bodyPr>
          <a:lstStyle/>
          <a:p>
            <a:r>
              <a:rPr lang="el-GR" dirty="0"/>
              <a:t>Το ιδανικό αέριο αποτελεί ένα μοντέλο, χρήσιμο για να μελετηθούν κατά προσέγγιση οι ιδιότητες και η συμπεριφορά των αερίων</a:t>
            </a:r>
          </a:p>
        </p:txBody>
      </p:sp>
      <p:sp>
        <p:nvSpPr>
          <p:cNvPr id="3" name="Ορθογώνιο 2"/>
          <p:cNvSpPr/>
          <p:nvPr/>
        </p:nvSpPr>
        <p:spPr>
          <a:xfrm>
            <a:off x="514636" y="1409627"/>
            <a:ext cx="7240016" cy="369332"/>
          </a:xfrm>
          <a:prstGeom prst="rect">
            <a:avLst/>
          </a:prstGeom>
        </p:spPr>
        <p:txBody>
          <a:bodyPr wrap="square">
            <a:spAutoFit/>
          </a:bodyPr>
          <a:lstStyle/>
          <a:p>
            <a:r>
              <a:rPr lang="el-GR" dirty="0" smtClean="0"/>
              <a:t>Για </a:t>
            </a:r>
            <a:r>
              <a:rPr lang="el-GR" dirty="0"/>
              <a:t>τα ιδανικά </a:t>
            </a:r>
            <a:r>
              <a:rPr lang="el-GR" dirty="0" smtClean="0"/>
              <a:t>αέρια, η κινητική θεωρία στηρίχτηκε στις εξής παραδοχές: </a:t>
            </a:r>
            <a:endParaRPr lang="el-GR" dirty="0"/>
          </a:p>
        </p:txBody>
      </p:sp>
      <p:sp>
        <p:nvSpPr>
          <p:cNvPr id="6" name="Ορθογώνιο 5"/>
          <p:cNvSpPr/>
          <p:nvPr/>
        </p:nvSpPr>
        <p:spPr>
          <a:xfrm>
            <a:off x="503548" y="2132856"/>
            <a:ext cx="8280920" cy="3693319"/>
          </a:xfrm>
          <a:prstGeom prst="rect">
            <a:avLst/>
          </a:prstGeom>
        </p:spPr>
        <p:txBody>
          <a:bodyPr wrap="square">
            <a:spAutoFit/>
          </a:bodyPr>
          <a:lstStyle/>
          <a:p>
            <a:r>
              <a:rPr lang="el-GR" dirty="0">
                <a:solidFill>
                  <a:srgbClr val="002060"/>
                </a:solidFill>
              </a:rPr>
              <a:t>1.</a:t>
            </a:r>
            <a:r>
              <a:rPr lang="el-GR" dirty="0"/>
              <a:t> </a:t>
            </a:r>
            <a:r>
              <a:rPr lang="el-GR" b="1" dirty="0">
                <a:solidFill>
                  <a:srgbClr val="C00000"/>
                </a:solidFill>
              </a:rPr>
              <a:t>Τα μόρια του αερίου συμπεριφέρονται σαν μικροσκοπικές,</a:t>
            </a:r>
          </a:p>
          <a:p>
            <a:r>
              <a:rPr lang="el-GR" b="1" dirty="0">
                <a:solidFill>
                  <a:srgbClr val="C00000"/>
                </a:solidFill>
              </a:rPr>
              <a:t>απόλυτα ελαστικές, σφαίρες. Ο συνολικός όγκος των μορίων</a:t>
            </a:r>
          </a:p>
          <a:p>
            <a:r>
              <a:rPr lang="el-GR" b="1" dirty="0">
                <a:solidFill>
                  <a:srgbClr val="C00000"/>
                </a:solidFill>
              </a:rPr>
              <a:t>του αερίου μπορεί να θεωρηθεί αμελητέος σε σχέση με τον όγκο</a:t>
            </a:r>
          </a:p>
          <a:p>
            <a:r>
              <a:rPr lang="el-GR" b="1" dirty="0">
                <a:solidFill>
                  <a:srgbClr val="C00000"/>
                </a:solidFill>
              </a:rPr>
              <a:t>του δοχείου στο οποίο βρίσκεται</a:t>
            </a:r>
            <a:r>
              <a:rPr lang="el-GR" b="1" dirty="0" smtClean="0">
                <a:solidFill>
                  <a:srgbClr val="C00000"/>
                </a:solidFill>
              </a:rPr>
              <a:t>.</a:t>
            </a:r>
            <a:br>
              <a:rPr lang="el-GR" b="1" dirty="0" smtClean="0">
                <a:solidFill>
                  <a:srgbClr val="C00000"/>
                </a:solidFill>
              </a:rPr>
            </a:br>
            <a:endParaRPr lang="el-GR" b="1" dirty="0">
              <a:solidFill>
                <a:srgbClr val="C00000"/>
              </a:solidFill>
            </a:endParaRPr>
          </a:p>
          <a:p>
            <a:r>
              <a:rPr lang="el-GR" b="1" dirty="0">
                <a:solidFill>
                  <a:srgbClr val="002060"/>
                </a:solidFill>
              </a:rPr>
              <a:t>2.</a:t>
            </a:r>
            <a:r>
              <a:rPr lang="el-GR" b="1" dirty="0">
                <a:solidFill>
                  <a:srgbClr val="C00000"/>
                </a:solidFill>
              </a:rPr>
              <a:t> Στα μόρια δεν ασκούνται δυνάμεις παρά μόνο τη στιγμή της</a:t>
            </a:r>
          </a:p>
          <a:p>
            <a:r>
              <a:rPr lang="el-GR" b="1" dirty="0">
                <a:solidFill>
                  <a:srgbClr val="C00000"/>
                </a:solidFill>
              </a:rPr>
              <a:t>κρούσης με άλλα μόρια ή με τα τοιχώματα του δοχείου. Έτσι,</a:t>
            </a:r>
          </a:p>
          <a:p>
            <a:r>
              <a:rPr lang="el-GR" b="1" dirty="0">
                <a:solidFill>
                  <a:srgbClr val="C00000"/>
                </a:solidFill>
              </a:rPr>
              <a:t>η κίνησή τους, στο μεσοδιάστημα μεταξύ δύο κρούσεων, είναι</a:t>
            </a:r>
          </a:p>
          <a:p>
            <a:r>
              <a:rPr lang="el-GR" b="1" dirty="0">
                <a:solidFill>
                  <a:srgbClr val="C00000"/>
                </a:solidFill>
              </a:rPr>
              <a:t>ευθύγραμμη ομαλή</a:t>
            </a:r>
            <a:r>
              <a:rPr lang="el-GR" b="1" dirty="0" smtClean="0">
                <a:solidFill>
                  <a:srgbClr val="C00000"/>
                </a:solidFill>
              </a:rPr>
              <a:t>.</a:t>
            </a:r>
            <a:br>
              <a:rPr lang="el-GR" b="1" dirty="0" smtClean="0">
                <a:solidFill>
                  <a:srgbClr val="C00000"/>
                </a:solidFill>
              </a:rPr>
            </a:br>
            <a:endParaRPr lang="el-GR" b="1" dirty="0">
              <a:solidFill>
                <a:srgbClr val="C00000"/>
              </a:solidFill>
            </a:endParaRPr>
          </a:p>
          <a:p>
            <a:r>
              <a:rPr lang="el-GR" b="1" dirty="0">
                <a:solidFill>
                  <a:srgbClr val="002060"/>
                </a:solidFill>
              </a:rPr>
              <a:t>3.</a:t>
            </a:r>
            <a:r>
              <a:rPr lang="el-GR" b="1" dirty="0">
                <a:solidFill>
                  <a:srgbClr val="C00000"/>
                </a:solidFill>
              </a:rPr>
              <a:t> Οι κρούσεις των μορίων με τα τοιχώματα είναι ελαστικές.</a:t>
            </a:r>
          </a:p>
          <a:p>
            <a:r>
              <a:rPr lang="el-GR" b="1" dirty="0">
                <a:solidFill>
                  <a:srgbClr val="C00000"/>
                </a:solidFill>
              </a:rPr>
              <a:t>Έτσι η κινητική ενέργεια του μορίου δεν μεταβάλλεται μετά την</a:t>
            </a:r>
          </a:p>
          <a:p>
            <a:r>
              <a:rPr lang="el-GR" b="1" dirty="0">
                <a:solidFill>
                  <a:srgbClr val="C00000"/>
                </a:solidFill>
              </a:rPr>
              <a:t>κρούση του με το τοίχωμα.</a:t>
            </a:r>
          </a:p>
        </p:txBody>
      </p:sp>
    </p:spTree>
    <p:extLst>
      <p:ext uri="{BB962C8B-B14F-4D97-AF65-F5344CB8AC3E}">
        <p14:creationId xmlns:p14="http://schemas.microsoft.com/office/powerpoint/2010/main" val="22557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92696"/>
            <a:ext cx="7920880" cy="646331"/>
          </a:xfrm>
          <a:prstGeom prst="rect">
            <a:avLst/>
          </a:prstGeom>
        </p:spPr>
        <p:txBody>
          <a:bodyPr wrap="square">
            <a:spAutoFit/>
          </a:bodyPr>
          <a:lstStyle/>
          <a:p>
            <a:r>
              <a:rPr lang="el-GR" dirty="0"/>
              <a:t>Η ύλη, ανάλογα με τις συνθήκες θερμοκρασίας και πίεσης, βρίσκεται σε τρεις φυσικές καταστάσεις: τη </a:t>
            </a:r>
            <a:r>
              <a:rPr lang="el-GR" b="1" dirty="0"/>
              <a:t>στερεά</a:t>
            </a:r>
            <a:r>
              <a:rPr lang="el-GR" dirty="0"/>
              <a:t> (s), την </a:t>
            </a:r>
            <a:r>
              <a:rPr lang="el-GR" b="1" dirty="0"/>
              <a:t>υγρή</a:t>
            </a:r>
            <a:r>
              <a:rPr lang="el-GR" dirty="0"/>
              <a:t> (l) και την </a:t>
            </a:r>
            <a:r>
              <a:rPr lang="el-GR" b="1" dirty="0"/>
              <a:t>αέρια</a:t>
            </a:r>
            <a:r>
              <a:rPr lang="el-GR" dirty="0"/>
              <a:t> (g).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1" cy="46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93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4016" y="1052736"/>
            <a:ext cx="3995936" cy="4154984"/>
          </a:xfrm>
          <a:prstGeom prst="rect">
            <a:avLst/>
          </a:prstGeom>
        </p:spPr>
        <p:txBody>
          <a:bodyPr wrap="square">
            <a:spAutoFit/>
          </a:bodyPr>
          <a:lstStyle/>
          <a:p>
            <a:r>
              <a:rPr lang="el-GR" sz="2400" dirty="0"/>
              <a:t>Τ</a:t>
            </a:r>
            <a:r>
              <a:rPr lang="el-GR" sz="2400" dirty="0" smtClean="0"/>
              <a:t>α </a:t>
            </a:r>
            <a:r>
              <a:rPr lang="el-GR" sz="2400" dirty="0"/>
              <a:t>μόρια των στερεών βρίσκονται σε </a:t>
            </a:r>
            <a:r>
              <a:rPr lang="el-GR" sz="2400" b="1" dirty="0"/>
              <a:t>μικρή μεταξύ τους απόσταση </a:t>
            </a:r>
            <a:r>
              <a:rPr lang="el-GR" sz="2400" dirty="0"/>
              <a:t>και </a:t>
            </a:r>
            <a:r>
              <a:rPr lang="el-GR" sz="2400" b="1" dirty="0"/>
              <a:t>οι μεταξύ τους δυνάμεις είναι ισχυρές</a:t>
            </a:r>
            <a:r>
              <a:rPr lang="el-GR" sz="2400" dirty="0"/>
              <a:t>, γι’ αυτό τα στερεά έχουν ορισμένο σχήμα και όγκο. </a:t>
            </a:r>
            <a:endParaRPr lang="el-GR" sz="2400" dirty="0" smtClean="0"/>
          </a:p>
          <a:p>
            <a:endParaRPr lang="el-GR" sz="2400" dirty="0" smtClean="0"/>
          </a:p>
          <a:p>
            <a:r>
              <a:rPr lang="el-GR" sz="2400" dirty="0" smtClean="0"/>
              <a:t>Τα </a:t>
            </a:r>
            <a:r>
              <a:rPr lang="el-GR" sz="2400" dirty="0"/>
              <a:t>μόρια των στερεών δε μετατοπίζονται αλλά ταλαντώνονται γύρω από ορισμένη θέση.</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208" y="1196752"/>
            <a:ext cx="4464496" cy="327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03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2532484" cy="37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11560" y="1268760"/>
            <a:ext cx="4176464" cy="2308324"/>
          </a:xfrm>
          <a:prstGeom prst="rect">
            <a:avLst/>
          </a:prstGeom>
        </p:spPr>
        <p:txBody>
          <a:bodyPr wrap="square">
            <a:spAutoFit/>
          </a:bodyPr>
          <a:lstStyle/>
          <a:p>
            <a:r>
              <a:rPr lang="el-GR" sz="2400" dirty="0" smtClean="0"/>
              <a:t>Στα </a:t>
            </a:r>
            <a:r>
              <a:rPr lang="el-GR" sz="2400" dirty="0"/>
              <a:t>υγρά, οι δυνάμεις ανάμεσα στα μόρια είναι σημαντικές, όχι όμως τόσο μεγάλες όσο στα στερεά, με συνέπεια τα υγρά να έχουν ορισμένο όγκο αλλά όχι δικό τους σχήμα.</a:t>
            </a:r>
          </a:p>
        </p:txBody>
      </p:sp>
    </p:spTree>
    <p:extLst>
      <p:ext uri="{BB962C8B-B14F-4D97-AF65-F5344CB8AC3E}">
        <p14:creationId xmlns:p14="http://schemas.microsoft.com/office/powerpoint/2010/main" val="365861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980728"/>
            <a:ext cx="4572000" cy="5016758"/>
          </a:xfrm>
          <a:prstGeom prst="rect">
            <a:avLst/>
          </a:prstGeom>
        </p:spPr>
        <p:txBody>
          <a:bodyPr>
            <a:spAutoFit/>
          </a:bodyPr>
          <a:lstStyle/>
          <a:p>
            <a:r>
              <a:rPr lang="el-GR" sz="2000" dirty="0"/>
              <a:t>Στα αέρια οι αποστάσεις μεταξύ των μορίων είναι μεγάλες και οι δυνάμεις μεταξύ τους πολύ μικρές. Αυτό εξηγεί γιατί τα αέρια δεν έχουν δικό τους σχήμα και όγκο αλλά «δανείζονται» το σχήμα και τον όγκο του δοχείου που τα περιέχει.</a:t>
            </a:r>
          </a:p>
          <a:p>
            <a:endParaRPr lang="el-GR" sz="2000" dirty="0"/>
          </a:p>
          <a:p>
            <a:r>
              <a:rPr lang="el-GR" sz="2000" dirty="0"/>
              <a:t>Τα μόρια των αερίων βρίσκονται σε διαρκή κίνηση και συγκρούονται με τα άλλα μόρια ή με τα τοιχώματα του δοχείου. Η κίνηση των μορίων του αερίου, μεταξύ δύο συγκρούσεων, είναι ευθύγραμμη ομαλή, η «μέση ελεύθερη διαδρομή» τους σχετικά μεγάλη και οι ταχύτητες με τις οποίες κινούνται είναι της τάξης των 1600 χιλιομέτρων την ώρα!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96752"/>
            <a:ext cx="3331431" cy="416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12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3960440" cy="390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07704" y="4581128"/>
            <a:ext cx="5616624" cy="1754326"/>
          </a:xfrm>
          <a:prstGeom prst="rect">
            <a:avLst/>
          </a:prstGeom>
        </p:spPr>
        <p:txBody>
          <a:bodyPr wrap="square">
            <a:spAutoFit/>
          </a:bodyPr>
          <a:lstStyle/>
          <a:p>
            <a:r>
              <a:rPr lang="el-GR" dirty="0"/>
              <a:t>Σχηματική παράσταση των δομικών λίθων στις τρεις καταστάσεις της ύλης. Οι δομικοί λίθοι: </a:t>
            </a:r>
            <a:r>
              <a:rPr lang="el-GR" b="1" dirty="0"/>
              <a:t>(α) των αερίων </a:t>
            </a:r>
            <a:r>
              <a:rPr lang="el-GR" dirty="0"/>
              <a:t>κινούνται ελεύθερα προς κάθε κατεύθυνση, </a:t>
            </a:r>
            <a:r>
              <a:rPr lang="el-GR" b="1" dirty="0"/>
              <a:t>(β) των υγρών </a:t>
            </a:r>
            <a:r>
              <a:rPr lang="el-GR" dirty="0"/>
              <a:t>γλιστράνε ο ένας πάνω στο άλλο, ενώ </a:t>
            </a:r>
            <a:r>
              <a:rPr lang="el-GR" b="1" dirty="0"/>
              <a:t>(γ) των στερεών</a:t>
            </a:r>
            <a:r>
              <a:rPr lang="el-GR" dirty="0"/>
              <a:t> κατέχουν συγκεκριμένες θέσεις γύρω από τις οποίες κινούνται άτακτα.</a:t>
            </a:r>
          </a:p>
        </p:txBody>
      </p:sp>
    </p:spTree>
    <p:extLst>
      <p:ext uri="{BB962C8B-B14F-4D97-AF65-F5344CB8AC3E}">
        <p14:creationId xmlns:p14="http://schemas.microsoft.com/office/powerpoint/2010/main" val="36741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98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1803" y="262565"/>
            <a:ext cx="8136904" cy="1138773"/>
          </a:xfrm>
          <a:prstGeom prst="rect">
            <a:avLst/>
          </a:prstGeom>
        </p:spPr>
        <p:txBody>
          <a:bodyPr wrap="square">
            <a:spAutoFit/>
          </a:bodyPr>
          <a:lstStyle/>
          <a:p>
            <a:r>
              <a:rPr lang="el-GR" sz="3200" b="1" dirty="0">
                <a:solidFill>
                  <a:srgbClr val="C00000"/>
                </a:solidFill>
              </a:rPr>
              <a:t>Μακροσκοπική και μικροσκοπική μελέτη.</a:t>
            </a:r>
          </a:p>
          <a:p>
            <a:r>
              <a:rPr lang="el-GR" dirty="0"/>
              <a:t> </a:t>
            </a:r>
          </a:p>
          <a:p>
            <a:endParaRPr lang="el-GR" dirty="0"/>
          </a:p>
        </p:txBody>
      </p:sp>
      <p:sp>
        <p:nvSpPr>
          <p:cNvPr id="3" name="Ορθογώνιο 2"/>
          <p:cNvSpPr/>
          <p:nvPr/>
        </p:nvSpPr>
        <p:spPr>
          <a:xfrm>
            <a:off x="333670" y="1041121"/>
            <a:ext cx="6336704" cy="646331"/>
          </a:xfrm>
          <a:prstGeom prst="rect">
            <a:avLst/>
          </a:prstGeom>
        </p:spPr>
        <p:txBody>
          <a:bodyPr wrap="square">
            <a:spAutoFit/>
          </a:bodyPr>
          <a:lstStyle/>
          <a:p>
            <a:r>
              <a:rPr lang="el-GR" dirty="0"/>
              <a:t>Η περιγραφή - και κατ’ επέκταση η μελέτη ενός φαινομένου - μπορεί να είναι είτε </a:t>
            </a:r>
            <a:r>
              <a:rPr lang="el-GR" b="1" dirty="0"/>
              <a:t>μακροσκοπική</a:t>
            </a:r>
            <a:r>
              <a:rPr lang="el-GR" dirty="0"/>
              <a:t> είτε </a:t>
            </a:r>
            <a:r>
              <a:rPr lang="el-GR" b="1" dirty="0"/>
              <a:t>μικροσκοπική</a:t>
            </a:r>
            <a:r>
              <a:rPr lang="el-GR" dirty="0"/>
              <a:t>.</a:t>
            </a:r>
          </a:p>
        </p:txBody>
      </p:sp>
      <p:sp>
        <p:nvSpPr>
          <p:cNvPr id="4" name="Ορθογώνιο 3"/>
          <p:cNvSpPr/>
          <p:nvPr/>
        </p:nvSpPr>
        <p:spPr>
          <a:xfrm>
            <a:off x="333670" y="1844824"/>
            <a:ext cx="6110538" cy="2031325"/>
          </a:xfrm>
          <a:prstGeom prst="rect">
            <a:avLst/>
          </a:prstGeom>
        </p:spPr>
        <p:txBody>
          <a:bodyPr wrap="square">
            <a:spAutoFit/>
          </a:bodyPr>
          <a:lstStyle/>
          <a:p>
            <a:r>
              <a:rPr lang="el-GR" b="1" dirty="0" smtClean="0">
                <a:solidFill>
                  <a:srgbClr val="002060"/>
                </a:solidFill>
              </a:rPr>
              <a:t>Μακροσκοπική</a:t>
            </a:r>
            <a:r>
              <a:rPr lang="el-GR" dirty="0" smtClean="0">
                <a:solidFill>
                  <a:srgbClr val="002060"/>
                </a:solidFill>
              </a:rPr>
              <a:t> </a:t>
            </a:r>
            <a:r>
              <a:rPr lang="el-GR" dirty="0"/>
              <a:t>λέγεται η μελέτη όταν σ’ αυτή δεν υπεισέρχονται υποθέσεις, θεωρίες ή και μεγέθη που έχουν σχέση με τη δομή ή τη σύσταση των αντικειμένων που συμμετέχουν στο </a:t>
            </a:r>
            <a:r>
              <a:rPr lang="el-GR" dirty="0" smtClean="0"/>
              <a:t>φαινόμενο. </a:t>
            </a:r>
          </a:p>
          <a:p>
            <a:r>
              <a:rPr lang="el-GR" dirty="0" smtClean="0"/>
              <a:t>Στην περίπτωση του αερίου, μακροσκοπικά μεγέθη είναι: η πίεση, η θερμοκρασία, η ποσότητα του αερίου (σε </a:t>
            </a:r>
            <a:r>
              <a:rPr lang="en-US" dirty="0" err="1" smtClean="0"/>
              <a:t>mol</a:t>
            </a:r>
            <a:r>
              <a:rPr lang="en-US" dirty="0" smtClean="0"/>
              <a:t>)</a:t>
            </a:r>
            <a:r>
              <a:rPr lang="el-GR" dirty="0" smtClean="0"/>
              <a:t>, η πυκνότητα.</a:t>
            </a:r>
            <a:endParaRPr lang="el-GR" dirty="0"/>
          </a:p>
        </p:txBody>
      </p:sp>
      <p:sp>
        <p:nvSpPr>
          <p:cNvPr id="5" name="Ορθογώνιο 4"/>
          <p:cNvSpPr/>
          <p:nvPr/>
        </p:nvSpPr>
        <p:spPr>
          <a:xfrm>
            <a:off x="6732240" y="4941168"/>
            <a:ext cx="2267744" cy="1615827"/>
          </a:xfrm>
          <a:prstGeom prst="rect">
            <a:avLst/>
          </a:prstGeom>
        </p:spPr>
        <p:txBody>
          <a:bodyPr wrap="square">
            <a:spAutoFit/>
          </a:bodyPr>
          <a:lstStyle/>
          <a:p>
            <a:r>
              <a:rPr lang="el-GR" sz="1100" i="1" dirty="0" smtClean="0">
                <a:solidFill>
                  <a:srgbClr val="00B0F0"/>
                </a:solidFill>
              </a:rPr>
              <a:t>Αν </a:t>
            </a:r>
            <a:r>
              <a:rPr lang="el-GR" sz="1100" i="1" dirty="0">
                <a:solidFill>
                  <a:srgbClr val="00B0F0"/>
                </a:solidFill>
              </a:rPr>
              <a:t>συνδέσουμε μια λάμπα στους πόλους μιας μπαταρίας η λάμπα θα ανάψει. Το φαινόμενο μπορεί να μελετηθεί αν μετρηθεί η τάση, η ένταση του ρεύματος, η θερμοκρασία του σύρματος της λάμπας, τα ποσά θερμότητας που εκπέμπει κλπ. Αυτή είναι η μακροσκοπική μελέτη</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679" y="1336633"/>
            <a:ext cx="2232248" cy="26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33670" y="3950996"/>
            <a:ext cx="6038530" cy="1477328"/>
          </a:xfrm>
          <a:prstGeom prst="rect">
            <a:avLst/>
          </a:prstGeom>
        </p:spPr>
        <p:txBody>
          <a:bodyPr wrap="square">
            <a:spAutoFit/>
          </a:bodyPr>
          <a:lstStyle/>
          <a:p>
            <a:r>
              <a:rPr lang="el-GR" dirty="0"/>
              <a:t>Τα μεγέθη αυτά (πίεση - όγκος - θερμοκρασία) για ορισμένη ποσότητα αερίου δεν είναι ανεξάρτητα μεταξύ τους αλλά συσχετίζονται. Για παράδειγμα, αν αυξήσουμε τη θερμοκρασία σε μια κλειστή φιάλη που περιέχει αέριο θα αυξηθεί και η πίεση.</a:t>
            </a:r>
          </a:p>
        </p:txBody>
      </p:sp>
      <p:sp>
        <p:nvSpPr>
          <p:cNvPr id="7" name="Ορθογώνιο 6"/>
          <p:cNvSpPr/>
          <p:nvPr/>
        </p:nvSpPr>
        <p:spPr>
          <a:xfrm>
            <a:off x="333670" y="5499241"/>
            <a:ext cx="5688632" cy="923330"/>
          </a:xfrm>
          <a:prstGeom prst="rect">
            <a:avLst/>
          </a:prstGeom>
        </p:spPr>
        <p:txBody>
          <a:bodyPr wrap="square">
            <a:spAutoFit/>
          </a:bodyPr>
          <a:lstStyle/>
          <a:p>
            <a:r>
              <a:rPr lang="el-GR" dirty="0"/>
              <a:t>Οι σχέσεις που συνδέουν τα μεγέθη αυτά προσδιορίστηκαν </a:t>
            </a:r>
            <a:r>
              <a:rPr lang="el-GR" b="1" dirty="0"/>
              <a:t>πειραματικά</a:t>
            </a:r>
            <a:r>
              <a:rPr lang="el-GR" dirty="0"/>
              <a:t> και αποτελούν τους </a:t>
            </a:r>
            <a:r>
              <a:rPr lang="el-GR" b="1" dirty="0"/>
              <a:t>νόμους των αερίων</a:t>
            </a:r>
            <a:r>
              <a:rPr lang="el-GR" dirty="0"/>
              <a:t>.</a:t>
            </a:r>
          </a:p>
        </p:txBody>
      </p:sp>
    </p:spTree>
    <p:extLst>
      <p:ext uri="{BB962C8B-B14F-4D97-AF65-F5344CB8AC3E}">
        <p14:creationId xmlns:p14="http://schemas.microsoft.com/office/powerpoint/2010/main" val="427886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9832" y="476672"/>
            <a:ext cx="2454518" cy="369332"/>
          </a:xfrm>
          <a:prstGeom prst="rect">
            <a:avLst/>
          </a:prstGeom>
        </p:spPr>
        <p:txBody>
          <a:bodyPr wrap="none">
            <a:spAutoFit/>
          </a:bodyPr>
          <a:lstStyle/>
          <a:p>
            <a:r>
              <a:rPr lang="el-GR" b="1" dirty="0">
                <a:solidFill>
                  <a:schemeClr val="tx2"/>
                </a:solidFill>
              </a:rPr>
              <a:t>ΟΙ ΝΟΜΟΙ ΤΩΝ ΑΕΡΙΩΝ</a:t>
            </a:r>
          </a:p>
        </p:txBody>
      </p:sp>
      <p:sp>
        <p:nvSpPr>
          <p:cNvPr id="3" name="Ορθογώνιο 2"/>
          <p:cNvSpPr/>
          <p:nvPr/>
        </p:nvSpPr>
        <p:spPr>
          <a:xfrm>
            <a:off x="596075" y="934689"/>
            <a:ext cx="4385047" cy="400110"/>
          </a:xfrm>
          <a:prstGeom prst="rect">
            <a:avLst/>
          </a:prstGeom>
        </p:spPr>
        <p:txBody>
          <a:bodyPr wrap="none">
            <a:spAutoFit/>
          </a:bodyPr>
          <a:lstStyle/>
          <a:p>
            <a:r>
              <a:rPr lang="el-GR" b="1" dirty="0" smtClean="0">
                <a:solidFill>
                  <a:srgbClr val="C00000"/>
                </a:solidFill>
              </a:rPr>
              <a:t>Α</a:t>
            </a:r>
            <a:r>
              <a:rPr lang="el-GR" dirty="0" smtClean="0"/>
              <a:t>. </a:t>
            </a:r>
            <a:r>
              <a:rPr lang="el-GR" sz="2000" b="1" dirty="0" smtClean="0">
                <a:solidFill>
                  <a:srgbClr val="0070C0"/>
                </a:solidFill>
              </a:rPr>
              <a:t>Νόμος </a:t>
            </a:r>
            <a:r>
              <a:rPr lang="el-GR" sz="2000" b="1" dirty="0">
                <a:solidFill>
                  <a:srgbClr val="0070C0"/>
                </a:solidFill>
              </a:rPr>
              <a:t>του Boyle (Μπόιλ, 1627-1691)</a:t>
            </a:r>
          </a:p>
        </p:txBody>
      </p:sp>
      <p:sp>
        <p:nvSpPr>
          <p:cNvPr id="4" name="Ορθογώνιο 3"/>
          <p:cNvSpPr/>
          <p:nvPr/>
        </p:nvSpPr>
        <p:spPr>
          <a:xfrm>
            <a:off x="543676" y="1525434"/>
            <a:ext cx="5555064" cy="1477328"/>
          </a:xfrm>
          <a:prstGeom prst="rect">
            <a:avLst/>
          </a:prstGeom>
        </p:spPr>
        <p:txBody>
          <a:bodyPr wrap="square">
            <a:spAutoFit/>
          </a:bodyPr>
          <a:lstStyle/>
          <a:p>
            <a:r>
              <a:rPr lang="el-GR" b="1" dirty="0">
                <a:solidFill>
                  <a:srgbClr val="C00000"/>
                </a:solidFill>
              </a:rPr>
              <a:t>Η πίεση ορισμένης ποσότητας αερίου του οποίου η θερμοκρασία παραμένει </a:t>
            </a:r>
            <a:r>
              <a:rPr lang="el-GR" b="1" dirty="0" smtClean="0">
                <a:solidFill>
                  <a:srgbClr val="C00000"/>
                </a:solidFill>
              </a:rPr>
              <a:t>σταθερή </a:t>
            </a:r>
            <a:r>
              <a:rPr lang="el-GR" b="1" dirty="0">
                <a:solidFill>
                  <a:srgbClr val="C00000"/>
                </a:solidFill>
              </a:rPr>
              <a:t>είναι αντίστροφα ανάλογη με τον όγκο του</a:t>
            </a:r>
            <a:r>
              <a:rPr lang="el-GR" b="1" dirty="0" smtClean="0">
                <a:solidFill>
                  <a:srgbClr val="C00000"/>
                </a:solidFill>
              </a:rPr>
              <a:t>. </a:t>
            </a:r>
            <a:endParaRPr lang="el-GR" b="1" dirty="0">
              <a:solidFill>
                <a:srgbClr val="C00000"/>
              </a:solidFill>
            </a:endParaRPr>
          </a:p>
          <a:p>
            <a:endParaRPr lang="el-GR" dirty="0" smtClean="0"/>
          </a:p>
          <a:p>
            <a:r>
              <a:rPr lang="el-GR" dirty="0" smtClean="0"/>
              <a:t>Η </a:t>
            </a:r>
            <a:r>
              <a:rPr lang="el-GR" dirty="0"/>
              <a:t>μαθηματική διατύπωση είναι: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8" y="3397652"/>
            <a:ext cx="2606996" cy="75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470" y="435833"/>
            <a:ext cx="2461040" cy="20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134192" y="5913310"/>
            <a:ext cx="2926500" cy="769441"/>
          </a:xfrm>
          <a:prstGeom prst="rect">
            <a:avLst/>
          </a:prstGeom>
        </p:spPr>
        <p:txBody>
          <a:bodyPr wrap="square">
            <a:spAutoFit/>
          </a:bodyPr>
          <a:lstStyle/>
          <a:p>
            <a:r>
              <a:rPr lang="el-GR" sz="1100" b="1" dirty="0" smtClean="0">
                <a:solidFill>
                  <a:srgbClr val="002060"/>
                </a:solidFill>
              </a:rPr>
              <a:t>β</a:t>
            </a:r>
            <a:r>
              <a:rPr lang="el-GR" sz="1100" b="1" dirty="0">
                <a:solidFill>
                  <a:srgbClr val="002060"/>
                </a:solidFill>
              </a:rPr>
              <a:t>) Στο διάγραμμα </a:t>
            </a:r>
            <a:r>
              <a:rPr lang="el-GR" sz="1100" b="1" dirty="0" smtClean="0">
                <a:solidFill>
                  <a:srgbClr val="002060"/>
                </a:solidFill>
              </a:rPr>
              <a:t>παριστάνεται </a:t>
            </a:r>
            <a:r>
              <a:rPr lang="el-GR" sz="1100" b="1" dirty="0">
                <a:solidFill>
                  <a:srgbClr val="002060"/>
                </a:solidFill>
              </a:rPr>
              <a:t>γραφικά η πίεση του αερίου σε συνάρτηση με τον όγκο του, για θερμοκρασίες Τ</a:t>
            </a:r>
            <a:r>
              <a:rPr lang="el-GR" sz="1100" b="1" baseline="-25000" dirty="0">
                <a:solidFill>
                  <a:srgbClr val="002060"/>
                </a:solidFill>
              </a:rPr>
              <a:t>1</a:t>
            </a:r>
            <a:r>
              <a:rPr lang="el-GR" sz="1100" b="1" dirty="0">
                <a:solidFill>
                  <a:srgbClr val="002060"/>
                </a:solidFill>
              </a:rPr>
              <a:t> και Τ</a:t>
            </a:r>
            <a:r>
              <a:rPr lang="el-GR" sz="1100" b="1" baseline="-25000" dirty="0">
                <a:solidFill>
                  <a:srgbClr val="002060"/>
                </a:solidFill>
              </a:rPr>
              <a:t>2</a:t>
            </a:r>
            <a:r>
              <a:rPr lang="el-GR" sz="1100" b="1" dirty="0">
                <a:solidFill>
                  <a:srgbClr val="002060"/>
                </a:solidFill>
              </a:rPr>
              <a:t> για τις οποίες ισχύει Τ</a:t>
            </a:r>
            <a:r>
              <a:rPr lang="el-GR" sz="1100" b="1" baseline="-25000" dirty="0">
                <a:solidFill>
                  <a:srgbClr val="002060"/>
                </a:solidFill>
              </a:rPr>
              <a:t>2</a:t>
            </a:r>
            <a:r>
              <a:rPr lang="el-GR" sz="1100" b="1" dirty="0">
                <a:solidFill>
                  <a:srgbClr val="002060"/>
                </a:solidFill>
              </a:rPr>
              <a:t> &gt; Τ</a:t>
            </a:r>
            <a:r>
              <a:rPr lang="el-GR" sz="1100" b="1" baseline="-25000" dirty="0">
                <a:solidFill>
                  <a:srgbClr val="002060"/>
                </a:solidFill>
              </a:rPr>
              <a:t>1</a:t>
            </a:r>
            <a:r>
              <a:rPr lang="el-GR" sz="1100" b="1" dirty="0">
                <a:solidFill>
                  <a:srgbClr val="002060"/>
                </a:solidFill>
              </a:rPr>
              <a:t>.</a:t>
            </a:r>
          </a:p>
        </p:txBody>
      </p:sp>
      <p:sp>
        <p:nvSpPr>
          <p:cNvPr id="6" name="Ορθογώνιο 5"/>
          <p:cNvSpPr/>
          <p:nvPr/>
        </p:nvSpPr>
        <p:spPr>
          <a:xfrm>
            <a:off x="6205105" y="2556600"/>
            <a:ext cx="2931526" cy="1107996"/>
          </a:xfrm>
          <a:prstGeom prst="rect">
            <a:avLst/>
          </a:prstGeom>
        </p:spPr>
        <p:txBody>
          <a:bodyPr wrap="square">
            <a:spAutoFit/>
          </a:bodyPr>
          <a:lstStyle/>
          <a:p>
            <a:r>
              <a:rPr lang="el-GR" sz="1100" b="1" dirty="0">
                <a:solidFill>
                  <a:srgbClr val="002060"/>
                </a:solidFill>
              </a:rPr>
              <a:t>α) To αέριο βρίσκεται μέσα σε ογκομετρικό δοχείο. Το δοχείο με το αέριο περιβάλλεται από λουτρό με νερό του οποίου η θερμοκρασία διατηρείται σταθερή. Στο δοχείο υπάρχει προσαρμοσμένο μανόμετρο </a:t>
            </a:r>
            <a:r>
              <a:rPr lang="el-GR" sz="1100" b="1" dirty="0" smtClean="0">
                <a:solidFill>
                  <a:srgbClr val="002060"/>
                </a:solidFill>
              </a:rPr>
              <a:t>για τη μέτρηση της πίεσης του αερίου</a:t>
            </a:r>
            <a:r>
              <a:rPr lang="el-GR" sz="1100" b="1" dirty="0" smtClean="0">
                <a:solidFill>
                  <a:schemeClr val="accent1"/>
                </a:solidFill>
              </a:rPr>
              <a:t>.     </a:t>
            </a:r>
            <a:endParaRPr lang="el-GR"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081" y="3698089"/>
            <a:ext cx="2496559" cy="22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543676" y="4780601"/>
            <a:ext cx="4172340" cy="584775"/>
          </a:xfrm>
          <a:prstGeom prst="rect">
            <a:avLst/>
          </a:prstGeom>
        </p:spPr>
        <p:txBody>
          <a:bodyPr wrap="square">
            <a:spAutoFit/>
          </a:bodyPr>
          <a:lstStyle/>
          <a:p>
            <a:r>
              <a:rPr lang="el-GR" sz="1600" b="1" dirty="0"/>
              <a:t>Η μεταβολή στην οποία η θερμοκρασία παραμένει σταθερή ονομάζεται</a:t>
            </a:r>
            <a:r>
              <a:rPr lang="el-GR" sz="1600" dirty="0"/>
              <a:t> </a:t>
            </a:r>
            <a:r>
              <a:rPr lang="el-GR" sz="1600" b="1" dirty="0">
                <a:solidFill>
                  <a:srgbClr val="C00000"/>
                </a:solidFill>
              </a:rPr>
              <a:t>ισόθερμη</a:t>
            </a:r>
            <a:r>
              <a:rPr lang="el-GR" sz="1600" dirty="0"/>
              <a:t>.</a:t>
            </a:r>
          </a:p>
        </p:txBody>
      </p:sp>
    </p:spTree>
    <p:extLst>
      <p:ext uri="{BB962C8B-B14F-4D97-AF65-F5344CB8AC3E}">
        <p14:creationId xmlns:p14="http://schemas.microsoft.com/office/powerpoint/2010/main" val="31402469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1386</Words>
  <Application>Microsoft Office PowerPoint</Application>
  <PresentationFormat>Προβολή στην οθόνη (4:3)</PresentationFormat>
  <Paragraphs>105</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oem</dc:creator>
  <cp:lastModifiedBy>oem</cp:lastModifiedBy>
  <cp:revision>38</cp:revision>
  <dcterms:created xsi:type="dcterms:W3CDTF">2021-01-15T17:56:12Z</dcterms:created>
  <dcterms:modified xsi:type="dcterms:W3CDTF">2021-01-16T14:57:59Z</dcterms:modified>
</cp:coreProperties>
</file>