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6" r:id="rId9"/>
    <p:sldId id="265"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16/12/2020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11560" y="332655"/>
            <a:ext cx="7290457" cy="584775"/>
          </a:xfrm>
          <a:prstGeom prst="rect">
            <a:avLst/>
          </a:prstGeom>
        </p:spPr>
        <p:txBody>
          <a:bodyPr wrap="none">
            <a:spAutoFit/>
          </a:bodyPr>
          <a:lstStyle/>
          <a:p>
            <a:r>
              <a:rPr lang="el-GR" sz="3200" b="1" dirty="0">
                <a:solidFill>
                  <a:srgbClr val="C00000"/>
                </a:solidFill>
              </a:rPr>
              <a:t>Εξαναγκασμένες </a:t>
            </a:r>
            <a:r>
              <a:rPr lang="el-GR" sz="3200" b="1" dirty="0" smtClean="0">
                <a:solidFill>
                  <a:srgbClr val="C00000"/>
                </a:solidFill>
              </a:rPr>
              <a:t>Μηχανικές Ταλαντώσεις</a:t>
            </a:r>
            <a:endParaRPr lang="el-GR" sz="3200" b="1" dirty="0">
              <a:solidFill>
                <a:srgbClr val="C00000"/>
              </a:solidFill>
            </a:endParaRPr>
          </a:p>
        </p:txBody>
      </p:sp>
      <p:sp>
        <p:nvSpPr>
          <p:cNvPr id="3" name="Ορθογώνιο 2"/>
          <p:cNvSpPr/>
          <p:nvPr/>
        </p:nvSpPr>
        <p:spPr>
          <a:xfrm>
            <a:off x="395536" y="1268760"/>
            <a:ext cx="6552728" cy="1477328"/>
          </a:xfrm>
          <a:prstGeom prst="rect">
            <a:avLst/>
          </a:prstGeom>
        </p:spPr>
        <p:txBody>
          <a:bodyPr wrap="square">
            <a:spAutoFit/>
          </a:bodyPr>
          <a:lstStyle/>
          <a:p>
            <a:r>
              <a:rPr lang="el-GR" dirty="0"/>
              <a:t>Αν το σφαιρίδιο του </a:t>
            </a:r>
            <a:r>
              <a:rPr lang="el-GR" dirty="0" smtClean="0"/>
              <a:t>διπλανού σχήματος εκτραπεί </a:t>
            </a:r>
            <a:r>
              <a:rPr lang="el-GR" dirty="0"/>
              <a:t>από τη θέση ισορροπίας του και αφεθεί ελεύθερο θα εκτελέσει κατακόρυφη ταλάντωση.</a:t>
            </a:r>
          </a:p>
          <a:p>
            <a:r>
              <a:rPr lang="el-GR" dirty="0"/>
              <a:t>Αν δεν υπάρχουν αντιστάσεις η ταλάντωση θα είναι </a:t>
            </a:r>
            <a:r>
              <a:rPr lang="el-GR" b="1" dirty="0"/>
              <a:t>αμείωτη</a:t>
            </a:r>
            <a:r>
              <a:rPr lang="el-GR" dirty="0"/>
              <a:t>, με συχνότητα</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425" y="2577441"/>
            <a:ext cx="1368152" cy="79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1270518"/>
            <a:ext cx="1448172" cy="2620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395536" y="3573016"/>
            <a:ext cx="7029604" cy="923330"/>
          </a:xfrm>
          <a:prstGeom prst="rect">
            <a:avLst/>
          </a:prstGeom>
        </p:spPr>
        <p:txBody>
          <a:bodyPr wrap="square">
            <a:spAutoFit/>
          </a:bodyPr>
          <a:lstStyle/>
          <a:p>
            <a:r>
              <a:rPr lang="el-GR" dirty="0"/>
              <a:t>Στην πραγματικότητα η ταλάντωση θα είναι </a:t>
            </a:r>
            <a:r>
              <a:rPr lang="el-GR" b="1" dirty="0"/>
              <a:t>φθίνουσα</a:t>
            </a:r>
            <a:r>
              <a:rPr lang="el-GR" dirty="0"/>
              <a:t>. Η συχνότητά</a:t>
            </a:r>
          </a:p>
          <a:p>
            <a:r>
              <a:rPr lang="el-GR" dirty="0"/>
              <a:t>της θα είναι λίγο μικρότερη, στην πράξη όμως μπορούμε να τη θεωρήσουμε ίση με την </a:t>
            </a:r>
            <a:r>
              <a:rPr lang="el-GR" dirty="0" smtClean="0"/>
              <a:t>f</a:t>
            </a:r>
            <a:r>
              <a:rPr lang="el-GR" baseline="-25000" dirty="0" smtClean="0"/>
              <a:t>0</a:t>
            </a:r>
            <a:r>
              <a:rPr lang="el-GR" dirty="0"/>
              <a:t>.</a:t>
            </a:r>
          </a:p>
        </p:txBody>
      </p:sp>
      <p:sp>
        <p:nvSpPr>
          <p:cNvPr id="5" name="Ορθογώνιο 4"/>
          <p:cNvSpPr/>
          <p:nvPr/>
        </p:nvSpPr>
        <p:spPr>
          <a:xfrm>
            <a:off x="395536" y="4797152"/>
            <a:ext cx="7992888" cy="646331"/>
          </a:xfrm>
          <a:prstGeom prst="rect">
            <a:avLst/>
          </a:prstGeom>
        </p:spPr>
        <p:txBody>
          <a:bodyPr wrap="square">
            <a:spAutoFit/>
          </a:bodyPr>
          <a:lstStyle/>
          <a:p>
            <a:r>
              <a:rPr lang="el-GR" dirty="0"/>
              <a:t>Μια τέτοια ταλάντωση λέγεται </a:t>
            </a:r>
            <a:r>
              <a:rPr lang="el-GR" b="1" dirty="0">
                <a:solidFill>
                  <a:srgbClr val="C00000"/>
                </a:solidFill>
              </a:rPr>
              <a:t>ελεύθερη ταλάντωση </a:t>
            </a:r>
            <a:r>
              <a:rPr lang="el-GR" dirty="0"/>
              <a:t>και η συχνότητα με την οποία πραγματοποιείται λέγεται </a:t>
            </a:r>
            <a:r>
              <a:rPr lang="el-GR" b="1" dirty="0">
                <a:solidFill>
                  <a:srgbClr val="C00000"/>
                </a:solidFill>
              </a:rPr>
              <a:t>ιδιοσυχνότητα</a:t>
            </a:r>
            <a:r>
              <a:rPr lang="el-GR" dirty="0">
                <a:solidFill>
                  <a:srgbClr val="C00000"/>
                </a:solidFill>
              </a:rPr>
              <a:t> </a:t>
            </a:r>
            <a:r>
              <a:rPr lang="el-GR" dirty="0"/>
              <a:t>(</a:t>
            </a:r>
            <a:r>
              <a:rPr lang="el-GR" b="1" dirty="0" err="1" smtClean="0">
                <a:solidFill>
                  <a:srgbClr val="C00000"/>
                </a:solidFill>
              </a:rPr>
              <a:t>f</a:t>
            </a:r>
            <a:r>
              <a:rPr lang="el-GR" b="1" baseline="-25000" dirty="0" err="1" smtClean="0">
                <a:solidFill>
                  <a:srgbClr val="C00000"/>
                </a:solidFill>
              </a:rPr>
              <a:t>0</a:t>
            </a:r>
            <a:r>
              <a:rPr lang="el-GR" dirty="0" smtClean="0"/>
              <a:t>) της ταλάντωσης</a:t>
            </a:r>
            <a:r>
              <a:rPr lang="el-GR" dirty="0"/>
              <a:t>.</a:t>
            </a:r>
          </a:p>
        </p:txBody>
      </p:sp>
    </p:spTree>
    <p:extLst>
      <p:ext uri="{BB962C8B-B14F-4D97-AF65-F5344CB8AC3E}">
        <p14:creationId xmlns:p14="http://schemas.microsoft.com/office/powerpoint/2010/main" val="2312183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39552" y="548680"/>
            <a:ext cx="5904656" cy="5355312"/>
          </a:xfrm>
          <a:prstGeom prst="rect">
            <a:avLst/>
          </a:prstGeom>
        </p:spPr>
        <p:txBody>
          <a:bodyPr wrap="square">
            <a:spAutoFit/>
          </a:bodyPr>
          <a:lstStyle/>
          <a:p>
            <a:r>
              <a:rPr lang="el-GR" dirty="0"/>
              <a:t>Η χορδή του σχήματος </a:t>
            </a:r>
            <a:r>
              <a:rPr lang="el-GR" dirty="0" smtClean="0"/>
              <a:t>έχει </a:t>
            </a:r>
            <a:r>
              <a:rPr lang="el-GR" dirty="0"/>
              <a:t>στερεωμένα τα άκρα της σε ακλόνητα σημεία. Αν την τραβήξουμε από το μέσον της Μ και την αφήσουμε ελεύθερη, θα εκτελέσει ταλάντωση με τη φυσική της συχνότητα (ιδιοσυχνότητα). </a:t>
            </a:r>
            <a:endParaRPr lang="el-GR" dirty="0" smtClean="0"/>
          </a:p>
          <a:p>
            <a:endParaRPr lang="el-GR" dirty="0"/>
          </a:p>
          <a:p>
            <a:endParaRPr lang="el-GR" dirty="0" smtClean="0"/>
          </a:p>
          <a:p>
            <a:endParaRPr lang="el-GR" dirty="0"/>
          </a:p>
          <a:p>
            <a:r>
              <a:rPr lang="el-GR" dirty="0" smtClean="0"/>
              <a:t>Παρόμοια </a:t>
            </a:r>
            <a:r>
              <a:rPr lang="el-GR" dirty="0"/>
              <a:t>κίνηση μπορεί να εκτελέσει και η γέφυρα του </a:t>
            </a:r>
            <a:r>
              <a:rPr lang="el-GR" dirty="0" smtClean="0"/>
              <a:t>διπλανού σχήματος αν </a:t>
            </a:r>
            <a:r>
              <a:rPr lang="el-GR" dirty="0"/>
              <a:t>διεγερθεί. Αν μια ομάδα ανθρώπων κινηθεί με βηματισμό πάνω στη γέφυρα, η γέφυρα διεγείρεται και εκτελεί εξαναγκασμένη ταλάντωση. Αν η συχνότητα βηματισμού είναι ίση με την ιδιοσυχνότητα της γέφυρας, έχουμε συντονισμό, η γέφυρα ταλαντώνεται με μεγάλο πλάτος και υπάρχει κίνδυνος κατάρρευσης</a:t>
            </a:r>
            <a:r>
              <a:rPr lang="el-GR" dirty="0" smtClean="0"/>
              <a:t>.</a:t>
            </a:r>
          </a:p>
          <a:p>
            <a:endParaRPr lang="el-GR" dirty="0"/>
          </a:p>
          <a:p>
            <a:r>
              <a:rPr lang="el-GR" dirty="0" smtClean="0"/>
              <a:t> </a:t>
            </a:r>
            <a:r>
              <a:rPr lang="el-GR" dirty="0"/>
              <a:t>Ένα τέτοιο ατύχημα συνέβη στη Γαλλία το 1850. Μια γέφυρα κατέρρευσε και 226 στρατιώτες σκοτώθηκαν. Από τότε, όταν ένα τμήμα στρατού περνάει πάνω από γέφυρα, οι στρατιώτες προχωρούν με ελεύθερο βηματισμό.</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7833" y="548680"/>
            <a:ext cx="2194647"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0928" y="2314789"/>
            <a:ext cx="2401551" cy="2026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Ορθογώνιο 2"/>
          <p:cNvSpPr/>
          <p:nvPr/>
        </p:nvSpPr>
        <p:spPr>
          <a:xfrm>
            <a:off x="6575579" y="4368456"/>
            <a:ext cx="2232248" cy="938719"/>
          </a:xfrm>
          <a:prstGeom prst="rect">
            <a:avLst/>
          </a:prstGeom>
        </p:spPr>
        <p:txBody>
          <a:bodyPr wrap="square">
            <a:spAutoFit/>
          </a:bodyPr>
          <a:lstStyle/>
          <a:p>
            <a:r>
              <a:rPr lang="el-GR" sz="1100" dirty="0">
                <a:solidFill>
                  <a:srgbClr val="00B0F0"/>
                </a:solidFill>
              </a:rPr>
              <a:t>Μια γέφυρα συμπεριφέρεται όπως η χορδή. Μια ομάδα ανθρώπων που κινείται πάνω στη γέφυρα με βηματισμό μπορεί να την κάνει να ταλαντώνεται με μεγάλο πλάτος</a:t>
            </a:r>
          </a:p>
        </p:txBody>
      </p:sp>
    </p:spTree>
    <p:extLst>
      <p:ext uri="{BB962C8B-B14F-4D97-AF65-F5344CB8AC3E}">
        <p14:creationId xmlns:p14="http://schemas.microsoft.com/office/powerpoint/2010/main" val="162802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3528" y="474345"/>
            <a:ext cx="6624736" cy="4247317"/>
          </a:xfrm>
          <a:prstGeom prst="rect">
            <a:avLst/>
          </a:prstGeom>
        </p:spPr>
        <p:txBody>
          <a:bodyPr wrap="square">
            <a:spAutoFit/>
          </a:bodyPr>
          <a:lstStyle/>
          <a:p>
            <a:r>
              <a:rPr lang="el-GR" dirty="0"/>
              <a:t>Αν θέλουμε να διατηρείται σταθερό το πλάτος της ταλάντωσης πρέπει να ασκήσουμε στο σύστημα μια </a:t>
            </a:r>
            <a:r>
              <a:rPr lang="el-GR" b="1" dirty="0"/>
              <a:t>περιοδική δύναμη. </a:t>
            </a:r>
            <a:endParaRPr lang="el-GR" b="1" dirty="0" smtClean="0"/>
          </a:p>
          <a:p>
            <a:endParaRPr lang="el-GR" dirty="0" smtClean="0"/>
          </a:p>
          <a:p>
            <a:r>
              <a:rPr lang="el-GR" dirty="0" smtClean="0"/>
              <a:t>Αυτή </a:t>
            </a:r>
            <a:r>
              <a:rPr lang="el-GR" dirty="0"/>
              <a:t>την πρόσθετη δύναμη την ονομάζουμε διεγείρουσα δύναμη.</a:t>
            </a:r>
          </a:p>
          <a:p>
            <a:r>
              <a:rPr lang="el-GR" dirty="0"/>
              <a:t>Στη διάταξη του </a:t>
            </a:r>
            <a:r>
              <a:rPr lang="el-GR" dirty="0" smtClean="0"/>
              <a:t>διπλανού σχήματος το </a:t>
            </a:r>
            <a:r>
              <a:rPr lang="el-GR" dirty="0"/>
              <a:t>ελατήριο είναι δεμένο με σχοινί, το άλλο άκρο του οποίου προσδένεται στον τροχό Τ2</a:t>
            </a:r>
          </a:p>
          <a:p>
            <a:r>
              <a:rPr lang="el-GR" dirty="0"/>
              <a:t> ο οποίος</a:t>
            </a:r>
            <a:r>
              <a:rPr lang="el-GR" dirty="0" smtClean="0"/>
              <a:t>, με </a:t>
            </a:r>
            <a:r>
              <a:rPr lang="el-GR" dirty="0"/>
              <a:t>κατάλληλη διάταξη, μπορεί να περιστρέφεται. </a:t>
            </a:r>
            <a:endParaRPr lang="el-GR" dirty="0" smtClean="0"/>
          </a:p>
          <a:p>
            <a:r>
              <a:rPr lang="el-GR" dirty="0" smtClean="0"/>
              <a:t>Η </a:t>
            </a:r>
            <a:r>
              <a:rPr lang="el-GR" dirty="0"/>
              <a:t>περιστροφή </a:t>
            </a:r>
            <a:r>
              <a:rPr lang="el-GR" dirty="0" smtClean="0"/>
              <a:t>του τροχού </a:t>
            </a:r>
            <a:r>
              <a:rPr lang="el-GR" dirty="0"/>
              <a:t>αναγκάζει το σφαιρίδιο να εκτελεί κατακόρυφη ταλάντωση. </a:t>
            </a:r>
            <a:endParaRPr lang="el-GR" dirty="0" smtClean="0"/>
          </a:p>
          <a:p>
            <a:r>
              <a:rPr lang="el-GR" b="1" dirty="0" smtClean="0"/>
              <a:t>Η συχνότητα </a:t>
            </a:r>
            <a:r>
              <a:rPr lang="el-GR" b="1" dirty="0"/>
              <a:t>της ταλάντωσης συμπίπτει με τη συχνότητα </a:t>
            </a:r>
            <a:r>
              <a:rPr lang="el-GR" b="1" dirty="0" smtClean="0"/>
              <a:t>περιστροφής του </a:t>
            </a:r>
            <a:r>
              <a:rPr lang="el-GR" b="1" dirty="0"/>
              <a:t>τροχού</a:t>
            </a:r>
            <a:r>
              <a:rPr lang="el-GR" dirty="0"/>
              <a:t>. </a:t>
            </a:r>
            <a:endParaRPr lang="el-GR" dirty="0" smtClean="0"/>
          </a:p>
          <a:p>
            <a:r>
              <a:rPr lang="el-GR" dirty="0" smtClean="0"/>
              <a:t>Η </a:t>
            </a:r>
            <a:r>
              <a:rPr lang="el-GR" dirty="0"/>
              <a:t>κίνηση του σφαιριδίου ονομάζεται </a:t>
            </a:r>
            <a:r>
              <a:rPr lang="el-GR" b="1" dirty="0">
                <a:solidFill>
                  <a:srgbClr val="C00000"/>
                </a:solidFill>
              </a:rPr>
              <a:t>εξαναγκασμένη ταλάντωση </a:t>
            </a:r>
            <a:r>
              <a:rPr lang="el-GR" dirty="0"/>
              <a:t>και το σώμα που προκαλεί την ταλάντωση με την περιοδική</a:t>
            </a:r>
          </a:p>
          <a:p>
            <a:r>
              <a:rPr lang="el-GR" dirty="0"/>
              <a:t>δύναμη που ασκεί (</a:t>
            </a:r>
            <a:r>
              <a:rPr lang="el-GR" b="1" dirty="0"/>
              <a:t>διεγείρουσα δύναμη</a:t>
            </a:r>
            <a:r>
              <a:rPr lang="el-GR" dirty="0"/>
              <a:t>) -στο παράδειγμά μας ο τροχός- </a:t>
            </a:r>
            <a:r>
              <a:rPr lang="el-GR" b="1" dirty="0"/>
              <a:t>διεγέρτης</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008" y="1195388"/>
            <a:ext cx="1755725" cy="1873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684477"/>
            <a:ext cx="4392488" cy="200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50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95536" y="548680"/>
            <a:ext cx="7992888" cy="923330"/>
          </a:xfrm>
          <a:prstGeom prst="rect">
            <a:avLst/>
          </a:prstGeom>
        </p:spPr>
        <p:txBody>
          <a:bodyPr wrap="square">
            <a:spAutoFit/>
          </a:bodyPr>
          <a:lstStyle/>
          <a:p>
            <a:r>
              <a:rPr lang="el-GR" dirty="0"/>
              <a:t>Όπως είπαμε, η συχνότητα της εξαναγκασμένης ταλάντωσης </a:t>
            </a:r>
            <a:r>
              <a:rPr lang="el-GR" dirty="0" smtClean="0"/>
              <a:t>που εκτελεί </a:t>
            </a:r>
            <a:r>
              <a:rPr lang="el-GR" dirty="0"/>
              <a:t>το σφαιρίδιο Σ είναι f και όχι </a:t>
            </a:r>
            <a:r>
              <a:rPr lang="el-GR" dirty="0" smtClean="0"/>
              <a:t>f</a:t>
            </a:r>
            <a:r>
              <a:rPr lang="el-GR" baseline="-25000" dirty="0" smtClean="0"/>
              <a:t>0</a:t>
            </a:r>
            <a:r>
              <a:rPr lang="el-GR" dirty="0" smtClean="0"/>
              <a:t>, </a:t>
            </a:r>
            <a:r>
              <a:rPr lang="el-GR" b="1" dirty="0">
                <a:solidFill>
                  <a:srgbClr val="C00000"/>
                </a:solidFill>
              </a:rPr>
              <a:t>δηλαδή ο διεγέρτης </a:t>
            </a:r>
            <a:r>
              <a:rPr lang="el-GR" b="1" dirty="0" smtClean="0">
                <a:solidFill>
                  <a:srgbClr val="C00000"/>
                </a:solidFill>
              </a:rPr>
              <a:t>επιβάλλει στην </a:t>
            </a:r>
            <a:r>
              <a:rPr lang="el-GR" b="1" dirty="0">
                <a:solidFill>
                  <a:srgbClr val="C00000"/>
                </a:solidFill>
              </a:rPr>
              <a:t>ταλάντωση τη συχνότητά του</a:t>
            </a:r>
          </a:p>
        </p:txBody>
      </p:sp>
      <p:sp>
        <p:nvSpPr>
          <p:cNvPr id="3" name="Ορθογώνιο 2"/>
          <p:cNvSpPr/>
          <p:nvPr/>
        </p:nvSpPr>
        <p:spPr>
          <a:xfrm>
            <a:off x="395536" y="1700808"/>
            <a:ext cx="8489982" cy="2031325"/>
          </a:xfrm>
          <a:prstGeom prst="rect">
            <a:avLst/>
          </a:prstGeom>
        </p:spPr>
        <p:txBody>
          <a:bodyPr wrap="square">
            <a:spAutoFit/>
          </a:bodyPr>
          <a:lstStyle/>
          <a:p>
            <a:r>
              <a:rPr lang="el-GR" b="1" dirty="0"/>
              <a:t>Το πλάτος της εξαναγκασμένης ταλάντωσης εξαρτάται από τη συχνότητα f του διεγέρτη</a:t>
            </a:r>
            <a:r>
              <a:rPr lang="el-GR" dirty="0"/>
              <a:t>. </a:t>
            </a:r>
            <a:endParaRPr lang="el-GR" dirty="0" smtClean="0"/>
          </a:p>
          <a:p>
            <a:r>
              <a:rPr lang="el-GR" dirty="0" smtClean="0"/>
              <a:t>Συγκεκριμένα</a:t>
            </a:r>
            <a:r>
              <a:rPr lang="el-GR" dirty="0"/>
              <a:t>, αν μεταβληθεί η συχνότητα f του διεγέρτη μεταβάλλεται και το πλάτος της εκτελούμενης ταλάντωσης. Οι τιμές του πλάτους είναι γενικά μικρές, εκτός αν η συχνότητα f πλησιάζει στην ιδιοσυχνότητα </a:t>
            </a:r>
            <a:r>
              <a:rPr lang="el-GR" dirty="0" smtClean="0"/>
              <a:t>f</a:t>
            </a:r>
            <a:r>
              <a:rPr lang="el-GR" baseline="-25000" dirty="0" smtClean="0"/>
              <a:t>0</a:t>
            </a:r>
            <a:r>
              <a:rPr lang="el-GR" dirty="0" smtClean="0"/>
              <a:t> </a:t>
            </a:r>
            <a:r>
              <a:rPr lang="el-GR" dirty="0"/>
              <a:t>, οπότε το πλάτος παίρνει μεγάλες τιμές και </a:t>
            </a:r>
            <a:r>
              <a:rPr lang="el-GR" b="1" dirty="0">
                <a:solidFill>
                  <a:srgbClr val="C00000"/>
                </a:solidFill>
              </a:rPr>
              <a:t>γίνεται μέγιστο όταν η συχνότητα f γίνει ίση με την ιδιοσυχνότητα </a:t>
            </a:r>
            <a:r>
              <a:rPr lang="el-GR" b="1" dirty="0" smtClean="0">
                <a:solidFill>
                  <a:srgbClr val="C00000"/>
                </a:solidFill>
              </a:rPr>
              <a:t>f</a:t>
            </a:r>
            <a:r>
              <a:rPr lang="el-GR" b="1" baseline="-25000" dirty="0" smtClean="0">
                <a:solidFill>
                  <a:srgbClr val="C00000"/>
                </a:solidFill>
              </a:rPr>
              <a:t>0</a:t>
            </a:r>
            <a:r>
              <a:rPr lang="el-GR" dirty="0"/>
              <a:t>. </a:t>
            </a:r>
            <a:endParaRPr lang="el-GR" dirty="0" smtClean="0"/>
          </a:p>
          <a:p>
            <a:r>
              <a:rPr lang="el-GR" dirty="0" smtClean="0"/>
              <a:t>Τότε </a:t>
            </a:r>
            <a:r>
              <a:rPr lang="el-GR" dirty="0"/>
              <a:t>λέμε ότι έχουμε </a:t>
            </a:r>
            <a:r>
              <a:rPr lang="el-GR" b="1" dirty="0">
                <a:solidFill>
                  <a:srgbClr val="C00000"/>
                </a:solidFill>
              </a:rPr>
              <a:t>συντονισμό</a:t>
            </a:r>
            <a:r>
              <a:rPr lang="el-GR" dirty="0"/>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498" y="4045570"/>
            <a:ext cx="3089382" cy="2593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p:cNvSpPr/>
          <p:nvPr/>
        </p:nvSpPr>
        <p:spPr>
          <a:xfrm>
            <a:off x="3707904" y="5214495"/>
            <a:ext cx="3426839" cy="1384995"/>
          </a:xfrm>
          <a:prstGeom prst="rect">
            <a:avLst/>
          </a:prstGeom>
        </p:spPr>
        <p:txBody>
          <a:bodyPr wrap="square">
            <a:spAutoFit/>
          </a:bodyPr>
          <a:lstStyle/>
          <a:p>
            <a:r>
              <a:rPr lang="el-GR" sz="1400" dirty="0"/>
              <a:t>Τα παιδιά , από πολύ μικρή </a:t>
            </a:r>
            <a:r>
              <a:rPr lang="el-GR" sz="1400" dirty="0" smtClean="0"/>
              <a:t>ηλικία, </a:t>
            </a:r>
            <a:r>
              <a:rPr lang="el-GR" sz="1400" dirty="0"/>
              <a:t>μαθαίνουν </a:t>
            </a:r>
            <a:r>
              <a:rPr lang="el-GR" sz="1400" dirty="0" smtClean="0"/>
              <a:t>ότι </a:t>
            </a:r>
            <a:r>
              <a:rPr lang="el-GR" sz="1400" dirty="0"/>
              <a:t>οι κινήσεις που κάνουν </a:t>
            </a:r>
            <a:r>
              <a:rPr lang="el-GR" sz="1400" dirty="0" smtClean="0"/>
              <a:t>με τα </a:t>
            </a:r>
            <a:r>
              <a:rPr lang="el-GR" sz="1400" dirty="0"/>
              <a:t>πόδια τους όταν κάνουν κούνια πρέπει να έχουν μια συγκεκριμένη </a:t>
            </a:r>
            <a:r>
              <a:rPr lang="el-GR" sz="1400" dirty="0" smtClean="0"/>
              <a:t>συχνότητα</a:t>
            </a:r>
            <a:r>
              <a:rPr lang="el-GR" sz="1400" dirty="0"/>
              <a:t>. Τότε </a:t>
            </a:r>
            <a:r>
              <a:rPr lang="el-GR" sz="1400" dirty="0" smtClean="0"/>
              <a:t>επιτυγχάνεται συντονισμός </a:t>
            </a:r>
            <a:r>
              <a:rPr lang="el-GR" sz="1400" dirty="0"/>
              <a:t>και το πλάτος </a:t>
            </a:r>
            <a:r>
              <a:rPr lang="el-GR" sz="1400" dirty="0" smtClean="0"/>
              <a:t>της αιώρησης γίνεται μέγιστο.</a:t>
            </a:r>
            <a:endParaRPr lang="el-GR" sz="1400" dirty="0"/>
          </a:p>
        </p:txBody>
      </p:sp>
    </p:spTree>
    <p:extLst>
      <p:ext uri="{BB962C8B-B14F-4D97-AF65-F5344CB8AC3E}">
        <p14:creationId xmlns:p14="http://schemas.microsoft.com/office/powerpoint/2010/main" val="887790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620688"/>
            <a:ext cx="2910557" cy="5506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Ορθογώνιο 1"/>
          <p:cNvSpPr/>
          <p:nvPr/>
        </p:nvSpPr>
        <p:spPr>
          <a:xfrm>
            <a:off x="3707904" y="3720003"/>
            <a:ext cx="4572000" cy="1815882"/>
          </a:xfrm>
          <a:prstGeom prst="rect">
            <a:avLst/>
          </a:prstGeom>
        </p:spPr>
        <p:txBody>
          <a:bodyPr>
            <a:spAutoFit/>
          </a:bodyPr>
          <a:lstStyle/>
          <a:p>
            <a:r>
              <a:rPr lang="el-GR" sz="1600" dirty="0">
                <a:solidFill>
                  <a:srgbClr val="00B0F0"/>
                </a:solidFill>
              </a:rPr>
              <a:t>Τα διαγράμματα του πλάτους</a:t>
            </a:r>
          </a:p>
          <a:p>
            <a:r>
              <a:rPr lang="el-GR" sz="1600" dirty="0">
                <a:solidFill>
                  <a:srgbClr val="00B0F0"/>
                </a:solidFill>
              </a:rPr>
              <a:t>μιας εξαναγκασμένης ταλάντωσης, σε συνάρτηση με </a:t>
            </a:r>
            <a:r>
              <a:rPr lang="el-GR" sz="1600" dirty="0" smtClean="0">
                <a:solidFill>
                  <a:srgbClr val="00B0F0"/>
                </a:solidFill>
              </a:rPr>
              <a:t>τη συχνότητα </a:t>
            </a:r>
            <a:r>
              <a:rPr lang="el-GR" sz="1600" dirty="0">
                <a:solidFill>
                  <a:srgbClr val="00B0F0"/>
                </a:solidFill>
              </a:rPr>
              <a:t>του διεγέρτη</a:t>
            </a:r>
            <a:r>
              <a:rPr lang="el-GR" sz="1600" dirty="0" smtClean="0">
                <a:solidFill>
                  <a:srgbClr val="00B0F0"/>
                </a:solidFill>
              </a:rPr>
              <a:t>.</a:t>
            </a:r>
          </a:p>
          <a:p>
            <a:endParaRPr lang="el-GR" sz="1600" dirty="0">
              <a:solidFill>
                <a:srgbClr val="00B0F0"/>
              </a:solidFill>
            </a:endParaRPr>
          </a:p>
          <a:p>
            <a:r>
              <a:rPr lang="el-GR" sz="1600" dirty="0">
                <a:solidFill>
                  <a:srgbClr val="00B0F0"/>
                </a:solidFill>
              </a:rPr>
              <a:t>(α) Ταλάντωση χωρίς απόσβεση</a:t>
            </a:r>
            <a:r>
              <a:rPr lang="el-GR" sz="1600" dirty="0" smtClean="0">
                <a:solidFill>
                  <a:srgbClr val="00B0F0"/>
                </a:solidFill>
              </a:rPr>
              <a:t>.</a:t>
            </a:r>
          </a:p>
          <a:p>
            <a:r>
              <a:rPr lang="el-GR" sz="1600" dirty="0" smtClean="0">
                <a:solidFill>
                  <a:srgbClr val="00B0F0"/>
                </a:solidFill>
              </a:rPr>
              <a:t> </a:t>
            </a:r>
          </a:p>
          <a:p>
            <a:r>
              <a:rPr lang="el-GR" sz="1600" dirty="0" smtClean="0">
                <a:solidFill>
                  <a:srgbClr val="00B0F0"/>
                </a:solidFill>
              </a:rPr>
              <a:t>(</a:t>
            </a:r>
            <a:r>
              <a:rPr lang="el-GR" sz="1600" dirty="0">
                <a:solidFill>
                  <a:srgbClr val="00B0F0"/>
                </a:solidFill>
              </a:rPr>
              <a:t>β) Ταλάντωση με απόσβεση.</a:t>
            </a:r>
          </a:p>
        </p:txBody>
      </p:sp>
      <p:sp>
        <p:nvSpPr>
          <p:cNvPr id="3" name="Ορθογώνιο 2"/>
          <p:cNvSpPr/>
          <p:nvPr/>
        </p:nvSpPr>
        <p:spPr>
          <a:xfrm>
            <a:off x="3532042" y="620688"/>
            <a:ext cx="5216422" cy="1200329"/>
          </a:xfrm>
          <a:prstGeom prst="rect">
            <a:avLst/>
          </a:prstGeom>
        </p:spPr>
        <p:txBody>
          <a:bodyPr wrap="square">
            <a:spAutoFit/>
          </a:bodyPr>
          <a:lstStyle/>
          <a:p>
            <a:r>
              <a:rPr lang="el-GR" dirty="0"/>
              <a:t>Στην ιδανική περίπτωση που η ταλάντωση δεν έχει απώλειες ενέργειας (πρακτικά αυτό είναι αδύνατο), </a:t>
            </a:r>
            <a:endParaRPr lang="el-GR" dirty="0" smtClean="0"/>
          </a:p>
          <a:p>
            <a:r>
              <a:rPr lang="el-GR" dirty="0"/>
              <a:t>γ</a:t>
            </a:r>
            <a:r>
              <a:rPr lang="el-GR" dirty="0" smtClean="0"/>
              <a:t>ια f </a:t>
            </a:r>
            <a:r>
              <a:rPr lang="el-GR" dirty="0"/>
              <a:t>= f</a:t>
            </a:r>
            <a:r>
              <a:rPr lang="el-GR" baseline="-25000" dirty="0"/>
              <a:t>0</a:t>
            </a:r>
            <a:r>
              <a:rPr lang="el-GR" dirty="0"/>
              <a:t> , το πλάτος της </a:t>
            </a:r>
            <a:r>
              <a:rPr lang="el-GR" dirty="0" smtClean="0"/>
              <a:t>εξαναγκασμένης ταλάντωσης </a:t>
            </a:r>
            <a:r>
              <a:rPr lang="el-GR" dirty="0"/>
              <a:t>γίνεται άπειρο.</a:t>
            </a:r>
          </a:p>
        </p:txBody>
      </p:sp>
    </p:spTree>
    <p:extLst>
      <p:ext uri="{BB962C8B-B14F-4D97-AF65-F5344CB8AC3E}">
        <p14:creationId xmlns:p14="http://schemas.microsoft.com/office/powerpoint/2010/main" val="42141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483768" y="404664"/>
            <a:ext cx="2952328" cy="461665"/>
          </a:xfrm>
          <a:prstGeom prst="rect">
            <a:avLst/>
          </a:prstGeom>
        </p:spPr>
        <p:txBody>
          <a:bodyPr wrap="square">
            <a:spAutoFit/>
          </a:bodyPr>
          <a:lstStyle/>
          <a:p>
            <a:r>
              <a:rPr lang="el-GR" sz="2400" b="1" dirty="0">
                <a:solidFill>
                  <a:srgbClr val="C00000"/>
                </a:solidFill>
              </a:rPr>
              <a:t>Ενεργειακή μελέτη</a:t>
            </a:r>
          </a:p>
        </p:txBody>
      </p:sp>
      <p:sp>
        <p:nvSpPr>
          <p:cNvPr id="3" name="Ορθογώνιο 2"/>
          <p:cNvSpPr/>
          <p:nvPr/>
        </p:nvSpPr>
        <p:spPr>
          <a:xfrm>
            <a:off x="467544" y="1124745"/>
            <a:ext cx="8208912" cy="3970318"/>
          </a:xfrm>
          <a:prstGeom prst="rect">
            <a:avLst/>
          </a:prstGeom>
        </p:spPr>
        <p:txBody>
          <a:bodyPr wrap="square">
            <a:spAutoFit/>
          </a:bodyPr>
          <a:lstStyle/>
          <a:p>
            <a:r>
              <a:rPr lang="el-GR" dirty="0"/>
              <a:t>Στις ελεύθερες ταλαντώσεις κατά τη διέγερση του συστήματος δίνεται σε αυτό κάποια μηχανική ενέργεια, η οποία διατηρείται σταθερή -αν η ταλάντωση είναι αμείωτη- ή μετατρέπεται σταδιακά </a:t>
            </a:r>
            <a:r>
              <a:rPr lang="el-GR" dirty="0" smtClean="0"/>
              <a:t>σε θερμότητα </a:t>
            </a:r>
            <a:r>
              <a:rPr lang="el-GR" dirty="0"/>
              <a:t>-αν είναι φθίνουσα. </a:t>
            </a:r>
            <a:endParaRPr lang="el-GR" dirty="0" smtClean="0"/>
          </a:p>
          <a:p>
            <a:endParaRPr lang="el-GR" dirty="0"/>
          </a:p>
          <a:p>
            <a:r>
              <a:rPr lang="el-GR" b="1" dirty="0" smtClean="0"/>
              <a:t>Στις </a:t>
            </a:r>
            <a:r>
              <a:rPr lang="el-GR" b="1" dirty="0"/>
              <a:t>εξαναγκασμένες ταλαντώσεις</a:t>
            </a:r>
            <a:r>
              <a:rPr lang="el-GR" b="1" dirty="0" smtClean="0"/>
              <a:t>, στο </a:t>
            </a:r>
            <a:r>
              <a:rPr lang="el-GR" b="1" dirty="0"/>
              <a:t>σύστημα προσφέρεται συνεχώς ενέργεια με συχνότητα f </a:t>
            </a:r>
            <a:r>
              <a:rPr lang="el-GR" b="1" dirty="0" smtClean="0"/>
              <a:t>μέσω της </a:t>
            </a:r>
            <a:r>
              <a:rPr lang="el-GR" b="1" dirty="0"/>
              <a:t>διεγείρουσας δύναμης</a:t>
            </a:r>
            <a:r>
              <a:rPr lang="el-GR" b="1" dirty="0" smtClean="0"/>
              <a:t>.</a:t>
            </a:r>
          </a:p>
          <a:p>
            <a:endParaRPr lang="el-GR" b="1" dirty="0"/>
          </a:p>
          <a:p>
            <a:r>
              <a:rPr lang="el-GR" dirty="0"/>
              <a:t>Η ενέργεια που προσφέρεται στο σύστημα αντισταθμίζει τις απώλειες και έτσι το πλάτος της ταλάντωσης διατηρείται σταθερό.</a:t>
            </a:r>
          </a:p>
          <a:p>
            <a:r>
              <a:rPr lang="el-GR" dirty="0"/>
              <a:t>Ο τρόπος με τον οποίο το ταλαντούμενο σύστημα αποδέχεται </a:t>
            </a:r>
            <a:r>
              <a:rPr lang="el-GR" dirty="0" smtClean="0"/>
              <a:t>την ενέργεια </a:t>
            </a:r>
            <a:r>
              <a:rPr lang="el-GR" dirty="0"/>
              <a:t>είναι εκλεκτικός και έχει να κάνει με τη συχνότητα υπό την οποία προσφέρεται. </a:t>
            </a:r>
            <a:endParaRPr lang="el-GR" dirty="0" smtClean="0"/>
          </a:p>
          <a:p>
            <a:endParaRPr lang="el-GR" dirty="0"/>
          </a:p>
          <a:p>
            <a:r>
              <a:rPr lang="el-GR" b="1" dirty="0" smtClean="0">
                <a:solidFill>
                  <a:srgbClr val="C00000"/>
                </a:solidFill>
              </a:rPr>
              <a:t>Κατά </a:t>
            </a:r>
            <a:r>
              <a:rPr lang="el-GR" b="1" dirty="0">
                <a:solidFill>
                  <a:srgbClr val="C00000"/>
                </a:solidFill>
              </a:rPr>
              <a:t>το συντονισμό η ενέργεια μεταφέρεται στο σύστημα κατά το βέλτιστο τρόπο, γι' αυτό και το πλάτος της ταλάντωσης γίνεται μέγιστο. </a:t>
            </a:r>
          </a:p>
        </p:txBody>
      </p:sp>
    </p:spTree>
    <p:extLst>
      <p:ext uri="{BB962C8B-B14F-4D97-AF65-F5344CB8AC3E}">
        <p14:creationId xmlns:p14="http://schemas.microsoft.com/office/powerpoint/2010/main" val="490755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827584" y="836712"/>
            <a:ext cx="7272808" cy="2308324"/>
          </a:xfrm>
          <a:prstGeom prst="rect">
            <a:avLst/>
          </a:prstGeom>
        </p:spPr>
        <p:txBody>
          <a:bodyPr wrap="square">
            <a:spAutoFit/>
          </a:bodyPr>
          <a:lstStyle/>
          <a:p>
            <a:r>
              <a:rPr lang="el-GR" dirty="0" smtClean="0"/>
              <a:t>Με </a:t>
            </a:r>
            <a:r>
              <a:rPr lang="el-GR" dirty="0"/>
              <a:t>τη διάταξη του σχήματος </a:t>
            </a:r>
            <a:r>
              <a:rPr lang="el-GR" dirty="0" smtClean="0"/>
              <a:t>μπορούμε </a:t>
            </a:r>
            <a:r>
              <a:rPr lang="el-GR" dirty="0"/>
              <a:t>να παρατηρήσουμε </a:t>
            </a:r>
            <a:r>
              <a:rPr lang="el-GR" dirty="0" smtClean="0"/>
              <a:t>το πλάτος </a:t>
            </a:r>
            <a:r>
              <a:rPr lang="el-GR" dirty="0"/>
              <a:t>της ταλάντωσης σε συνάρτηση με τη συχνότητα του διεγέρτη</a:t>
            </a:r>
            <a:r>
              <a:rPr lang="el-GR" dirty="0" smtClean="0"/>
              <a:t>, για </a:t>
            </a:r>
            <a:r>
              <a:rPr lang="el-GR" dirty="0"/>
              <a:t>διάφορες τιμές της σταθεράς απόσβεσης</a:t>
            </a:r>
            <a:r>
              <a:rPr lang="el-GR" dirty="0" smtClean="0"/>
              <a:t>.</a:t>
            </a:r>
          </a:p>
          <a:p>
            <a:endParaRPr lang="el-GR" dirty="0"/>
          </a:p>
          <a:p>
            <a:endParaRPr lang="el-GR" dirty="0" smtClean="0"/>
          </a:p>
          <a:p>
            <a:endParaRPr lang="el-GR" dirty="0"/>
          </a:p>
          <a:p>
            <a:endParaRPr lang="el-GR" dirty="0" smtClean="0"/>
          </a:p>
          <a:p>
            <a:endParaRPr lang="el-GR"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403701"/>
            <a:ext cx="3818161" cy="340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4860032" y="4509120"/>
            <a:ext cx="3528392" cy="1169551"/>
          </a:xfrm>
          <a:prstGeom prst="rect">
            <a:avLst/>
          </a:prstGeom>
        </p:spPr>
        <p:txBody>
          <a:bodyPr wrap="square">
            <a:spAutoFit/>
          </a:bodyPr>
          <a:lstStyle/>
          <a:p>
            <a:r>
              <a:rPr lang="el-GR" sz="1400" dirty="0"/>
              <a:t>Το σώμα Σ εκτελεί εξαναγκασμένη ταλάντωση, μέσα σε δοχείο στο οποίο μπορούμε </a:t>
            </a:r>
            <a:r>
              <a:rPr lang="el-GR" sz="1400" dirty="0" smtClean="0"/>
              <a:t>να μεταβάλλουμε </a:t>
            </a:r>
            <a:r>
              <a:rPr lang="el-GR" sz="1400" dirty="0"/>
              <a:t>την πίεση </a:t>
            </a:r>
            <a:endParaRPr lang="el-GR" sz="1400" dirty="0" smtClean="0"/>
          </a:p>
          <a:p>
            <a:r>
              <a:rPr lang="el-GR" sz="1400" dirty="0" smtClean="0"/>
              <a:t>του αέρα και κατά συνέπεια τη σταθερά απόσβεσης.</a:t>
            </a:r>
            <a:endParaRPr lang="el-GR" sz="1400" dirty="0"/>
          </a:p>
        </p:txBody>
      </p:sp>
    </p:spTree>
    <p:extLst>
      <p:ext uri="{BB962C8B-B14F-4D97-AF65-F5344CB8AC3E}">
        <p14:creationId xmlns:p14="http://schemas.microsoft.com/office/powerpoint/2010/main" val="2612337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212976"/>
            <a:ext cx="3491880" cy="333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Ορθογώνιο 1"/>
          <p:cNvSpPr/>
          <p:nvPr/>
        </p:nvSpPr>
        <p:spPr>
          <a:xfrm>
            <a:off x="3779912" y="3648276"/>
            <a:ext cx="4860032" cy="2462213"/>
          </a:xfrm>
          <a:prstGeom prst="rect">
            <a:avLst/>
          </a:prstGeom>
        </p:spPr>
        <p:txBody>
          <a:bodyPr wrap="square">
            <a:spAutoFit/>
          </a:bodyPr>
          <a:lstStyle/>
          <a:p>
            <a:r>
              <a:rPr lang="el-GR" sz="1400" dirty="0"/>
              <a:t>Το διάγραμμα του </a:t>
            </a:r>
            <a:r>
              <a:rPr lang="el-GR" sz="1400" dirty="0" smtClean="0"/>
              <a:t>πλάτους μιας </a:t>
            </a:r>
            <a:r>
              <a:rPr lang="el-GR" sz="1400" dirty="0"/>
              <a:t>εξαναγκασμένης ταλάντωσης σε συνάρτηση με </a:t>
            </a:r>
            <a:r>
              <a:rPr lang="el-GR" sz="1400" dirty="0" smtClean="0"/>
              <a:t>τη συχνότητα </a:t>
            </a:r>
            <a:r>
              <a:rPr lang="el-GR" sz="1400" dirty="0"/>
              <a:t>του διεγέρτη </a:t>
            </a:r>
            <a:r>
              <a:rPr lang="el-GR" sz="1400" dirty="0" smtClean="0"/>
              <a:t>για διάφορες </a:t>
            </a:r>
            <a:r>
              <a:rPr lang="el-GR" sz="1400" dirty="0"/>
              <a:t>τιμές του b (b</a:t>
            </a:r>
            <a:r>
              <a:rPr lang="el-GR" sz="1400" baseline="-25000" dirty="0"/>
              <a:t>1</a:t>
            </a:r>
            <a:r>
              <a:rPr lang="el-GR" sz="1400" dirty="0"/>
              <a:t>&lt;b</a:t>
            </a:r>
            <a:r>
              <a:rPr lang="el-GR" sz="1400" baseline="-25000" dirty="0"/>
              <a:t>2</a:t>
            </a:r>
            <a:r>
              <a:rPr lang="el-GR" sz="1400" dirty="0"/>
              <a:t>).</a:t>
            </a:r>
          </a:p>
          <a:p>
            <a:r>
              <a:rPr lang="el-GR" sz="1400" dirty="0"/>
              <a:t>Στις ταλαντώσεις με απόσβεση η συχνότητα </a:t>
            </a:r>
            <a:r>
              <a:rPr lang="el-GR" sz="1400" dirty="0" smtClean="0"/>
              <a:t>συντονισμού είναι </a:t>
            </a:r>
            <a:r>
              <a:rPr lang="el-GR" sz="1400" dirty="0"/>
              <a:t>λίγο μικρότερη από </a:t>
            </a:r>
            <a:r>
              <a:rPr lang="el-GR" sz="1400" dirty="0" smtClean="0"/>
              <a:t>την f</a:t>
            </a:r>
            <a:r>
              <a:rPr lang="el-GR" sz="1400" baseline="-25000" dirty="0" smtClean="0"/>
              <a:t>0</a:t>
            </a:r>
            <a:r>
              <a:rPr lang="el-GR" sz="1400" dirty="0" smtClean="0"/>
              <a:t>.</a:t>
            </a:r>
          </a:p>
          <a:p>
            <a:endParaRPr lang="el-GR" sz="1400" dirty="0" smtClean="0"/>
          </a:p>
          <a:p>
            <a:r>
              <a:rPr lang="el-GR" sz="1400" dirty="0" smtClean="0"/>
              <a:t> </a:t>
            </a:r>
            <a:r>
              <a:rPr lang="el-GR" sz="1400" dirty="0"/>
              <a:t>Όσο αυξάνεται η </a:t>
            </a:r>
            <a:r>
              <a:rPr lang="el-GR" sz="1400" dirty="0" smtClean="0"/>
              <a:t>απόσβεση η </a:t>
            </a:r>
            <a:r>
              <a:rPr lang="el-GR" sz="1400" dirty="0"/>
              <a:t>μείωση της συχνότητας συντονισμού γίνεται μεγαλύτερη.</a:t>
            </a:r>
          </a:p>
          <a:p>
            <a:r>
              <a:rPr lang="el-GR" sz="1400" dirty="0"/>
              <a:t>Αυτή η μετατόπιση της συχνότητας συντονισμού είναι </a:t>
            </a:r>
            <a:r>
              <a:rPr lang="el-GR" sz="1400" dirty="0" smtClean="0"/>
              <a:t>πολύ μικρή </a:t>
            </a:r>
            <a:r>
              <a:rPr lang="el-GR" sz="1400" dirty="0"/>
              <a:t>και στην κλίμακα του</a:t>
            </a:r>
          </a:p>
          <a:p>
            <a:r>
              <a:rPr lang="el-GR" sz="1400" dirty="0"/>
              <a:t>διαγράμματος δε φαίνεται.</a:t>
            </a:r>
          </a:p>
        </p:txBody>
      </p:sp>
      <p:sp>
        <p:nvSpPr>
          <p:cNvPr id="3" name="Ορθογώνιο 2"/>
          <p:cNvSpPr/>
          <p:nvPr/>
        </p:nvSpPr>
        <p:spPr>
          <a:xfrm>
            <a:off x="305136" y="548680"/>
            <a:ext cx="8411007" cy="2308324"/>
          </a:xfrm>
          <a:prstGeom prst="rect">
            <a:avLst/>
          </a:prstGeom>
        </p:spPr>
        <p:txBody>
          <a:bodyPr wrap="square">
            <a:spAutoFit/>
          </a:bodyPr>
          <a:lstStyle/>
          <a:p>
            <a:r>
              <a:rPr lang="el-GR" dirty="0"/>
              <a:t>Στο </a:t>
            </a:r>
            <a:r>
              <a:rPr lang="el-GR" dirty="0" smtClean="0"/>
              <a:t>παρακάτω σχήμα </a:t>
            </a:r>
            <a:r>
              <a:rPr lang="el-GR" dirty="0"/>
              <a:t>παριστάνεται το πλάτος της ταλάντωσης για διάφορες τιμές της σταθεράς απόσβεσης. </a:t>
            </a:r>
          </a:p>
          <a:p>
            <a:r>
              <a:rPr lang="el-GR" dirty="0"/>
              <a:t>Το πλάτος της ταλάντωσης κατά το συντονισμό εξαρτάται από τη σταθερά απόσβεσης. </a:t>
            </a:r>
          </a:p>
          <a:p>
            <a:r>
              <a:rPr lang="el-GR" dirty="0"/>
              <a:t>Αύξηση της σταθεράς απόσβεσης, συνεπάγεται μείωση του πλάτους της εξαναγκασμένης ταλάντωσης.</a:t>
            </a:r>
          </a:p>
          <a:p>
            <a:r>
              <a:rPr lang="el-GR" dirty="0"/>
              <a:t>Το σημείο από το οποίο ξεκινούν όλες οι καμπύλες στο διάγραμμα, απέχει από την αρχή των αξόνων όσο απέχει το σημείο πρόσδεσης του σχοινιού από το κέντρο του τροχού Τ</a:t>
            </a:r>
            <a:r>
              <a:rPr lang="el-GR" baseline="-25000" dirty="0"/>
              <a:t>2</a:t>
            </a:r>
            <a:r>
              <a:rPr lang="el-GR" dirty="0"/>
              <a:t>.</a:t>
            </a:r>
          </a:p>
        </p:txBody>
      </p:sp>
    </p:spTree>
    <p:extLst>
      <p:ext uri="{BB962C8B-B14F-4D97-AF65-F5344CB8AC3E}">
        <p14:creationId xmlns:p14="http://schemas.microsoft.com/office/powerpoint/2010/main" val="141233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555776" y="404664"/>
            <a:ext cx="3286412" cy="400110"/>
          </a:xfrm>
          <a:prstGeom prst="rect">
            <a:avLst/>
          </a:prstGeom>
        </p:spPr>
        <p:txBody>
          <a:bodyPr wrap="none">
            <a:spAutoFit/>
          </a:bodyPr>
          <a:lstStyle/>
          <a:p>
            <a:pPr lvl="0"/>
            <a:r>
              <a:rPr lang="el-GR" sz="2000" b="1" dirty="0">
                <a:solidFill>
                  <a:srgbClr val="FF0000"/>
                </a:solidFill>
              </a:rPr>
              <a:t>Εφαρμογές του συντονισμού</a:t>
            </a:r>
            <a:endParaRPr lang="el-GR" sz="2000" b="1" dirty="0">
              <a:solidFill>
                <a:srgbClr val="FF0000"/>
              </a:solidFill>
            </a:endParaRPr>
          </a:p>
        </p:txBody>
      </p:sp>
      <p:sp>
        <p:nvSpPr>
          <p:cNvPr id="5" name="Ορθογώνιο 4"/>
          <p:cNvSpPr/>
          <p:nvPr/>
        </p:nvSpPr>
        <p:spPr>
          <a:xfrm>
            <a:off x="663085" y="1124744"/>
            <a:ext cx="7848872" cy="923330"/>
          </a:xfrm>
          <a:prstGeom prst="rect">
            <a:avLst/>
          </a:prstGeom>
        </p:spPr>
        <p:txBody>
          <a:bodyPr wrap="square">
            <a:spAutoFit/>
          </a:bodyPr>
          <a:lstStyle/>
          <a:p>
            <a:r>
              <a:rPr lang="el-GR" dirty="0"/>
              <a:t>Τα παραδείγματα του συντονισμού στη φυσική είναι πολλά. Ο συντονισμός λαμβάνεται πολύ σοβαρά υπόψη σε πολλές εφαρμογές που αφορούν στην καθημερινή μας ζωή.</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186" y="2580285"/>
            <a:ext cx="3157733" cy="2848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p:cNvSpPr/>
          <p:nvPr/>
        </p:nvSpPr>
        <p:spPr>
          <a:xfrm>
            <a:off x="4283968" y="4062610"/>
            <a:ext cx="2660983" cy="1384995"/>
          </a:xfrm>
          <a:prstGeom prst="rect">
            <a:avLst/>
          </a:prstGeom>
        </p:spPr>
        <p:txBody>
          <a:bodyPr wrap="square">
            <a:spAutoFit/>
          </a:bodyPr>
          <a:lstStyle/>
          <a:p>
            <a:r>
              <a:rPr lang="el-GR" sz="1400" dirty="0"/>
              <a:t>Όταν η συχνότητα ενός ηχητικού κύματος γίνει ίση με την ιδιοσυχνότητα του κρυστάλλινου ποτηριού, το ποτήρι ταλαντώνεται με το μέγιστο δυνατό πλάτος και τελικά σπάει.</a:t>
            </a:r>
          </a:p>
        </p:txBody>
      </p:sp>
    </p:spTree>
    <p:extLst>
      <p:ext uri="{BB962C8B-B14F-4D97-AF65-F5344CB8AC3E}">
        <p14:creationId xmlns:p14="http://schemas.microsoft.com/office/powerpoint/2010/main" val="381669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323528" y="836712"/>
            <a:ext cx="6048672" cy="4524315"/>
          </a:xfrm>
          <a:prstGeom prst="rect">
            <a:avLst/>
          </a:prstGeom>
        </p:spPr>
        <p:txBody>
          <a:bodyPr wrap="square">
            <a:spAutoFit/>
          </a:bodyPr>
          <a:lstStyle/>
          <a:p>
            <a:r>
              <a:rPr lang="el-GR" dirty="0"/>
              <a:t>Το ΑΒ </a:t>
            </a:r>
            <a:r>
              <a:rPr lang="el-GR" dirty="0" smtClean="0"/>
              <a:t>είναι </a:t>
            </a:r>
            <a:r>
              <a:rPr lang="el-GR" dirty="0"/>
              <a:t>ένα μεταλλικό έλασμα, στερεωμένο στο </a:t>
            </a:r>
            <a:r>
              <a:rPr lang="el-GR" dirty="0" smtClean="0"/>
              <a:t>κάτω άκρο </a:t>
            </a:r>
            <a:r>
              <a:rPr lang="el-GR" dirty="0"/>
              <a:t>του Β σε ακλόνητο </a:t>
            </a:r>
            <a:r>
              <a:rPr lang="el-GR" dirty="0" smtClean="0"/>
              <a:t>δάπεδο. Αν </a:t>
            </a:r>
            <a:r>
              <a:rPr lang="el-GR" dirty="0"/>
              <a:t>τραβήξουμε το άκρο </a:t>
            </a:r>
            <a:r>
              <a:rPr lang="el-GR" dirty="0" smtClean="0"/>
              <a:t>Α του </a:t>
            </a:r>
            <a:r>
              <a:rPr lang="el-GR" dirty="0"/>
              <a:t>ελάσματος και το αφήσουμε ελεύθερο, θα εκτελέσει ταλάντωση</a:t>
            </a:r>
            <a:r>
              <a:rPr lang="el-GR" dirty="0" smtClean="0"/>
              <a:t>, με </a:t>
            </a:r>
            <a:r>
              <a:rPr lang="el-GR" dirty="0"/>
              <a:t>συχνότητα ίση με την ιδιοσυχνότητά </a:t>
            </a:r>
            <a:r>
              <a:rPr lang="el-GR" dirty="0" smtClean="0"/>
              <a:t>του. </a:t>
            </a:r>
          </a:p>
          <a:p>
            <a:endParaRPr lang="el-GR" dirty="0" smtClean="0"/>
          </a:p>
          <a:p>
            <a:endParaRPr lang="el-GR" dirty="0" smtClean="0"/>
          </a:p>
          <a:p>
            <a:endParaRPr lang="el-GR" dirty="0" smtClean="0"/>
          </a:p>
          <a:p>
            <a:r>
              <a:rPr lang="el-GR" dirty="0" smtClean="0"/>
              <a:t>Θεωρητικά ένα κτίριο, </a:t>
            </a:r>
            <a:r>
              <a:rPr lang="el-GR" dirty="0"/>
              <a:t>αν διεγερθεί, έχει τη δυνατότητα να εκτελέσει ελεύθερη ταλάντωση, παρόμοια με αυτή του ελάσματος με ιδιοσυχνότητα </a:t>
            </a:r>
            <a:r>
              <a:rPr lang="el-GR" dirty="0" smtClean="0"/>
              <a:t>f</a:t>
            </a:r>
            <a:r>
              <a:rPr lang="el-GR" baseline="-25000" dirty="0" smtClean="0"/>
              <a:t>0</a:t>
            </a:r>
            <a:r>
              <a:rPr lang="el-GR" dirty="0"/>
              <a:t>. Στη διάρκεια ενός σεισμού, το έδαφος πάλλεται με συχνότητα f </a:t>
            </a:r>
            <a:r>
              <a:rPr lang="el-GR" dirty="0" smtClean="0"/>
              <a:t>και </a:t>
            </a:r>
            <a:r>
              <a:rPr lang="el-GR" dirty="0"/>
              <a:t>τα κτίρια εξαναγκάζονται να εκτελέσουν ταλάντωση. Αν η συχνότητα f με την οποία πάλλεται το έδαφος (διεγέρτης) είναι ίση με την ιδιοσυχνότητα </a:t>
            </a:r>
            <a:r>
              <a:rPr lang="el-GR" dirty="0" smtClean="0"/>
              <a:t>f</a:t>
            </a:r>
            <a:r>
              <a:rPr lang="el-GR" baseline="-25000" dirty="0" smtClean="0"/>
              <a:t>0</a:t>
            </a:r>
            <a:r>
              <a:rPr lang="el-GR" dirty="0" smtClean="0"/>
              <a:t> </a:t>
            </a:r>
            <a:r>
              <a:rPr lang="el-GR" dirty="0"/>
              <a:t>του κτιρίου, το πλάτος της ταλάντωσης του κτιρίου θα γίνει μεγάλο, γεγονός που μπορεί να οδηγήσει στην κατάρρευσή του.</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020" y="692696"/>
            <a:ext cx="2362212" cy="1440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670" y="2708920"/>
            <a:ext cx="2149562" cy="1656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p:cNvSpPr/>
          <p:nvPr/>
        </p:nvSpPr>
        <p:spPr>
          <a:xfrm>
            <a:off x="6660166" y="4437112"/>
            <a:ext cx="2450569" cy="769441"/>
          </a:xfrm>
          <a:prstGeom prst="rect">
            <a:avLst/>
          </a:prstGeom>
        </p:spPr>
        <p:txBody>
          <a:bodyPr wrap="square">
            <a:spAutoFit/>
          </a:bodyPr>
          <a:lstStyle/>
          <a:p>
            <a:r>
              <a:rPr lang="el-GR" sz="1100" dirty="0">
                <a:solidFill>
                  <a:schemeClr val="accent5">
                    <a:lumMod val="75000"/>
                  </a:schemeClr>
                </a:solidFill>
              </a:rPr>
              <a:t>Το κτίριο συμπεριφέρεται όπως το μεταλλικό έλασμα. Όταν ταλαντώνεται το έδαφος (σεισμός) το κτίριο κάνει εξαναγκασμένη ταλάντωση.</a:t>
            </a:r>
          </a:p>
        </p:txBody>
      </p:sp>
    </p:spTree>
    <p:extLst>
      <p:ext uri="{BB962C8B-B14F-4D97-AF65-F5344CB8AC3E}">
        <p14:creationId xmlns:p14="http://schemas.microsoft.com/office/powerpoint/2010/main" val="10553232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1073</Words>
  <Application>Microsoft Office PowerPoint</Application>
  <PresentationFormat>Προβολή στην οθόνη (4:3)</PresentationFormat>
  <Paragraphs>70</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oem</dc:creator>
  <cp:lastModifiedBy>oem</cp:lastModifiedBy>
  <cp:revision>26</cp:revision>
  <dcterms:created xsi:type="dcterms:W3CDTF">2020-12-16T20:50:13Z</dcterms:created>
  <dcterms:modified xsi:type="dcterms:W3CDTF">2020-12-16T22:05:07Z</dcterms:modified>
</cp:coreProperties>
</file>