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2/10/2020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2/10/2020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2/10/2020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835696" y="116632"/>
            <a:ext cx="5406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rgbClr val="C00000"/>
                </a:solidFill>
              </a:rPr>
              <a:t>Ηλεκτρομαγνητική δύναμη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254267" y="995031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/>
              <a:t>α) Δύναμη σε ρευματοφόρο αγωγό από </a:t>
            </a:r>
            <a:r>
              <a:rPr lang="el-GR" sz="2000" b="1" dirty="0" smtClean="0"/>
              <a:t>ομογενές μαγνητικό </a:t>
            </a:r>
            <a:r>
              <a:rPr lang="el-GR" sz="2000" b="1" dirty="0"/>
              <a:t>πεδίο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705" y="1820262"/>
            <a:ext cx="2703514" cy="304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54267" y="1628800"/>
            <a:ext cx="54698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Μέσα σε ομογενές μαγνητικό πεδίο </a:t>
            </a:r>
            <a:r>
              <a:rPr lang="el-GR" dirty="0" smtClean="0"/>
              <a:t>φέρνουμε </a:t>
            </a:r>
            <a:r>
              <a:rPr lang="el-GR" dirty="0"/>
              <a:t>έναν </a:t>
            </a:r>
            <a:r>
              <a:rPr lang="el-GR" dirty="0" smtClean="0"/>
              <a:t>αγωγό</a:t>
            </a:r>
            <a:r>
              <a:rPr lang="en-US" dirty="0" smtClean="0"/>
              <a:t> </a:t>
            </a:r>
            <a:r>
              <a:rPr lang="el-GR" dirty="0" smtClean="0"/>
              <a:t>μήκους </a:t>
            </a:r>
            <a:r>
              <a:rPr lang="en-US" dirty="0" smtClean="0"/>
              <a:t>L</a:t>
            </a:r>
            <a:r>
              <a:rPr lang="el-GR" dirty="0" smtClean="0"/>
              <a:t>τα </a:t>
            </a:r>
            <a:r>
              <a:rPr lang="el-GR" dirty="0"/>
              <a:t>άκρα του οποίου συνδέονται μέσω διακόπτη Δ με ηλεκτρική πηγή. 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54266" y="2911876"/>
            <a:ext cx="54698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Προσανατολίζουμε </a:t>
            </a:r>
            <a:r>
              <a:rPr lang="el-GR" dirty="0"/>
              <a:t>τον αγωγό κάθετα στις δυναμικές</a:t>
            </a:r>
          </a:p>
          <a:p>
            <a:r>
              <a:rPr lang="el-GR" dirty="0"/>
              <a:t>γραμμές και τον κρεμάμε σε ένα δυναμόμετρο ακριβείας και διαβάζουμε την ένδειξή του που είναι ίση με το βάρος του αγωγού. 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Βλέπουμε </a:t>
            </a:r>
            <a:r>
              <a:rPr lang="el-GR" dirty="0"/>
              <a:t>ότι </a:t>
            </a:r>
            <a:r>
              <a:rPr lang="el-GR" b="1" dirty="0"/>
              <a:t>η ένδειξη του δυναμόμετρου είναι ίδια είτε ο αγωγός </a:t>
            </a:r>
            <a:r>
              <a:rPr lang="el-GR" b="1" dirty="0" smtClean="0"/>
              <a:t>είναι</a:t>
            </a:r>
            <a:r>
              <a:rPr lang="en-US" b="1" dirty="0" smtClean="0"/>
              <a:t> </a:t>
            </a:r>
            <a:r>
              <a:rPr lang="el-GR" b="1" dirty="0" smtClean="0"/>
              <a:t>μέσα </a:t>
            </a:r>
            <a:r>
              <a:rPr lang="el-GR" b="1" dirty="0"/>
              <a:t>είτε έξω από το πεδίο.</a:t>
            </a:r>
          </a:p>
        </p:txBody>
      </p:sp>
    </p:spTree>
    <p:extLst>
      <p:ext uri="{BB962C8B-B14F-4D97-AF65-F5344CB8AC3E}">
        <p14:creationId xmlns:p14="http://schemas.microsoft.com/office/powerpoint/2010/main" val="4109803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23528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Δηλαδή ο αγωγός </a:t>
            </a:r>
            <a:r>
              <a:rPr lang="el-GR" dirty="0" smtClean="0"/>
              <a:t>Α</a:t>
            </a:r>
            <a:r>
              <a:rPr lang="el-GR" sz="1200" dirty="0" smtClean="0"/>
              <a:t>1</a:t>
            </a:r>
            <a:r>
              <a:rPr lang="el-GR" dirty="0" smtClean="0"/>
              <a:t> , </a:t>
            </a:r>
            <a:r>
              <a:rPr lang="el-GR" dirty="0"/>
              <a:t>μέσω του μαγνητικού του πεδίου, ασκεί </a:t>
            </a:r>
            <a:r>
              <a:rPr lang="el-GR" dirty="0" smtClean="0"/>
              <a:t>στον αγωγό Α</a:t>
            </a:r>
            <a:r>
              <a:rPr lang="el-GR" sz="1200" dirty="0" smtClean="0"/>
              <a:t>2</a:t>
            </a:r>
            <a:r>
              <a:rPr lang="el-GR" dirty="0" smtClean="0"/>
              <a:t> δύναμη </a:t>
            </a:r>
          </a:p>
          <a:p>
            <a:r>
              <a:rPr lang="el-GR" dirty="0" smtClean="0"/>
              <a:t>F </a:t>
            </a:r>
            <a:r>
              <a:rPr lang="el-GR" sz="1200" dirty="0" smtClean="0"/>
              <a:t>1,2</a:t>
            </a:r>
            <a:r>
              <a:rPr lang="el-GR" dirty="0"/>
              <a:t>. Σύμφωνα όμως με το νόμο δράσης </a:t>
            </a:r>
            <a:r>
              <a:rPr lang="el-GR" dirty="0" smtClean="0"/>
              <a:t>– αντίδρασης και </a:t>
            </a:r>
            <a:r>
              <a:rPr lang="el-GR" dirty="0"/>
              <a:t>ο αγωγός </a:t>
            </a:r>
            <a:r>
              <a:rPr lang="el-GR" dirty="0" smtClean="0"/>
              <a:t>Α</a:t>
            </a:r>
            <a:r>
              <a:rPr lang="el-GR" sz="1200" dirty="0" smtClean="0"/>
              <a:t>2</a:t>
            </a:r>
            <a:r>
              <a:rPr lang="el-GR" dirty="0" smtClean="0"/>
              <a:t>, </a:t>
            </a:r>
            <a:r>
              <a:rPr lang="el-GR" dirty="0"/>
              <a:t>μέσω του πεδίου του, ασκεί στον αγωγό Α1 μία </a:t>
            </a:r>
            <a:r>
              <a:rPr lang="el-GR" dirty="0" smtClean="0"/>
              <a:t>ίσου μέτρου </a:t>
            </a:r>
            <a:r>
              <a:rPr lang="el-GR" dirty="0"/>
              <a:t>και αντίθετης φοράς δύναμη F</a:t>
            </a:r>
            <a:r>
              <a:rPr lang="el-GR" sz="1200" dirty="0"/>
              <a:t>2,1</a:t>
            </a:r>
            <a:r>
              <a:rPr lang="el-GR" dirty="0"/>
              <a:t>. Πραγματικά </a:t>
            </a:r>
            <a:r>
              <a:rPr lang="el-GR" dirty="0" smtClean="0"/>
              <a:t>έχουμε: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7081"/>
            <a:ext cx="4680520" cy="176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90938" y="3441337"/>
            <a:ext cx="8385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Μπορούμε να πούμε ότι, όταν δύο παράλληλοι </a:t>
            </a:r>
            <a:r>
              <a:rPr lang="el-GR" dirty="0" smtClean="0"/>
              <a:t>ρευματοφόροι αγωγοί </a:t>
            </a:r>
            <a:r>
              <a:rPr lang="el-GR" dirty="0"/>
              <a:t>διαρρέονται από ρεύματα που έχουν την ίδια φορά, έλκονται, ενώ, όταν διαρρέονται από ρεύματα που έχουν αντίθετη φορά, </a:t>
            </a:r>
            <a:r>
              <a:rPr lang="el-GR" dirty="0" smtClean="0"/>
              <a:t>απωθούνται.  </a:t>
            </a:r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81128"/>
            <a:ext cx="4320479" cy="205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70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08653" y="51393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Ορισμός θεμελιώδους μονάδας Ampere στο </a:t>
            </a:r>
            <a:r>
              <a:rPr lang="el-GR" sz="2400" b="1" dirty="0" smtClean="0"/>
              <a:t>διεθνές σύστημα</a:t>
            </a:r>
            <a:endParaRPr lang="el-GR" sz="2400" b="1" dirty="0"/>
          </a:p>
        </p:txBody>
      </p:sp>
      <p:sp>
        <p:nvSpPr>
          <p:cNvPr id="3" name="Ορθογώνιο 2"/>
          <p:cNvSpPr/>
          <p:nvPr/>
        </p:nvSpPr>
        <p:spPr>
          <a:xfrm>
            <a:off x="323528" y="1474617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Με τη βοήθεια της δύναμης μεταξύ παράλληλων </a:t>
            </a:r>
            <a:r>
              <a:rPr lang="el-GR" dirty="0" smtClean="0"/>
              <a:t>ρευματοφόρων αγωγών </a:t>
            </a:r>
            <a:r>
              <a:rPr lang="el-GR" dirty="0"/>
              <a:t>μπορούμε να ορίσουμε τη μονάδα της έντασης του ηλεκτρικού ρεύματος.</a:t>
            </a:r>
          </a:p>
          <a:p>
            <a:r>
              <a:rPr lang="el-GR" dirty="0"/>
              <a:t>Το μέτρο της δύναμης είναι: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980" y="2060848"/>
            <a:ext cx="1265853" cy="58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6195458" cy="111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08653" y="4245188"/>
            <a:ext cx="8233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1Α είναι η ένταση του σταθερού ρεύματος που όταν διαρρέει </a:t>
            </a:r>
            <a:r>
              <a:rPr lang="el-GR" dirty="0" smtClean="0"/>
              <a:t>δύο ευθύγραμμους </a:t>
            </a:r>
            <a:r>
              <a:rPr lang="el-GR" dirty="0"/>
              <a:t>παράλληλους αγωγούς απείρου μήκους, οι </a:t>
            </a:r>
            <a:r>
              <a:rPr lang="el-GR" dirty="0" smtClean="0"/>
              <a:t>οποίοι βρίσκονται </a:t>
            </a:r>
            <a:r>
              <a:rPr lang="el-GR" dirty="0"/>
              <a:t>στο κενό και σε απόσταση r = 1m ο ένας από τον άλλο</a:t>
            </a:r>
            <a:r>
              <a:rPr lang="el-GR" dirty="0" smtClean="0"/>
              <a:t>, τότε </a:t>
            </a:r>
            <a:r>
              <a:rPr lang="el-GR" dirty="0"/>
              <a:t>σε τμήμα μήκους = 1m o ένας ασκεί </a:t>
            </a:r>
            <a:endParaRPr lang="el-GR" dirty="0" smtClean="0"/>
          </a:p>
          <a:p>
            <a:r>
              <a:rPr lang="el-GR" dirty="0" smtClean="0"/>
              <a:t>τον </a:t>
            </a:r>
            <a:r>
              <a:rPr lang="el-GR" dirty="0"/>
              <a:t>άλλο </a:t>
            </a:r>
            <a:r>
              <a:rPr lang="el-GR" dirty="0" smtClean="0"/>
              <a:t>δύναμη F </a:t>
            </a:r>
            <a:r>
              <a:rPr lang="el-GR" dirty="0"/>
              <a:t>= 2 . 10-7N.</a:t>
            </a:r>
          </a:p>
        </p:txBody>
      </p:sp>
    </p:spTree>
    <p:extLst>
      <p:ext uri="{BB962C8B-B14F-4D97-AF65-F5344CB8AC3E}">
        <p14:creationId xmlns:p14="http://schemas.microsoft.com/office/powerpoint/2010/main" val="2926001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79512" y="289679"/>
            <a:ext cx="80648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rgbClr val="0070C0"/>
                </a:solidFill>
              </a:rPr>
              <a:t>Παράδειγμα </a:t>
            </a:r>
            <a:r>
              <a:rPr lang="el-GR" sz="2000" dirty="0" smtClean="0">
                <a:solidFill>
                  <a:srgbClr val="0070C0"/>
                </a:solidFill>
              </a:rPr>
              <a:t>5</a:t>
            </a:r>
          </a:p>
          <a:p>
            <a:endParaRPr lang="el-GR" sz="2000" dirty="0">
              <a:solidFill>
                <a:srgbClr val="0070C0"/>
              </a:solidFill>
            </a:endParaRPr>
          </a:p>
          <a:p>
            <a:r>
              <a:rPr lang="el-GR" dirty="0"/>
              <a:t>Δύο παράλληλοι ρευματοφόροι αγωγοί διαρρέονται από ομόρροπα ρεύματα </a:t>
            </a:r>
            <a:endParaRPr lang="el-GR" dirty="0" smtClean="0"/>
          </a:p>
          <a:p>
            <a:r>
              <a:rPr lang="el-GR" dirty="0" smtClean="0"/>
              <a:t>Ι</a:t>
            </a:r>
            <a:r>
              <a:rPr lang="el-GR" sz="1200" dirty="0" smtClean="0"/>
              <a:t>1</a:t>
            </a:r>
            <a:r>
              <a:rPr lang="el-GR" dirty="0" smtClean="0"/>
              <a:t> </a:t>
            </a:r>
            <a:r>
              <a:rPr lang="el-GR" dirty="0"/>
              <a:t>= 30Α και Ι</a:t>
            </a:r>
            <a:r>
              <a:rPr lang="el-GR" sz="1200" dirty="0"/>
              <a:t>2</a:t>
            </a:r>
            <a:r>
              <a:rPr lang="el-GR" dirty="0"/>
              <a:t> = 10Α και βρίσκονται σε </a:t>
            </a:r>
            <a:r>
              <a:rPr lang="el-GR" dirty="0" smtClean="0"/>
              <a:t>απόσταση r </a:t>
            </a:r>
            <a:r>
              <a:rPr lang="el-GR" dirty="0"/>
              <a:t>= 10cm. Να υπολογιστεί η δύναμη που δέχεται ένας τρίτος αγωγός σε κάθε μέτρο μήκους όταν βρίσκεται στο μέσο της μεταξύ </a:t>
            </a:r>
            <a:r>
              <a:rPr lang="el-GR" dirty="0" smtClean="0"/>
              <a:t>τους απόστασης </a:t>
            </a:r>
            <a:r>
              <a:rPr lang="el-GR" dirty="0"/>
              <a:t>και διαρρέεται από ρεύμα Ι</a:t>
            </a:r>
            <a:r>
              <a:rPr lang="el-GR" sz="1200" dirty="0"/>
              <a:t>3</a:t>
            </a:r>
            <a:r>
              <a:rPr lang="el-GR" dirty="0"/>
              <a:t> = 20Α αντίρροπο με </a:t>
            </a:r>
            <a:r>
              <a:rPr lang="el-GR" dirty="0" smtClean="0"/>
              <a:t>το ρεύμα </a:t>
            </a:r>
            <a:r>
              <a:rPr lang="el-GR" dirty="0"/>
              <a:t>των άλλων δύο αγωγών.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19"/>
            <a:ext cx="6192688" cy="378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95536" y="908720"/>
            <a:ext cx="5094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Κλείνουμε </a:t>
            </a:r>
            <a:r>
              <a:rPr lang="el-GR" dirty="0"/>
              <a:t>το διακόπτη Δ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οπότε </a:t>
            </a:r>
            <a:r>
              <a:rPr lang="el-GR" dirty="0"/>
              <a:t>ο αγωγός διαρρέεται από ρεύμα έντασης I μέσα στο κύκλωμα</a:t>
            </a:r>
            <a:r>
              <a:rPr lang="el-GR" dirty="0" smtClean="0"/>
              <a:t>. </a:t>
            </a:r>
            <a:r>
              <a:rPr lang="el-GR" dirty="0"/>
              <a:t>Παρατηρούμε, τότε, ότι το δυναμόμετρο θα δείξει μια νέα μεγαλύτερη ένδειξη.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Βγάζοντας </a:t>
            </a:r>
            <a:r>
              <a:rPr lang="el-GR" dirty="0"/>
              <a:t>τον αγωγό από το πεδίο το δυναμόμετρο</a:t>
            </a:r>
          </a:p>
          <a:p>
            <a:r>
              <a:rPr lang="el-GR" dirty="0"/>
              <a:t>δείχνει την αρχική ένδειξη, αν και ο αγωγός διαρρέεται από ρεύμα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28102"/>
            <a:ext cx="27003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95536" y="3231221"/>
            <a:ext cx="5256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Συμπεραίνουμε, επομένως, </a:t>
            </a:r>
            <a:r>
              <a:rPr lang="el-GR" dirty="0" smtClean="0"/>
              <a:t>ότι:</a:t>
            </a:r>
          </a:p>
          <a:p>
            <a:r>
              <a:rPr lang="el-GR" dirty="0" smtClean="0"/>
              <a:t> </a:t>
            </a:r>
            <a:r>
              <a:rPr lang="el-GR" b="1" dirty="0"/>
              <a:t>το μαγνητικό πεδίο ασκεί στο ρευματοφόρο αγωγό μια δύναμη ομόρροπη του βάρους του, το μέτρο της</a:t>
            </a:r>
          </a:p>
          <a:p>
            <a:r>
              <a:rPr lang="el-GR" b="1" dirty="0"/>
              <a:t>οποίας υπολογίζουμε εύκολα από τη διαφορά των ενδείξεων του δυναμόμετρου</a:t>
            </a:r>
            <a:r>
              <a:rPr lang="el-GR" dirty="0"/>
              <a:t>.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Τη </a:t>
            </a:r>
            <a:r>
              <a:rPr lang="el-GR" dirty="0"/>
              <a:t>δύναμη αυτή ονομάζουμε </a:t>
            </a:r>
            <a:r>
              <a:rPr lang="el-GR" b="1" dirty="0">
                <a:solidFill>
                  <a:srgbClr val="C00000"/>
                </a:solidFill>
              </a:rPr>
              <a:t>δύναμη Laplace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397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95536" y="552615"/>
            <a:ext cx="82008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Αν στη συνέχεια μέσα από τον αγωγό διαβιβάσουμε ρεύμα διπλάσιας έντασης, διαπιστώνουμε με τη βοήθεια του δυναμόμετρου ότι διπλασιάζεται η δύναμη που ενεργεί στον αγωγό από </a:t>
            </a:r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l-GR" dirty="0" smtClean="0"/>
              <a:t>μαγνητικό </a:t>
            </a:r>
            <a:r>
              <a:rPr lang="el-GR" dirty="0"/>
              <a:t>πεδίο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  <a:p>
            <a:r>
              <a:rPr lang="el-GR" dirty="0" smtClean="0"/>
              <a:t>•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l-GR" dirty="0"/>
              <a:t>Το ίδιο διαπιστώνουμε ότι συμβαίνει αν διπλασιάσουμε το μήκος</a:t>
            </a:r>
          </a:p>
          <a:p>
            <a:r>
              <a:rPr lang="el-GR" dirty="0"/>
              <a:t>του αγωγού που βρίσκεται μέσα στο μαγνητικό πεδίο κρατώντας την ένταση I του ρεύματος σταθερή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  <a:p>
            <a:r>
              <a:rPr lang="el-GR" dirty="0" smtClean="0"/>
              <a:t>•</a:t>
            </a:r>
            <a:r>
              <a:rPr lang="en-US" dirty="0" smtClean="0"/>
              <a:t>  </a:t>
            </a:r>
            <a:r>
              <a:rPr lang="el-GR" dirty="0" smtClean="0"/>
              <a:t>Συνεχίζοντας </a:t>
            </a:r>
            <a:r>
              <a:rPr lang="el-GR" dirty="0"/>
              <a:t>να πειραματιζόμαστε με τη διάταξή μας αλλάζουμε</a:t>
            </a:r>
          </a:p>
          <a:p>
            <a:r>
              <a:rPr lang="el-GR" dirty="0"/>
              <a:t>τη φορά του ρεύματος. Διαβάζοντας την ένδειξη του δυναμόμετρου παρατηρούμε ότι είναι μικρότερη από το βάρος του αγωγού.</a:t>
            </a:r>
          </a:p>
          <a:p>
            <a:r>
              <a:rPr lang="el-GR" dirty="0"/>
              <a:t>Για να συμβεί αυτό πρέπει στο ρευματοφόρο αγωγό να ασκηθεί</a:t>
            </a:r>
          </a:p>
          <a:p>
            <a:r>
              <a:rPr lang="el-GR" dirty="0"/>
              <a:t>μια δύναμη από κάτω προς τα πάνω, να έχει δηλαδή αντίθετη</a:t>
            </a:r>
          </a:p>
          <a:p>
            <a:r>
              <a:rPr lang="el-GR" dirty="0"/>
              <a:t>φορά προς την αρχική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  <a:p>
            <a:r>
              <a:rPr lang="el-GR" dirty="0" smtClean="0"/>
              <a:t>•</a:t>
            </a:r>
            <a:r>
              <a:rPr lang="en-US" dirty="0" smtClean="0"/>
              <a:t>  </a:t>
            </a:r>
            <a:r>
              <a:rPr lang="el-GR" dirty="0" smtClean="0"/>
              <a:t>Στη </a:t>
            </a:r>
            <a:r>
              <a:rPr lang="el-GR" dirty="0"/>
              <a:t>συνέχεια αρχίζουμε να στρίβουμε τον αγωγό, έτσι ώστε να</a:t>
            </a:r>
          </a:p>
          <a:p>
            <a:r>
              <a:rPr lang="el-GR" dirty="0"/>
              <a:t>είναι συνεχώς οριζόντιος σχηματίζοντας με τις δυναμικές γραμμές γωνία φ. Παρατηρούμε ότι η δύναμη Laplace ελαττώνεται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dirty="0" smtClean="0"/>
              <a:t>τελικά </a:t>
            </a:r>
            <a:r>
              <a:rPr lang="el-GR" dirty="0"/>
              <a:t>αυτή μηδενίζεται όταν ο ρευματοφόρος αγωγός γίνει παράλληλος με τις δυναμικές γραμμές.</a:t>
            </a:r>
          </a:p>
        </p:txBody>
      </p:sp>
    </p:spTree>
    <p:extLst>
      <p:ext uri="{BB962C8B-B14F-4D97-AF65-F5344CB8AC3E}">
        <p14:creationId xmlns:p14="http://schemas.microsoft.com/office/powerpoint/2010/main" val="144819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467544" y="1052736"/>
            <a:ext cx="54726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Κρεμάμε το ρευματοφόρο αγωγό κάθετα στις δυναμικές </a:t>
            </a:r>
            <a:r>
              <a:rPr lang="el-GR" dirty="0" smtClean="0"/>
              <a:t>γραμμές</a:t>
            </a:r>
            <a:r>
              <a:rPr lang="en-US" dirty="0" smtClean="0"/>
              <a:t> </a:t>
            </a:r>
            <a:r>
              <a:rPr lang="el-GR" dirty="0" smtClean="0"/>
              <a:t>ενός σωληνοειδούς.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 </a:t>
            </a:r>
            <a:r>
              <a:rPr lang="el-GR" dirty="0"/>
              <a:t>Αν διπλασιάσουμε την ένταση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ρεύματος </a:t>
            </a:r>
            <a:r>
              <a:rPr lang="el-GR" dirty="0"/>
              <a:t>που διαρρέει το σωληνοειδές, γνωρίζουμε σύμφωνα </a:t>
            </a:r>
            <a:r>
              <a:rPr lang="el-GR" dirty="0" smtClean="0"/>
              <a:t>με</a:t>
            </a:r>
            <a:r>
              <a:rPr lang="en-US" dirty="0" smtClean="0"/>
              <a:t> </a:t>
            </a:r>
            <a:r>
              <a:rPr lang="el-GR" dirty="0" smtClean="0"/>
              <a:t>τη </a:t>
            </a:r>
            <a:r>
              <a:rPr lang="el-GR" dirty="0"/>
              <a:t>σχέση B = </a:t>
            </a:r>
            <a:r>
              <a:rPr lang="el-GR" dirty="0" smtClean="0"/>
              <a:t>k</a:t>
            </a:r>
            <a:r>
              <a:rPr lang="el-GR" sz="1100" dirty="0" smtClean="0"/>
              <a:t>μ</a:t>
            </a:r>
            <a:r>
              <a:rPr lang="el-GR" dirty="0" smtClean="0"/>
              <a:t>4πnI </a:t>
            </a:r>
            <a:r>
              <a:rPr lang="el-GR" dirty="0"/>
              <a:t>ότι διπλασιάζεται και η ένταση του μαγνητικού πεδίου στο εσωτερικό του σωληνοειδούς</a:t>
            </a:r>
            <a:r>
              <a:rPr lang="el-GR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Με </a:t>
            </a:r>
            <a:r>
              <a:rPr lang="el-GR" dirty="0"/>
              <a:t>τη βοήθεια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δυναμόμετρου </a:t>
            </a:r>
            <a:r>
              <a:rPr lang="el-GR" dirty="0"/>
              <a:t>βλέπουμε ότι </a:t>
            </a:r>
            <a:r>
              <a:rPr lang="el-GR" b="1" dirty="0"/>
              <a:t>διπλασιάζεται και η δύναμη που δέχεται αυτός από το μαγνητικό πεδίο</a:t>
            </a:r>
            <a:r>
              <a:rPr lang="el-GR" dirty="0"/>
              <a:t>. </a:t>
            </a:r>
            <a:endParaRPr lang="en-US" dirty="0" smtClean="0"/>
          </a:p>
          <a:p>
            <a:r>
              <a:rPr lang="el-GR" dirty="0" smtClean="0"/>
              <a:t>Διαπιστώνουμε </a:t>
            </a:r>
            <a:r>
              <a:rPr lang="el-GR" dirty="0"/>
              <a:t>επίσης </a:t>
            </a:r>
            <a:r>
              <a:rPr lang="el-GR" dirty="0" smtClean="0"/>
              <a:t>ότι</a:t>
            </a:r>
            <a:r>
              <a:rPr lang="en-US" dirty="0" smtClean="0"/>
              <a:t> </a:t>
            </a:r>
            <a:r>
              <a:rPr lang="el-GR" dirty="0" smtClean="0">
                <a:solidFill>
                  <a:srgbClr val="C00000"/>
                </a:solidFill>
              </a:rPr>
              <a:t>το </a:t>
            </a:r>
            <a:r>
              <a:rPr lang="el-GR" dirty="0">
                <a:solidFill>
                  <a:srgbClr val="C00000"/>
                </a:solidFill>
              </a:rPr>
              <a:t>γινόμενο αριθμητικά είναι ίσο με τη δύναμη που δέχεται </a:t>
            </a:r>
            <a:r>
              <a:rPr lang="el-GR" dirty="0" smtClean="0">
                <a:solidFill>
                  <a:srgbClr val="C00000"/>
                </a:solidFill>
              </a:rPr>
              <a:t>ο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l-GR" dirty="0" smtClean="0">
                <a:solidFill>
                  <a:srgbClr val="C00000"/>
                </a:solidFill>
              </a:rPr>
              <a:t>αγωγός </a:t>
            </a:r>
            <a:r>
              <a:rPr lang="el-GR" dirty="0">
                <a:solidFill>
                  <a:srgbClr val="C00000"/>
                </a:solidFill>
              </a:rPr>
              <a:t>από το μαγνητικό πεδίο.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298" y="1462172"/>
            <a:ext cx="2367117" cy="26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65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62101" y="33265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Συνοψίζοντας όλα τα παραπάνω εξάγεται ο ακόλουθος </a:t>
            </a:r>
            <a:r>
              <a:rPr lang="el-GR" b="1" dirty="0">
                <a:solidFill>
                  <a:srgbClr val="C00000"/>
                </a:solidFill>
              </a:rPr>
              <a:t>νόμος </a:t>
            </a:r>
            <a:r>
              <a:rPr lang="el-GR" b="1" dirty="0" smtClean="0">
                <a:solidFill>
                  <a:srgbClr val="C00000"/>
                </a:solidFill>
              </a:rPr>
              <a:t>του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l-GR" b="1" dirty="0" smtClean="0">
                <a:solidFill>
                  <a:srgbClr val="C00000"/>
                </a:solidFill>
              </a:rPr>
              <a:t>Laplace.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l-GR" dirty="0"/>
          </a:p>
          <a:p>
            <a:r>
              <a:rPr lang="el-GR" dirty="0"/>
              <a:t>Όταν ένας ευθύγραμμος ρευματοφόρος αγωγός μήκους </a:t>
            </a:r>
            <a:r>
              <a:rPr lang="el-GR" dirty="0" smtClean="0"/>
              <a:t>βρεθεί</a:t>
            </a:r>
            <a:r>
              <a:rPr lang="en-US" dirty="0" smtClean="0"/>
              <a:t> </a:t>
            </a:r>
            <a:r>
              <a:rPr lang="el-GR" dirty="0" smtClean="0"/>
              <a:t>μέσα </a:t>
            </a:r>
            <a:r>
              <a:rPr lang="el-GR" dirty="0"/>
              <a:t>σε ομογενές μαγνητικό πεδίο, τότε αναπτύσσεται στον </a:t>
            </a:r>
            <a:r>
              <a:rPr lang="el-GR" dirty="0" smtClean="0"/>
              <a:t>αγωγό</a:t>
            </a:r>
            <a:r>
              <a:rPr lang="en-US" dirty="0" smtClean="0"/>
              <a:t> </a:t>
            </a:r>
            <a:r>
              <a:rPr lang="el-GR" dirty="0" smtClean="0"/>
              <a:t>μια </a:t>
            </a:r>
            <a:r>
              <a:rPr lang="el-GR" dirty="0"/>
              <a:t>ηλεκτρομαγνητική δύναμη.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386441" y="1532985"/>
            <a:ext cx="7699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Το μέτρο της δύναμης F είναι ανάλογο: με το μήκος του ρευματοφόρου αγωγού που βρίσκεται μέσα στο μαγνητικό πεδίο, με </a:t>
            </a:r>
            <a:r>
              <a:rPr lang="el-GR" b="1" dirty="0" smtClean="0"/>
              <a:t>την</a:t>
            </a:r>
            <a:r>
              <a:rPr lang="en-US" b="1" dirty="0" smtClean="0"/>
              <a:t> </a:t>
            </a:r>
            <a:r>
              <a:rPr lang="el-GR" b="1" dirty="0" smtClean="0"/>
              <a:t>ένταση </a:t>
            </a:r>
            <a:r>
              <a:rPr lang="el-GR" b="1" dirty="0"/>
              <a:t>I του ρεύματος που διαρρέει τον αγωγό, με την ένταση </a:t>
            </a:r>
            <a:r>
              <a:rPr lang="el-GR" b="1" dirty="0" smtClean="0"/>
              <a:t>Β</a:t>
            </a:r>
            <a:r>
              <a:rPr lang="en-US" b="1" dirty="0" smtClean="0"/>
              <a:t> </a:t>
            </a:r>
            <a:r>
              <a:rPr lang="el-GR" b="1" dirty="0" smtClean="0"/>
              <a:t>του </a:t>
            </a:r>
            <a:r>
              <a:rPr lang="el-GR" b="1" dirty="0"/>
              <a:t>μαγνητικού πεδίου, επίσης, εξαρτάται από τη γωνία φ που σχηματίζει ο αγωγός με τη διεύθυνση των δυναμικών γραμμών.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23" y="2708920"/>
            <a:ext cx="1296145" cy="39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09970" y="3107537"/>
            <a:ext cx="48821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δύναμη Laplace έχει διεύθυνση κάθετη στο επίπεδο που </a:t>
            </a:r>
            <a:r>
              <a:rPr lang="el-GR" dirty="0" smtClean="0"/>
              <a:t>ορίζεται</a:t>
            </a:r>
            <a:r>
              <a:rPr lang="en-US" dirty="0" smtClean="0"/>
              <a:t> </a:t>
            </a:r>
            <a:r>
              <a:rPr lang="el-GR" dirty="0" smtClean="0"/>
              <a:t>από </a:t>
            </a:r>
            <a:r>
              <a:rPr lang="el-GR" dirty="0"/>
              <a:t>τον αγωγό και τη διεύθυνση των δυναμικών γραμμών, φορά </a:t>
            </a:r>
            <a:r>
              <a:rPr lang="el-GR" dirty="0" smtClean="0"/>
              <a:t>που</a:t>
            </a:r>
            <a:r>
              <a:rPr lang="en-US" dirty="0" smtClean="0"/>
              <a:t> </a:t>
            </a:r>
            <a:r>
              <a:rPr lang="el-GR" dirty="0" smtClean="0"/>
              <a:t>καθορίζεται </a:t>
            </a:r>
            <a:r>
              <a:rPr lang="el-GR" dirty="0"/>
              <a:t>με τον κανόνα των τριών δακτύλων του δεξιού </a:t>
            </a:r>
            <a:r>
              <a:rPr lang="el-GR" dirty="0" smtClean="0"/>
              <a:t>χεριού, </a:t>
            </a:r>
            <a:r>
              <a:rPr lang="el-GR" dirty="0"/>
              <a:t>σημείο εφαρμογής το μέσον του τμήματος του αγωγού </a:t>
            </a:r>
            <a:r>
              <a:rPr lang="el-GR" dirty="0" smtClean="0"/>
              <a:t>που</a:t>
            </a:r>
            <a:r>
              <a:rPr lang="en-US" dirty="0" smtClean="0"/>
              <a:t> </a:t>
            </a:r>
            <a:r>
              <a:rPr lang="el-GR" dirty="0" smtClean="0"/>
              <a:t>βρίσκεται </a:t>
            </a:r>
            <a:r>
              <a:rPr lang="el-GR" dirty="0"/>
              <a:t>μέσα στο μαγνητικό πεδίο.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871" y="2872908"/>
            <a:ext cx="2592288" cy="16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462253" y="4474746"/>
            <a:ext cx="3438708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 </a:t>
            </a:r>
            <a:r>
              <a:rPr lang="el-GR" sz="1050" dirty="0"/>
              <a:t>α) Ο κανόνας των τριών δακτύλων του δεξιού χεριού. β) Η</a:t>
            </a:r>
          </a:p>
          <a:p>
            <a:r>
              <a:rPr lang="el-GR" sz="1050" dirty="0"/>
              <a:t>τεχνική της δεξιάς παλάμης.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93" y="5117105"/>
            <a:ext cx="2016224" cy="17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68" y="5661248"/>
            <a:ext cx="3059224" cy="101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176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059832" y="188640"/>
            <a:ext cx="1785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Παράδειγμα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899592" y="836712"/>
            <a:ext cx="6696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Ένας ευθύγραμμος αγωγός μήκους </a:t>
            </a:r>
            <a:r>
              <a:rPr lang="en-US" dirty="0"/>
              <a:t>L</a:t>
            </a:r>
            <a:r>
              <a:rPr lang="el-GR" dirty="0" smtClean="0"/>
              <a:t>= </a:t>
            </a:r>
            <a:r>
              <a:rPr lang="el-GR" dirty="0"/>
              <a:t>10cm διαρρέεται από ρεύμα έντασης Ι = 10Α και βρίσκεται μέσα σε ομογενές μαγνητικό πεδίο έντασης μέτρου Β = 0,2Τ. Να υπολογιστεί η δύναμη που </a:t>
            </a:r>
            <a:r>
              <a:rPr lang="el-GR" dirty="0" smtClean="0"/>
              <a:t>δέχεται</a:t>
            </a:r>
            <a:r>
              <a:rPr lang="en-US" dirty="0" smtClean="0"/>
              <a:t> </a:t>
            </a:r>
            <a:r>
              <a:rPr lang="el-GR" dirty="0" smtClean="0"/>
              <a:t>ο </a:t>
            </a:r>
            <a:r>
              <a:rPr lang="el-GR" dirty="0"/>
              <a:t>αγωγός όταν</a:t>
            </a:r>
            <a:r>
              <a:rPr lang="el-GR" dirty="0" smtClean="0"/>
              <a:t>:</a:t>
            </a:r>
            <a:endParaRPr lang="en-US" dirty="0" smtClean="0"/>
          </a:p>
          <a:p>
            <a:r>
              <a:rPr lang="el-GR" dirty="0" smtClean="0"/>
              <a:t>α</a:t>
            </a:r>
            <a:r>
              <a:rPr lang="el-GR" dirty="0"/>
              <a:t>) είναι κάθετος στις δυναμικές γραμμές, </a:t>
            </a:r>
            <a:endParaRPr lang="en-US" dirty="0" smtClean="0"/>
          </a:p>
          <a:p>
            <a:r>
              <a:rPr lang="el-GR" dirty="0" smtClean="0"/>
              <a:t>β</a:t>
            </a:r>
            <a:r>
              <a:rPr lang="el-GR" dirty="0"/>
              <a:t>) </a:t>
            </a:r>
            <a:r>
              <a:rPr lang="el-GR" dirty="0" smtClean="0"/>
              <a:t>είναι</a:t>
            </a:r>
            <a:r>
              <a:rPr lang="en-US" dirty="0" smtClean="0"/>
              <a:t> </a:t>
            </a:r>
            <a:r>
              <a:rPr lang="el-GR" dirty="0" smtClean="0"/>
              <a:t>παράλληλος </a:t>
            </a:r>
            <a:r>
              <a:rPr lang="el-GR" dirty="0"/>
              <a:t>με τις δυναμικές γραμμές, </a:t>
            </a:r>
            <a:endParaRPr lang="en-US" dirty="0" smtClean="0"/>
          </a:p>
          <a:p>
            <a:r>
              <a:rPr lang="el-GR" dirty="0" smtClean="0"/>
              <a:t>γ</a:t>
            </a:r>
            <a:r>
              <a:rPr lang="el-GR" dirty="0"/>
              <a:t>) σχηματίζει γωνία 30° </a:t>
            </a:r>
            <a:r>
              <a:rPr lang="el-GR" dirty="0" smtClean="0"/>
              <a:t>με</a:t>
            </a:r>
            <a:r>
              <a:rPr lang="en-US" dirty="0" smtClean="0"/>
              <a:t> </a:t>
            </a:r>
            <a:r>
              <a:rPr lang="el-GR" dirty="0" smtClean="0"/>
              <a:t>τις </a:t>
            </a:r>
            <a:r>
              <a:rPr lang="el-GR" dirty="0"/>
              <a:t>δυναμικές γραμμές.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27" y="3321699"/>
            <a:ext cx="6700019" cy="316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93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043608" y="12809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β) Ορισμός έντασης ομογενούς μαγνητικού πεδίου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395536" y="83671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Για να ορίσουμε την ένταση του ηλεκτρικού πεδίου, σαν υπόθεμα</a:t>
            </a:r>
          </a:p>
          <a:p>
            <a:r>
              <a:rPr lang="el-GR" dirty="0"/>
              <a:t>θεωρούμε το ηλεκτρικό φορτίο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395536" y="1483043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Στο </a:t>
            </a:r>
            <a:r>
              <a:rPr lang="el-GR" dirty="0" smtClean="0"/>
              <a:t>μαγνητισμό όμως</a:t>
            </a:r>
            <a:r>
              <a:rPr lang="el-GR" dirty="0"/>
              <a:t>, για να ορίσουμε την ένταση, εδώ και χρόνια, έχει εγκαταλειφτεί η έννοια της ποσότητας μαγνητισμού και σαν υπόθεμα θεωρούμε το κινούμενο ηλεκτρικό φορτίο.</a:t>
            </a:r>
          </a:p>
          <a:p>
            <a:r>
              <a:rPr lang="el-GR" dirty="0"/>
              <a:t>Ο ορισμός του μέτρου της έντασης του μαγνητικού πεδίου προκύπτει από τον τύπο του νόμου του Laplace.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407300" y="3140968"/>
            <a:ext cx="80531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Το μέτρο της έντασης μαγνητικού πεδίου είναι ίσο με το </a:t>
            </a:r>
            <a:r>
              <a:rPr lang="el-GR" b="1" dirty="0" smtClean="0"/>
              <a:t>πηλίκο της </a:t>
            </a:r>
            <a:r>
              <a:rPr lang="el-GR" b="1" dirty="0"/>
              <a:t>δύναμης Laplace που ασκείται σε ευθύγραμμο </a:t>
            </a:r>
            <a:r>
              <a:rPr lang="el-GR" b="1" dirty="0" smtClean="0"/>
              <a:t>ρευματοφόρο αγωγό </a:t>
            </a:r>
            <a:r>
              <a:rPr lang="el-GR" b="1" dirty="0"/>
              <a:t>προς το γινόμενο της έντασης I του ρεύματος επί το </a:t>
            </a:r>
            <a:r>
              <a:rPr lang="el-GR" b="1" dirty="0" smtClean="0"/>
              <a:t>μήκος του </a:t>
            </a:r>
            <a:r>
              <a:rPr lang="el-GR" b="1" dirty="0"/>
              <a:t>αγωγού που βρίσκεται μέσα σε μαγνητικό πεδίο, όταν </a:t>
            </a:r>
            <a:r>
              <a:rPr lang="el-GR" b="1" dirty="0" smtClean="0"/>
              <a:t>αυτός τοποθετηθεί </a:t>
            </a:r>
            <a:r>
              <a:rPr lang="el-GR" b="1" dirty="0"/>
              <a:t>κάθετα στις δυναμικές γραμμές, </a:t>
            </a:r>
            <a:r>
              <a:rPr lang="el-GR" dirty="0"/>
              <a:t>δηλαδή</a:t>
            </a:r>
            <a:r>
              <a:rPr lang="el-GR" b="1" dirty="0"/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09120"/>
            <a:ext cx="1440160" cy="102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29410" y="562437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Την κατεύθυνση της έντασης του μαγνητικού πεδίου </a:t>
            </a:r>
            <a:r>
              <a:rPr lang="el-GR" dirty="0" smtClean="0"/>
              <a:t>βρίσκουμε με </a:t>
            </a:r>
            <a:r>
              <a:rPr lang="el-GR" dirty="0"/>
              <a:t>τη βοήθεια μίας μαγνητικής </a:t>
            </a:r>
            <a:r>
              <a:rPr lang="el-GR" dirty="0" smtClean="0"/>
              <a:t>βελόνας.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170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611560" y="639672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μονάδα μέτρησης της έντασης του μαγνητικού πεδίου ονομάζεται </a:t>
            </a:r>
            <a:r>
              <a:rPr lang="el-GR" b="1" dirty="0"/>
              <a:t>Tesla</a:t>
            </a:r>
            <a:r>
              <a:rPr lang="el-GR" dirty="0"/>
              <a:t> 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611560" y="145062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Ένα Tesla είναι η ένταση του ομογενούς μαγνητικού πεδίου </a:t>
            </a:r>
            <a:r>
              <a:rPr lang="el-GR" dirty="0" smtClean="0"/>
              <a:t>το οποίο </a:t>
            </a:r>
            <a:r>
              <a:rPr lang="el-GR" dirty="0"/>
              <a:t>ασκεί δύναμη 1Ν σε ευθύγραμμο αγωγό, που έχει </a:t>
            </a:r>
            <a:r>
              <a:rPr lang="el-GR" dirty="0" smtClean="0"/>
              <a:t>μήκος 1m</a:t>
            </a:r>
            <a:r>
              <a:rPr lang="el-GR" dirty="0"/>
              <a:t>, όταν διαρρέεται από ρεύμα έντασης 1Α και βρίσκεται μέσα </a:t>
            </a:r>
            <a:r>
              <a:rPr lang="el-GR" dirty="0" smtClean="0"/>
              <a:t>στο πεδίο </a:t>
            </a:r>
            <a:r>
              <a:rPr lang="el-GR" dirty="0"/>
              <a:t>τέμνοντας κάθετα τις δυναμικές γραμμές του.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154630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989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39552" y="343769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γ) Δύναμη μεταξύ παράλληλων ρευματοφόρων αγωγών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395536" y="1131285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Θεωρούμε δύο ευθύγραμμους ρευματοφόρους αγωγούς </a:t>
            </a:r>
            <a:r>
              <a:rPr lang="el-GR" dirty="0" smtClean="0"/>
              <a:t>Α</a:t>
            </a:r>
            <a:r>
              <a:rPr lang="el-GR" sz="1200" dirty="0" smtClean="0"/>
              <a:t>1</a:t>
            </a:r>
            <a:r>
              <a:rPr lang="el-GR" dirty="0" smtClean="0"/>
              <a:t>  </a:t>
            </a:r>
            <a:r>
              <a:rPr lang="el-GR" dirty="0"/>
              <a:t>και </a:t>
            </a:r>
            <a:r>
              <a:rPr lang="el-GR" dirty="0" smtClean="0"/>
              <a:t>Α</a:t>
            </a:r>
            <a:r>
              <a:rPr lang="el-GR" sz="1200" dirty="0" smtClean="0"/>
              <a:t>2  </a:t>
            </a:r>
            <a:r>
              <a:rPr lang="el-GR" dirty="0" smtClean="0"/>
              <a:t>που </a:t>
            </a:r>
            <a:r>
              <a:rPr lang="el-GR" dirty="0"/>
              <a:t>βρίσκονται σε απόσταση r μεταξύ τους. </a:t>
            </a:r>
            <a:endParaRPr lang="el-GR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48" y="1777616"/>
            <a:ext cx="4326295" cy="262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518387" y="434099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100" dirty="0" smtClean="0"/>
              <a:t>α</a:t>
            </a:r>
            <a:r>
              <a:rPr lang="el-GR" sz="1100" dirty="0"/>
              <a:t>) Ο αγωγός Α2 βρίσκεται μέσα στο μαγνητικό πεδίο του αγωγού Α1. </a:t>
            </a:r>
            <a:endParaRPr lang="el-GR" sz="1100" dirty="0" smtClean="0"/>
          </a:p>
          <a:p>
            <a:r>
              <a:rPr lang="el-GR" sz="1100" dirty="0" smtClean="0"/>
              <a:t>β</a:t>
            </a:r>
            <a:r>
              <a:rPr lang="el-GR" sz="1100" dirty="0"/>
              <a:t>) Ο αγωγός Α1 βρίσκεται μέσα στο μαγνητικό πεδίο του αγωγού Α2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395536" y="501317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Ο αγωγός </a:t>
            </a:r>
            <a:r>
              <a:rPr lang="el-GR" dirty="0" smtClean="0"/>
              <a:t>Α2  </a:t>
            </a:r>
            <a:r>
              <a:rPr lang="el-GR" dirty="0"/>
              <a:t>βρίσκεται μέσα σε μαγνητικό πεδίο σταθερής έντασης: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76730"/>
            <a:ext cx="1008112" cy="64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95536" y="5397858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Σύμφωνα με το νόμο του Laplace σε μήκος του αγωγού Α2 </a:t>
            </a:r>
            <a:r>
              <a:rPr lang="el-GR" dirty="0" smtClean="0"/>
              <a:t>θα ασκηθεί </a:t>
            </a:r>
            <a:r>
              <a:rPr lang="el-GR" dirty="0"/>
              <a:t>δύναμη: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45" y="5832257"/>
            <a:ext cx="2591315" cy="62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31325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1134</Words>
  <Application>Microsoft Office PowerPoint</Application>
  <PresentationFormat>Προβολή στην οθόνη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oem</dc:creator>
  <cp:lastModifiedBy>oem</cp:lastModifiedBy>
  <cp:revision>20</cp:revision>
  <dcterms:created xsi:type="dcterms:W3CDTF">2020-10-02T14:37:04Z</dcterms:created>
  <dcterms:modified xsi:type="dcterms:W3CDTF">2020-10-02T18:40:31Z</dcterms:modified>
</cp:coreProperties>
</file>