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70" r:id="rId6"/>
    <p:sldId id="264" r:id="rId7"/>
    <p:sldId id="271" r:id="rId8"/>
    <p:sldId id="266" r:id="rId9"/>
    <p:sldId id="268" r:id="rId10"/>
    <p:sldId id="269" r:id="rId11"/>
    <p:sldId id="278" r:id="rId12"/>
    <p:sldId id="279" r:id="rId13"/>
    <p:sldId id="273" r:id="rId14"/>
    <p:sldId id="280" r:id="rId15"/>
    <p:sldId id="276" r:id="rId16"/>
    <p:sldId id="277" r:id="rId17"/>
    <p:sldId id="281" r:id="rId18"/>
    <p:sldId id="289" r:id="rId19"/>
    <p:sldId id="282" r:id="rId20"/>
    <p:sldId id="283" r:id="rId21"/>
    <p:sldId id="284" r:id="rId22"/>
    <p:sldId id="285" r:id="rId23"/>
    <p:sldId id="286" r:id="rId24"/>
    <p:sldId id="287" r:id="rId25"/>
    <p:sldId id="288"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25/4/2020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25/4/2020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25/4/2020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25/4/2020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25/4/2020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25/4/2020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25/4/2020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7.xml"/><Relationship Id="rId5" Type="http://schemas.openxmlformats.org/officeDocument/2006/relationships/image" Target="../media/image36.png"/><Relationship Id="rId4" Type="http://schemas.openxmlformats.org/officeDocument/2006/relationships/image" Target="../media/image3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ΗΛΕΚΤΡΟΜΑΓΝΗΤΙΚΗ ΕΠΑΓΩΓΗ</a:t>
            </a:r>
            <a:endParaRPr lang="el-GR" dirty="0"/>
          </a:p>
        </p:txBody>
      </p:sp>
      <p:sp>
        <p:nvSpPr>
          <p:cNvPr id="3" name="2 - Υπότιτλος"/>
          <p:cNvSpPr>
            <a:spLocks noGrp="1"/>
          </p:cNvSpPr>
          <p:nvPr>
            <p:ph type="subTitle" idx="1"/>
          </p:nvPr>
        </p:nvSpPr>
        <p:spPr/>
        <p:txBody>
          <a:bodyPr/>
          <a:lstStyle/>
          <a:p>
            <a:r>
              <a:rPr lang="el-GR" dirty="0" smtClean="0"/>
              <a:t>Γ λυκείου θετικού προσανατολισμού</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14348" y="1857364"/>
            <a:ext cx="7572428" cy="1938992"/>
          </a:xfrm>
          <a:prstGeom prst="rect">
            <a:avLst/>
          </a:prstGeom>
        </p:spPr>
        <p:txBody>
          <a:bodyPr wrap="square">
            <a:spAutoFit/>
          </a:bodyPr>
          <a:lstStyle/>
          <a:p>
            <a:r>
              <a:rPr lang="el-GR" sz="2400" dirty="0" smtClean="0">
                <a:solidFill>
                  <a:srgbClr val="C00000"/>
                </a:solidFill>
              </a:rPr>
              <a:t>Η μεταβολή με οποιονδήποτε τρόπο της μαγνητικής ροής που περνά από τις σπείρες ενός πηνίου προκαλεί ανάπτυξη ηλεκτρεγερτικής δύναμης στο πηνίο </a:t>
            </a:r>
            <a:r>
              <a:rPr lang="el-GR" sz="2400" dirty="0" smtClean="0">
                <a:solidFill>
                  <a:srgbClr val="FF0000"/>
                </a:solidFill>
              </a:rPr>
              <a:t>που </a:t>
            </a:r>
            <a:r>
              <a:rPr lang="el-GR" sz="2400" dirty="0" smtClean="0">
                <a:solidFill>
                  <a:srgbClr val="7030A0"/>
                </a:solidFill>
              </a:rPr>
              <a:t>διαρκεί όσο χρόνο διαρκεί η μεταβολή της μαγνητικής ροής</a:t>
            </a:r>
            <a:r>
              <a:rPr lang="el-GR" sz="2400" dirty="0" smtClean="0">
                <a:solidFill>
                  <a:srgbClr val="C00000"/>
                </a:solidFill>
              </a:rPr>
              <a:t>. </a:t>
            </a:r>
          </a:p>
          <a:p>
            <a:r>
              <a:rPr lang="el-GR" sz="2400" dirty="0" smtClean="0">
                <a:solidFill>
                  <a:srgbClr val="C00000"/>
                </a:solidFill>
              </a:rPr>
              <a:t>Το φαινόμενο αυτό ονομάζουμε </a:t>
            </a:r>
            <a:r>
              <a:rPr lang="el-GR" sz="2400" b="1" dirty="0" smtClean="0">
                <a:solidFill>
                  <a:srgbClr val="C00000"/>
                </a:solidFill>
              </a:rPr>
              <a:t>επαγωγή</a:t>
            </a:r>
            <a:r>
              <a:rPr lang="el-GR" sz="2400" b="1" dirty="0" smtClean="0"/>
              <a:t>.</a:t>
            </a:r>
            <a:endParaRPr lang="el-GR" sz="2400" b="1" dirty="0"/>
          </a:p>
        </p:txBody>
      </p:sp>
      <p:sp>
        <p:nvSpPr>
          <p:cNvPr id="3" name="2 - Ορθογώνιο"/>
          <p:cNvSpPr/>
          <p:nvPr/>
        </p:nvSpPr>
        <p:spPr>
          <a:xfrm>
            <a:off x="1500166" y="714356"/>
            <a:ext cx="5415457" cy="646331"/>
          </a:xfrm>
          <a:prstGeom prst="rect">
            <a:avLst/>
          </a:prstGeom>
        </p:spPr>
        <p:txBody>
          <a:bodyPr wrap="none">
            <a:spAutoFit/>
          </a:bodyPr>
          <a:lstStyle/>
          <a:p>
            <a:r>
              <a:rPr lang="el-GR" sz="3600" dirty="0" smtClean="0"/>
              <a:t>Συμπεραίνουμε λοιπόν ότι: </a:t>
            </a:r>
            <a:endParaRPr lang="el-GR"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785786" y="928670"/>
            <a:ext cx="7429552" cy="3970318"/>
          </a:xfrm>
          <a:prstGeom prst="rect">
            <a:avLst/>
          </a:prstGeom>
        </p:spPr>
        <p:txBody>
          <a:bodyPr wrap="square">
            <a:spAutoFit/>
          </a:bodyPr>
          <a:lstStyle/>
          <a:p>
            <a:r>
              <a:rPr lang="el-GR" dirty="0" smtClean="0"/>
              <a:t>                                                  </a:t>
            </a:r>
            <a:r>
              <a:rPr lang="el-GR" b="1" dirty="0" smtClean="0"/>
              <a:t>Παρατηρούμε επίσης ότι:</a:t>
            </a:r>
          </a:p>
          <a:p>
            <a:endParaRPr lang="el-GR" dirty="0" smtClean="0"/>
          </a:p>
          <a:p>
            <a:pPr>
              <a:buFont typeface="Arial" pitchFamily="34" charset="0"/>
              <a:buChar char="•"/>
            </a:pPr>
            <a:r>
              <a:rPr lang="el-GR" dirty="0" smtClean="0"/>
              <a:t>Αν την ΗΕΔ προκαλεί κίνηση μαγνήτη ως προς πηνίο,  όσο πιο </a:t>
            </a:r>
            <a:r>
              <a:rPr lang="el-GR" dirty="0" smtClean="0">
                <a:solidFill>
                  <a:srgbClr val="0070C0"/>
                </a:solidFill>
              </a:rPr>
              <a:t>γρήγορα</a:t>
            </a:r>
            <a:r>
              <a:rPr lang="el-GR" dirty="0" smtClean="0"/>
              <a:t> μετακινούμε το μαγνήτη κοντά ή μέσα στο πηνίο, τόσο πιο μεγάλη απόκλιση εμφανίζεται στο δείκτη του γαλβανόμετρου.</a:t>
            </a:r>
            <a:br>
              <a:rPr lang="el-GR" dirty="0" smtClean="0"/>
            </a:br>
            <a:endParaRPr lang="el-GR" dirty="0" smtClean="0"/>
          </a:p>
          <a:p>
            <a:pPr>
              <a:buFont typeface="Arial" pitchFamily="34" charset="0"/>
              <a:buChar char="•"/>
            </a:pPr>
            <a:r>
              <a:rPr lang="el-GR" dirty="0" smtClean="0"/>
              <a:t> Το ίδιο θα συμβεί αν χρησιμοποιήσουμε έναν </a:t>
            </a:r>
            <a:r>
              <a:rPr lang="el-GR" dirty="0" smtClean="0">
                <a:solidFill>
                  <a:srgbClr val="0070C0"/>
                </a:solidFill>
              </a:rPr>
              <a:t>πιο ισχυρό </a:t>
            </a:r>
            <a:r>
              <a:rPr lang="el-GR" dirty="0" smtClean="0"/>
              <a:t>μαγνήτη</a:t>
            </a:r>
            <a:r>
              <a:rPr lang="en-US" dirty="0" smtClean="0"/>
              <a:t> </a:t>
            </a:r>
            <a:r>
              <a:rPr lang="el-GR" dirty="0" smtClean="0"/>
              <a:t>κινώντας τον με την ίδια με πριν ταχύτητα.</a:t>
            </a:r>
          </a:p>
          <a:p>
            <a:endParaRPr lang="el-GR" dirty="0" smtClean="0"/>
          </a:p>
          <a:p>
            <a:pPr>
              <a:buFont typeface="Arial" pitchFamily="34" charset="0"/>
              <a:buChar char="•"/>
            </a:pPr>
            <a:r>
              <a:rPr lang="el-GR" dirty="0" smtClean="0"/>
              <a:t>Αν την ΗΕΔ προκαλεί σωληνοειδές πλησίον του πηνίου, όσο πιο γρήγορα μεταβάλλουμε την ένταση του ρεύματος του σωληνοειδούς, τόσο μεγαλύτερη γίνεται η τιμή της ΗΕΔ στο πηνίο.</a:t>
            </a:r>
            <a:br>
              <a:rPr lang="el-GR" dirty="0" smtClean="0"/>
            </a:br>
            <a:endParaRPr lang="el-GR" dirty="0" smtClean="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357290" y="1071546"/>
            <a:ext cx="5786478" cy="1200329"/>
          </a:xfrm>
          <a:prstGeom prst="rect">
            <a:avLst/>
          </a:prstGeom>
        </p:spPr>
        <p:txBody>
          <a:bodyPr wrap="square">
            <a:spAutoFit/>
          </a:bodyPr>
          <a:lstStyle/>
          <a:p>
            <a:r>
              <a:rPr lang="el-GR" dirty="0" smtClean="0"/>
              <a:t>Τέλος, με ένα απλό πείραμα βλέπουμε ότι η επαγωγική τάση γίνεται μεγαλύτερη, όσο μεγαλώνει ο αριθμός των σπειρών του πηνίου, εφόσον ο ίδιος μαγνήτης πλησιάζει το πηνίο με την ίδια ταχύτητα </a:t>
            </a:r>
          </a:p>
        </p:txBody>
      </p:sp>
      <p:pic>
        <p:nvPicPr>
          <p:cNvPr id="1026" name="Picture 2"/>
          <p:cNvPicPr>
            <a:picLocks noChangeAspect="1" noChangeArrowheads="1"/>
          </p:cNvPicPr>
          <p:nvPr/>
        </p:nvPicPr>
        <p:blipFill>
          <a:blip r:embed="rId2"/>
          <a:srcRect/>
          <a:stretch>
            <a:fillRect/>
          </a:stretch>
        </p:blipFill>
        <p:spPr bwMode="auto">
          <a:xfrm>
            <a:off x="2071670" y="3143248"/>
            <a:ext cx="4095750" cy="1057275"/>
          </a:xfrm>
          <a:prstGeom prst="rect">
            <a:avLst/>
          </a:prstGeom>
          <a:noFill/>
          <a:ln w="9525">
            <a:noFill/>
            <a:miter lim="800000"/>
            <a:headEnd/>
            <a:tailEnd/>
          </a:ln>
          <a:effectLst/>
        </p:spPr>
      </p:pic>
      <p:sp>
        <p:nvSpPr>
          <p:cNvPr id="4" name="3 - Ορθογώνιο"/>
          <p:cNvSpPr/>
          <p:nvPr/>
        </p:nvSpPr>
        <p:spPr>
          <a:xfrm>
            <a:off x="1500166" y="4572009"/>
            <a:ext cx="5072066" cy="646331"/>
          </a:xfrm>
          <a:prstGeom prst="rect">
            <a:avLst/>
          </a:prstGeom>
        </p:spPr>
        <p:txBody>
          <a:bodyPr wrap="square">
            <a:spAutoFit/>
          </a:bodyPr>
          <a:lstStyle/>
          <a:p>
            <a:r>
              <a:rPr lang="el-GR" dirty="0" smtClean="0"/>
              <a:t>Μεγαλύτερη ΗΕΔ αναπτύσσεται στο πηνίο με τις περισσότερες σπείρες.</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42976" y="2000241"/>
            <a:ext cx="6357966" cy="2585323"/>
          </a:xfrm>
          <a:prstGeom prst="rect">
            <a:avLst/>
          </a:prstGeom>
        </p:spPr>
        <p:txBody>
          <a:bodyPr wrap="square">
            <a:spAutoFit/>
          </a:bodyPr>
          <a:lstStyle/>
          <a:p>
            <a:r>
              <a:rPr lang="el-GR" dirty="0" smtClean="0">
                <a:solidFill>
                  <a:srgbClr val="C00000"/>
                </a:solidFill>
              </a:rPr>
              <a:t>Η ηλεκτρεγερτική δύναμη από επαγωγή που δημιουργείται σε ένα πηνίο είναι ανάλογη με το ρυθμό μεταβολής της μαγνητικής ροής ΔΦ/</a:t>
            </a:r>
            <a:r>
              <a:rPr lang="el-GR" dirty="0" err="1" smtClean="0">
                <a:solidFill>
                  <a:srgbClr val="C00000"/>
                </a:solidFill>
              </a:rPr>
              <a:t>Δt</a:t>
            </a:r>
            <a:r>
              <a:rPr lang="el-GR" dirty="0" smtClean="0">
                <a:solidFill>
                  <a:srgbClr val="C00000"/>
                </a:solidFill>
              </a:rPr>
              <a:t> και ανάλογη με τον αριθμό Ν των σπειρών του πηνίου</a:t>
            </a:r>
          </a:p>
          <a:p>
            <a:endParaRPr lang="el-GR" dirty="0" smtClean="0">
              <a:solidFill>
                <a:srgbClr val="C00000"/>
              </a:solidFill>
            </a:endParaRPr>
          </a:p>
          <a:p>
            <a:r>
              <a:rPr lang="el-GR" dirty="0" smtClean="0"/>
              <a:t>                                                </a:t>
            </a:r>
          </a:p>
          <a:p>
            <a:r>
              <a:rPr lang="el-GR" dirty="0" smtClean="0"/>
              <a:t>Μονάδα στο SI:   </a:t>
            </a:r>
          </a:p>
          <a:p>
            <a:endParaRPr lang="el-GR" dirty="0" smtClean="0"/>
          </a:p>
          <a:p>
            <a:r>
              <a:rPr lang="el-GR" dirty="0" smtClean="0"/>
              <a:t>  </a:t>
            </a:r>
            <a:endParaRPr lang="el-GR" dirty="0"/>
          </a:p>
        </p:txBody>
      </p:sp>
      <p:sp>
        <p:nvSpPr>
          <p:cNvPr id="3" name="2 - Ορθογώνιο"/>
          <p:cNvSpPr/>
          <p:nvPr/>
        </p:nvSpPr>
        <p:spPr>
          <a:xfrm>
            <a:off x="1142976" y="1000108"/>
            <a:ext cx="6500858" cy="923330"/>
          </a:xfrm>
          <a:prstGeom prst="rect">
            <a:avLst/>
          </a:prstGeom>
        </p:spPr>
        <p:txBody>
          <a:bodyPr wrap="square">
            <a:spAutoFit/>
          </a:bodyPr>
          <a:lstStyle/>
          <a:p>
            <a:r>
              <a:rPr lang="el-GR" dirty="0" smtClean="0"/>
              <a:t>Συνοψίζοντας τώρα τα συμπεράσματα από τα παραπάνω πειράματα παίρνουμε τον ακόλουθο νόμο της επαγωγής </a:t>
            </a:r>
            <a:br>
              <a:rPr lang="el-GR" dirty="0" smtClean="0"/>
            </a:br>
            <a:endParaRPr lang="el-GR" dirty="0"/>
          </a:p>
        </p:txBody>
      </p:sp>
      <p:sp>
        <p:nvSpPr>
          <p:cNvPr id="4" name="3 - Ορθογώνιο"/>
          <p:cNvSpPr/>
          <p:nvPr/>
        </p:nvSpPr>
        <p:spPr>
          <a:xfrm>
            <a:off x="2143108" y="285728"/>
            <a:ext cx="4269439" cy="523220"/>
          </a:xfrm>
          <a:prstGeom prst="rect">
            <a:avLst/>
          </a:prstGeom>
        </p:spPr>
        <p:txBody>
          <a:bodyPr wrap="none">
            <a:spAutoFit/>
          </a:bodyPr>
          <a:lstStyle/>
          <a:p>
            <a:r>
              <a:rPr lang="el-GR" dirty="0" smtClean="0"/>
              <a:t> </a:t>
            </a:r>
            <a:r>
              <a:rPr lang="el-GR" sz="2800" b="1" dirty="0" smtClean="0">
                <a:solidFill>
                  <a:srgbClr val="C00000"/>
                </a:solidFill>
              </a:rPr>
              <a:t>Νόμος επαγωγής (</a:t>
            </a:r>
            <a:r>
              <a:rPr lang="en-US" sz="2800" b="1" dirty="0" smtClean="0">
                <a:solidFill>
                  <a:srgbClr val="C00000"/>
                </a:solidFill>
              </a:rPr>
              <a:t>Faraday)</a:t>
            </a:r>
            <a:endParaRPr lang="el-GR" sz="2800" b="1" dirty="0">
              <a:solidFill>
                <a:srgbClr val="C00000"/>
              </a:solidFill>
            </a:endParaRPr>
          </a:p>
        </p:txBody>
      </p:sp>
      <p:pic>
        <p:nvPicPr>
          <p:cNvPr id="2050" name="Picture 2"/>
          <p:cNvPicPr>
            <a:picLocks noChangeAspect="1" noChangeArrowheads="1"/>
          </p:cNvPicPr>
          <p:nvPr/>
        </p:nvPicPr>
        <p:blipFill>
          <a:blip r:embed="rId2"/>
          <a:srcRect/>
          <a:stretch>
            <a:fillRect/>
          </a:stretch>
        </p:blipFill>
        <p:spPr bwMode="auto">
          <a:xfrm>
            <a:off x="2571735" y="2857495"/>
            <a:ext cx="1288437" cy="714381"/>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2928926" y="3571876"/>
            <a:ext cx="885825" cy="514350"/>
          </a:xfrm>
          <a:prstGeom prst="rect">
            <a:avLst/>
          </a:prstGeom>
          <a:noFill/>
          <a:ln w="9525">
            <a:noFill/>
            <a:miter lim="800000"/>
            <a:headEnd/>
            <a:tailEnd/>
          </a:ln>
          <a:effectLst/>
        </p:spPr>
      </p:pic>
      <p:sp>
        <p:nvSpPr>
          <p:cNvPr id="7" name="6 - Ορθογώνιο"/>
          <p:cNvSpPr/>
          <p:nvPr/>
        </p:nvSpPr>
        <p:spPr>
          <a:xfrm>
            <a:off x="1071538" y="4500570"/>
            <a:ext cx="6143668" cy="1477328"/>
          </a:xfrm>
          <a:prstGeom prst="rect">
            <a:avLst/>
          </a:prstGeom>
        </p:spPr>
        <p:txBody>
          <a:bodyPr wrap="square">
            <a:spAutoFit/>
          </a:bodyPr>
          <a:lstStyle/>
          <a:p>
            <a:r>
              <a:rPr lang="el-GR" b="1" dirty="0" smtClean="0"/>
              <a:t>Ορισμός της μονάδας 1</a:t>
            </a:r>
            <a:r>
              <a:rPr lang="en-US" b="1" dirty="0" err="1" smtClean="0"/>
              <a:t>Wb</a:t>
            </a:r>
            <a:r>
              <a:rPr lang="el-GR" b="1" dirty="0" smtClean="0"/>
              <a:t>:</a:t>
            </a:r>
            <a:r>
              <a:rPr lang="el-GR" dirty="0" smtClean="0">
                <a:solidFill>
                  <a:srgbClr val="C00000"/>
                </a:solidFill>
              </a:rPr>
              <a:t/>
            </a:r>
            <a:br>
              <a:rPr lang="el-GR" dirty="0" smtClean="0">
                <a:solidFill>
                  <a:srgbClr val="C00000"/>
                </a:solidFill>
              </a:rPr>
            </a:br>
            <a:r>
              <a:rPr lang="el-GR" dirty="0" smtClean="0">
                <a:solidFill>
                  <a:srgbClr val="C00000"/>
                </a:solidFill>
              </a:rPr>
              <a:t>1Wb</a:t>
            </a:r>
            <a:r>
              <a:rPr lang="el-GR" dirty="0" smtClean="0"/>
              <a:t> είναι η μαγνητική ροή η οποία όταν περνά από μια σπείρα και ελαττώνεται ομοιόμορφα ως την τιμή μηδέν μέσα σε 1s, αναπτύσσει ΗΕΔ επαγωγής ίση με 1V.     </a:t>
            </a:r>
            <a:br>
              <a:rPr lang="el-GR" dirty="0" smtClean="0"/>
            </a:br>
            <a:r>
              <a:rPr lang="el-GR" dirty="0" smtClean="0"/>
              <a:t>                                 </a:t>
            </a:r>
            <a:r>
              <a:rPr lang="el-GR" dirty="0" smtClean="0">
                <a:solidFill>
                  <a:srgbClr val="0070C0"/>
                </a:solidFill>
              </a:rPr>
              <a:t>1Wb = 1V · s</a:t>
            </a:r>
            <a:endParaRPr lang="el-GR" dirty="0">
              <a:solidFill>
                <a:srgbClr val="0070C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00166" y="928670"/>
            <a:ext cx="6072230" cy="923330"/>
          </a:xfrm>
          <a:prstGeom prst="rect">
            <a:avLst/>
          </a:prstGeom>
        </p:spPr>
        <p:txBody>
          <a:bodyPr wrap="square">
            <a:spAutoFit/>
          </a:bodyPr>
          <a:lstStyle/>
          <a:p>
            <a:r>
              <a:rPr lang="el-GR" dirty="0" smtClean="0"/>
              <a:t>Δώσαμε το νόμο της επαγωγής με τη βοήθεια ενός πηνίου, είναι φανερό, όμως, ότι </a:t>
            </a:r>
            <a:r>
              <a:rPr lang="el-GR" dirty="0" smtClean="0">
                <a:solidFill>
                  <a:srgbClr val="C00000"/>
                </a:solidFill>
              </a:rPr>
              <a:t>ισχύει για οποιοδήποτε κύκλωμα</a:t>
            </a:r>
            <a:r>
              <a:rPr lang="el-GR" dirty="0" smtClean="0"/>
              <a:t>. Τότε ο τύπος θα γίνεται: </a:t>
            </a:r>
            <a:endParaRPr lang="el-GR" dirty="0"/>
          </a:p>
        </p:txBody>
      </p:sp>
      <p:pic>
        <p:nvPicPr>
          <p:cNvPr id="5122" name="Picture 2"/>
          <p:cNvPicPr>
            <a:picLocks noChangeAspect="1" noChangeArrowheads="1"/>
          </p:cNvPicPr>
          <p:nvPr/>
        </p:nvPicPr>
        <p:blipFill>
          <a:blip r:embed="rId2"/>
          <a:srcRect/>
          <a:stretch>
            <a:fillRect/>
          </a:stretch>
        </p:blipFill>
        <p:spPr bwMode="auto">
          <a:xfrm>
            <a:off x="3143240" y="1928803"/>
            <a:ext cx="1500198" cy="733430"/>
          </a:xfrm>
          <a:prstGeom prst="rect">
            <a:avLst/>
          </a:prstGeom>
          <a:noFill/>
          <a:ln w="9525">
            <a:noFill/>
            <a:miter lim="800000"/>
            <a:headEnd/>
            <a:tailEnd/>
          </a:ln>
          <a:effectLst/>
        </p:spPr>
      </p:pic>
      <p:sp>
        <p:nvSpPr>
          <p:cNvPr id="4" name="3 - Ορθογώνιο"/>
          <p:cNvSpPr/>
          <p:nvPr/>
        </p:nvSpPr>
        <p:spPr>
          <a:xfrm>
            <a:off x="1500166" y="3000372"/>
            <a:ext cx="6215106" cy="923330"/>
          </a:xfrm>
          <a:prstGeom prst="rect">
            <a:avLst/>
          </a:prstGeom>
        </p:spPr>
        <p:txBody>
          <a:bodyPr wrap="square">
            <a:spAutoFit/>
          </a:bodyPr>
          <a:lstStyle/>
          <a:p>
            <a:r>
              <a:rPr lang="el-GR" dirty="0" smtClean="0"/>
              <a:t>Επειδή συνήθως μας ενδιαφέρει το μέτρο της επαγωγικής τάσης το αρνητικό πρόσημο μπορούμε να το παραλείπουμε.</a:t>
            </a:r>
          </a:p>
          <a:p>
            <a:endParaRPr lang="el-GR"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1538" y="1357298"/>
            <a:ext cx="7072362" cy="2308324"/>
          </a:xfrm>
          <a:prstGeom prst="rect">
            <a:avLst/>
          </a:prstGeom>
        </p:spPr>
        <p:txBody>
          <a:bodyPr wrap="square">
            <a:spAutoFit/>
          </a:bodyPr>
          <a:lstStyle/>
          <a:p>
            <a:r>
              <a:rPr lang="el-GR" dirty="0" smtClean="0">
                <a:solidFill>
                  <a:srgbClr val="0070C0"/>
                </a:solidFill>
              </a:rPr>
              <a:t>Παράδειγμα </a:t>
            </a:r>
          </a:p>
          <a:p>
            <a:r>
              <a:rPr lang="el-GR" dirty="0" smtClean="0"/>
              <a:t/>
            </a:r>
            <a:br>
              <a:rPr lang="el-GR" dirty="0" smtClean="0"/>
            </a:br>
            <a:r>
              <a:rPr lang="el-GR" dirty="0" smtClean="0"/>
              <a:t>Ένα σωληνοειδές έχει 100σπείρες/m, κάθε σπείρα έχει εμβαδόν S = 0,2m2 και διαρρέεται από ρεύμα έντασης Ι = 10Α. Στο κέντρο του σωληνοειδούς και κάθετα προς τον άξονά του βρίσκεται ένας κυκλικός αγωγός που περιβάλλει το σωληνοειδές. Αν διπλασιαστεί η ένταση του ρεύματος που διαρρέει το σωληνοειδές σε χρόνο </a:t>
            </a:r>
            <a:r>
              <a:rPr lang="el-GR" dirty="0" err="1" smtClean="0"/>
              <a:t>Δt</a:t>
            </a:r>
            <a:r>
              <a:rPr lang="el-GR" dirty="0" smtClean="0"/>
              <a:t> = 0,01s να υπολογιστεί η επαγωγική τάση που θα αναπτυχθεί στον κυκλικό αγωγό. </a:t>
            </a:r>
            <a:endParaRPr lang="el-GR" dirty="0"/>
          </a:p>
        </p:txBody>
      </p:sp>
      <p:pic>
        <p:nvPicPr>
          <p:cNvPr id="3074" name="Picture 2"/>
          <p:cNvPicPr>
            <a:picLocks noChangeAspect="1" noChangeArrowheads="1"/>
          </p:cNvPicPr>
          <p:nvPr/>
        </p:nvPicPr>
        <p:blipFill>
          <a:blip r:embed="rId2"/>
          <a:srcRect/>
          <a:stretch>
            <a:fillRect/>
          </a:stretch>
        </p:blipFill>
        <p:spPr bwMode="auto">
          <a:xfrm>
            <a:off x="3071802" y="4071942"/>
            <a:ext cx="1895475" cy="1381125"/>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1785918" y="1000108"/>
            <a:ext cx="5057775" cy="3533775"/>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786050" y="142852"/>
            <a:ext cx="3003066" cy="523220"/>
          </a:xfrm>
          <a:prstGeom prst="rect">
            <a:avLst/>
          </a:prstGeom>
        </p:spPr>
        <p:txBody>
          <a:bodyPr wrap="none">
            <a:spAutoFit/>
          </a:bodyPr>
          <a:lstStyle/>
          <a:p>
            <a:r>
              <a:rPr lang="el-GR" dirty="0" smtClean="0"/>
              <a:t> </a:t>
            </a:r>
            <a:r>
              <a:rPr lang="el-GR" sz="2800" b="1" dirty="0" smtClean="0"/>
              <a:t>Επαγωγικό ρεύμα </a:t>
            </a:r>
            <a:endParaRPr lang="el-GR" sz="2800" b="1" dirty="0"/>
          </a:p>
        </p:txBody>
      </p:sp>
      <p:sp>
        <p:nvSpPr>
          <p:cNvPr id="3" name="2 - Ορθογώνιο"/>
          <p:cNvSpPr/>
          <p:nvPr/>
        </p:nvSpPr>
        <p:spPr>
          <a:xfrm>
            <a:off x="357158" y="857232"/>
            <a:ext cx="8429684" cy="2308324"/>
          </a:xfrm>
          <a:prstGeom prst="rect">
            <a:avLst/>
          </a:prstGeom>
        </p:spPr>
        <p:txBody>
          <a:bodyPr wrap="square">
            <a:spAutoFit/>
          </a:bodyPr>
          <a:lstStyle/>
          <a:p>
            <a:r>
              <a:rPr lang="el-GR" dirty="0" smtClean="0"/>
              <a:t>Η δημιουργία επαγωγικής τάσης είναι αποτέλεσμα της μεταβολής της ροής και συμβαίνει είτε το κύκλωμα είναι ανοιχτό είτε κλειστό.</a:t>
            </a:r>
          </a:p>
          <a:p>
            <a:r>
              <a:rPr lang="el-GR" dirty="0" smtClean="0"/>
              <a:t>Αν το κύκλωμα είναι κλειστό τότε η επαγωγική τάση θα προκαλέσει ηλεκτρικό ρεύμα στο κύκλωμα </a:t>
            </a:r>
            <a:r>
              <a:rPr lang="el-GR" dirty="0" smtClean="0">
                <a:solidFill>
                  <a:srgbClr val="C00000"/>
                </a:solidFill>
              </a:rPr>
              <a:t>(επαγωγικό ρεύμα</a:t>
            </a:r>
            <a:r>
              <a:rPr lang="el-GR" dirty="0" smtClean="0"/>
              <a:t>) </a:t>
            </a:r>
            <a:br>
              <a:rPr lang="el-GR" dirty="0" smtClean="0"/>
            </a:br>
            <a:endParaRPr lang="el-GR" dirty="0" smtClean="0"/>
          </a:p>
          <a:p>
            <a:r>
              <a:rPr lang="el-GR" dirty="0" smtClean="0"/>
              <a:t>Παρατηρούμε ότι η φορά του επαγωγικού ρεύματος αν ο μαγνήτης πλησιάζει στο κύκλωμα είναι αντίθετη με τη φορά του ρεύματος αν ο μαγνήτης απομακρύνεται από το κύκλωμα.</a:t>
            </a:r>
            <a:endParaRPr lang="el-GR" dirty="0"/>
          </a:p>
        </p:txBody>
      </p:sp>
      <p:pic>
        <p:nvPicPr>
          <p:cNvPr id="6146" name="Picture 2"/>
          <p:cNvPicPr>
            <a:picLocks noChangeAspect="1" noChangeArrowheads="1"/>
          </p:cNvPicPr>
          <p:nvPr/>
        </p:nvPicPr>
        <p:blipFill>
          <a:blip r:embed="rId2"/>
          <a:srcRect/>
          <a:stretch>
            <a:fillRect/>
          </a:stretch>
        </p:blipFill>
        <p:spPr bwMode="auto">
          <a:xfrm>
            <a:off x="2285984" y="2928934"/>
            <a:ext cx="3943350" cy="1085850"/>
          </a:xfrm>
          <a:prstGeom prst="rect">
            <a:avLst/>
          </a:prstGeom>
          <a:noFill/>
          <a:ln w="9525">
            <a:noFill/>
            <a:miter lim="800000"/>
            <a:headEnd/>
            <a:tailEnd/>
          </a:ln>
          <a:effectLst/>
        </p:spPr>
      </p:pic>
      <p:pic>
        <p:nvPicPr>
          <p:cNvPr id="6147" name="Picture 3"/>
          <p:cNvPicPr>
            <a:picLocks noChangeAspect="1" noChangeArrowheads="1"/>
          </p:cNvPicPr>
          <p:nvPr/>
        </p:nvPicPr>
        <p:blipFill>
          <a:blip r:embed="rId3"/>
          <a:srcRect/>
          <a:stretch>
            <a:fillRect/>
          </a:stretch>
        </p:blipFill>
        <p:spPr bwMode="auto">
          <a:xfrm>
            <a:off x="1092997" y="4929198"/>
            <a:ext cx="3943350" cy="1514475"/>
          </a:xfrm>
          <a:prstGeom prst="rect">
            <a:avLst/>
          </a:prstGeom>
          <a:noFill/>
          <a:ln w="9525">
            <a:noFill/>
            <a:miter lim="800000"/>
            <a:headEnd/>
            <a:tailEnd/>
          </a:ln>
          <a:effectLst/>
        </p:spPr>
      </p:pic>
      <p:sp>
        <p:nvSpPr>
          <p:cNvPr id="6" name="5 - Ορθογώνιο"/>
          <p:cNvSpPr/>
          <p:nvPr/>
        </p:nvSpPr>
        <p:spPr>
          <a:xfrm>
            <a:off x="2143108" y="4000504"/>
            <a:ext cx="5786478" cy="276999"/>
          </a:xfrm>
          <a:prstGeom prst="rect">
            <a:avLst/>
          </a:prstGeom>
        </p:spPr>
        <p:txBody>
          <a:bodyPr wrap="square">
            <a:spAutoFit/>
          </a:bodyPr>
          <a:lstStyle/>
          <a:p>
            <a:r>
              <a:rPr lang="el-GR" sz="1200" dirty="0" smtClean="0"/>
              <a:t>   Ο μαγνήτης πλησιάζει	      ο μαγνήτης απομακρύνεται</a:t>
            </a:r>
            <a:endParaRPr lang="el-GR" sz="1200" dirty="0"/>
          </a:p>
        </p:txBody>
      </p:sp>
      <p:sp>
        <p:nvSpPr>
          <p:cNvPr id="7" name="6 - Ορθογώνιο"/>
          <p:cNvSpPr/>
          <p:nvPr/>
        </p:nvSpPr>
        <p:spPr>
          <a:xfrm>
            <a:off x="1187624" y="6429396"/>
            <a:ext cx="6170490" cy="276999"/>
          </a:xfrm>
          <a:prstGeom prst="rect">
            <a:avLst/>
          </a:prstGeom>
        </p:spPr>
        <p:txBody>
          <a:bodyPr wrap="square">
            <a:spAutoFit/>
          </a:bodyPr>
          <a:lstStyle/>
          <a:p>
            <a:r>
              <a:rPr lang="el-GR" sz="1200" dirty="0" smtClean="0"/>
              <a:t>Αύξηση της έντασης στο Π2	     Μείωση της έντασης στο Π2</a:t>
            </a:r>
            <a:endParaRPr lang="el-GR" sz="1200" dirty="0"/>
          </a:p>
        </p:txBody>
      </p:sp>
      <p:sp>
        <p:nvSpPr>
          <p:cNvPr id="8" name="7 - Ορθογώνιο"/>
          <p:cNvSpPr/>
          <p:nvPr/>
        </p:nvSpPr>
        <p:spPr>
          <a:xfrm>
            <a:off x="285720" y="4286256"/>
            <a:ext cx="8572560" cy="642942"/>
          </a:xfrm>
          <a:prstGeom prst="rect">
            <a:avLst/>
          </a:prstGeom>
        </p:spPr>
        <p:txBody>
          <a:bodyPr wrap="square">
            <a:spAutoFit/>
          </a:bodyPr>
          <a:lstStyle/>
          <a:p>
            <a:r>
              <a:rPr lang="el-GR" dirty="0" smtClean="0"/>
              <a:t>Η φορά του επαγωγικού ρεύματος όταν το ρεύμα στο σωληνοειδές αυξάνεται είναι αντίθετη με αυτήν όταν το ρεύμα του σωληνοειδούς μειώνεται.</a:t>
            </a:r>
            <a:endParaRPr lang="el-GR" dirty="0"/>
          </a:p>
        </p:txBody>
      </p:sp>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63568" y="4818990"/>
            <a:ext cx="1536823" cy="14961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Ορθογώνιο 3"/>
          <p:cNvSpPr/>
          <p:nvPr/>
        </p:nvSpPr>
        <p:spPr>
          <a:xfrm>
            <a:off x="6322016" y="6246172"/>
            <a:ext cx="2486080" cy="461665"/>
          </a:xfrm>
          <a:prstGeom prst="rect">
            <a:avLst/>
          </a:prstGeom>
        </p:spPr>
        <p:txBody>
          <a:bodyPr wrap="square">
            <a:spAutoFit/>
          </a:bodyPr>
          <a:lstStyle/>
          <a:p>
            <a:r>
              <a:rPr lang="el-GR" sz="1200" dirty="0"/>
              <a:t>Η φορά του ρεύματος αλλάζει αν ανοίγουμε ή κλείνουμε το διακόπτη.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052059" y="908720"/>
            <a:ext cx="6696744" cy="1477328"/>
          </a:xfrm>
          <a:prstGeom prst="rect">
            <a:avLst/>
          </a:prstGeom>
        </p:spPr>
        <p:txBody>
          <a:bodyPr wrap="square">
            <a:spAutoFit/>
          </a:bodyPr>
          <a:lstStyle/>
          <a:p>
            <a:r>
              <a:rPr lang="el-GR" dirty="0"/>
              <a:t>Κάθετα σε έναν ισχυρό ηλεκτρομαγνήτη τοποθετούμε ένα συρμάτινο </a:t>
            </a:r>
            <a:r>
              <a:rPr lang="el-GR" dirty="0" smtClean="0"/>
              <a:t>πλαίσιο. </a:t>
            </a:r>
            <a:r>
              <a:rPr lang="el-GR" dirty="0"/>
              <a:t>Μετακινώντας το πλαίσιο προς τα δεξιά ή προς τα αριστερά, βλέπουμε με τη βοήθεια γαλβανόμετρου ρεύμα η φορά του οποίου αλλάζει ανάλογα με την κίνηση του πλαισίου και μηδενίζεται, όταν το πλαίσιο ακινητοποιείται ή είναι ολόκληρο μέσα στο πεδίο.</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2996952"/>
            <a:ext cx="2376264" cy="207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Ορθογώνιο 3"/>
          <p:cNvSpPr/>
          <p:nvPr/>
        </p:nvSpPr>
        <p:spPr>
          <a:xfrm>
            <a:off x="2987824" y="5148940"/>
            <a:ext cx="3168352" cy="461665"/>
          </a:xfrm>
          <a:prstGeom prst="rect">
            <a:avLst/>
          </a:prstGeom>
        </p:spPr>
        <p:txBody>
          <a:bodyPr wrap="square">
            <a:spAutoFit/>
          </a:bodyPr>
          <a:lstStyle/>
          <a:p>
            <a:r>
              <a:rPr lang="el-GR" sz="1200" dirty="0"/>
              <a:t>Η φορά του </a:t>
            </a:r>
            <a:r>
              <a:rPr lang="el-GR" sz="1200" dirty="0" smtClean="0"/>
              <a:t>ρεύματος αλλάζει αλλάζοντας τη </a:t>
            </a:r>
            <a:r>
              <a:rPr lang="el-GR" sz="1200" dirty="0"/>
              <a:t>φορά </a:t>
            </a:r>
            <a:r>
              <a:rPr lang="el-GR" sz="1200" dirty="0" smtClean="0"/>
              <a:t>κίνησης </a:t>
            </a:r>
            <a:r>
              <a:rPr lang="el-GR" sz="1200" dirty="0"/>
              <a:t>του </a:t>
            </a:r>
            <a:r>
              <a:rPr lang="el-GR" sz="1200" dirty="0" smtClean="0"/>
              <a:t>πλαισίου</a:t>
            </a:r>
            <a:r>
              <a:rPr lang="el-GR" sz="1200" dirty="0"/>
              <a:t>. </a:t>
            </a:r>
          </a:p>
        </p:txBody>
      </p:sp>
    </p:spTree>
    <p:extLst>
      <p:ext uri="{BB962C8B-B14F-4D97-AF65-F5344CB8AC3E}">
        <p14:creationId xmlns:p14="http://schemas.microsoft.com/office/powerpoint/2010/main" val="3693833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86116" y="214290"/>
            <a:ext cx="2524089" cy="461665"/>
          </a:xfrm>
          <a:prstGeom prst="rect">
            <a:avLst/>
          </a:prstGeom>
        </p:spPr>
        <p:txBody>
          <a:bodyPr wrap="none">
            <a:spAutoFit/>
          </a:bodyPr>
          <a:lstStyle/>
          <a:p>
            <a:r>
              <a:rPr lang="el-GR" sz="2400" b="1" dirty="0" smtClean="0"/>
              <a:t>Κανόνας του </a:t>
            </a:r>
            <a:r>
              <a:rPr lang="en-US" sz="2400" b="1" dirty="0" smtClean="0"/>
              <a:t>Lenz </a:t>
            </a:r>
            <a:endParaRPr lang="el-GR" sz="2400" b="1" dirty="0"/>
          </a:p>
        </p:txBody>
      </p:sp>
      <p:sp>
        <p:nvSpPr>
          <p:cNvPr id="3" name="2 - Ορθογώνιο"/>
          <p:cNvSpPr/>
          <p:nvPr/>
        </p:nvSpPr>
        <p:spPr>
          <a:xfrm>
            <a:off x="1285852" y="785794"/>
            <a:ext cx="6429420" cy="369332"/>
          </a:xfrm>
          <a:prstGeom prst="rect">
            <a:avLst/>
          </a:prstGeom>
        </p:spPr>
        <p:txBody>
          <a:bodyPr wrap="square">
            <a:spAutoFit/>
          </a:bodyPr>
          <a:lstStyle/>
          <a:p>
            <a:r>
              <a:rPr lang="el-GR" dirty="0" smtClean="0"/>
              <a:t>Καθορίζει τη φορά του επαγωγικού ρεύματος</a:t>
            </a:r>
            <a:endParaRPr lang="el-GR" dirty="0"/>
          </a:p>
        </p:txBody>
      </p:sp>
      <p:sp>
        <p:nvSpPr>
          <p:cNvPr id="4" name="3 - Ορθογώνιο"/>
          <p:cNvSpPr/>
          <p:nvPr/>
        </p:nvSpPr>
        <p:spPr>
          <a:xfrm>
            <a:off x="642910" y="1214422"/>
            <a:ext cx="7929618" cy="1754326"/>
          </a:xfrm>
          <a:prstGeom prst="rect">
            <a:avLst/>
          </a:prstGeom>
        </p:spPr>
        <p:txBody>
          <a:bodyPr wrap="square">
            <a:spAutoFit/>
          </a:bodyPr>
          <a:lstStyle/>
          <a:p>
            <a:r>
              <a:rPr lang="el-GR" dirty="0" smtClean="0"/>
              <a:t>Κάνοντας το παρακάτω πείραμα με τη βοήθεια του γαλβανόμετρου βλέπουμε ότι, όταν ο μαγνήτης πλησιάζει το πηνίο με το βόρειο ή το νότιο πόλο, τότε το δεξιό άκρο του πηνίου γίνεται αντίστοιχα βόρειος ή νότιος πόλος, ώστε να αντιστέκεται στο πλησίασμα του μαγνήτη, ενώ όταν απομακρύνεται το άκρο του πηνίου γίνεται αντίστοιχα νότιος ή βόρειος πόλος, ώστε να αντιστέκεται στην απομάκρυνση του μαγνήτη.</a:t>
            </a:r>
            <a:endParaRPr lang="el-GR" dirty="0"/>
          </a:p>
        </p:txBody>
      </p:sp>
      <p:pic>
        <p:nvPicPr>
          <p:cNvPr id="1026" name="Picture 2"/>
          <p:cNvPicPr>
            <a:picLocks noChangeAspect="1" noChangeArrowheads="1"/>
          </p:cNvPicPr>
          <p:nvPr/>
        </p:nvPicPr>
        <p:blipFill>
          <a:blip r:embed="rId2"/>
          <a:srcRect/>
          <a:stretch>
            <a:fillRect/>
          </a:stretch>
        </p:blipFill>
        <p:spPr bwMode="auto">
          <a:xfrm>
            <a:off x="571472" y="2857496"/>
            <a:ext cx="3781425" cy="104775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4714876" y="2857496"/>
            <a:ext cx="3990975" cy="1076325"/>
          </a:xfrm>
          <a:prstGeom prst="rect">
            <a:avLst/>
          </a:prstGeom>
          <a:noFill/>
          <a:ln w="9525">
            <a:noFill/>
            <a:miter lim="800000"/>
            <a:headEnd/>
            <a:tailEnd/>
          </a:ln>
          <a:effectLst/>
        </p:spPr>
      </p:pic>
      <p:sp>
        <p:nvSpPr>
          <p:cNvPr id="7" name="6 - Ορθογώνιο"/>
          <p:cNvSpPr/>
          <p:nvPr/>
        </p:nvSpPr>
        <p:spPr>
          <a:xfrm>
            <a:off x="285720" y="4000504"/>
            <a:ext cx="1785950" cy="430887"/>
          </a:xfrm>
          <a:prstGeom prst="rect">
            <a:avLst/>
          </a:prstGeom>
        </p:spPr>
        <p:txBody>
          <a:bodyPr wrap="square">
            <a:spAutoFit/>
          </a:bodyPr>
          <a:lstStyle/>
          <a:p>
            <a:r>
              <a:rPr lang="el-GR" sz="1100" dirty="0" smtClean="0"/>
              <a:t>Το δεξιό άκρο του πηνίου </a:t>
            </a:r>
            <a:br>
              <a:rPr lang="el-GR" sz="1100" dirty="0" smtClean="0"/>
            </a:br>
            <a:r>
              <a:rPr lang="el-GR" sz="1100" dirty="0" smtClean="0"/>
              <a:t>γίνεται βόρειος πόλος.</a:t>
            </a:r>
            <a:endParaRPr lang="el-GR" sz="1100" dirty="0"/>
          </a:p>
        </p:txBody>
      </p:sp>
      <p:sp>
        <p:nvSpPr>
          <p:cNvPr id="8" name="7 - Ορθογώνιο"/>
          <p:cNvSpPr/>
          <p:nvPr/>
        </p:nvSpPr>
        <p:spPr>
          <a:xfrm>
            <a:off x="2143108" y="4071942"/>
            <a:ext cx="1928826" cy="430887"/>
          </a:xfrm>
          <a:prstGeom prst="rect">
            <a:avLst/>
          </a:prstGeom>
        </p:spPr>
        <p:txBody>
          <a:bodyPr wrap="square">
            <a:spAutoFit/>
          </a:bodyPr>
          <a:lstStyle/>
          <a:p>
            <a:r>
              <a:rPr lang="el-GR" sz="1100" dirty="0" smtClean="0"/>
              <a:t>Το δεξιό άκρο του πηνίου </a:t>
            </a:r>
            <a:br>
              <a:rPr lang="el-GR" sz="1100" dirty="0" smtClean="0"/>
            </a:br>
            <a:r>
              <a:rPr lang="el-GR" sz="1100" dirty="0" smtClean="0"/>
              <a:t>γίνεται νότιος πόλος. </a:t>
            </a:r>
            <a:endParaRPr lang="el-GR" sz="1100" dirty="0"/>
          </a:p>
        </p:txBody>
      </p:sp>
      <p:sp>
        <p:nvSpPr>
          <p:cNvPr id="9" name="8 - Ορθογώνιο"/>
          <p:cNvSpPr/>
          <p:nvPr/>
        </p:nvSpPr>
        <p:spPr>
          <a:xfrm>
            <a:off x="4429124" y="4000504"/>
            <a:ext cx="1714512" cy="430887"/>
          </a:xfrm>
          <a:prstGeom prst="rect">
            <a:avLst/>
          </a:prstGeom>
        </p:spPr>
        <p:txBody>
          <a:bodyPr wrap="square">
            <a:spAutoFit/>
          </a:bodyPr>
          <a:lstStyle/>
          <a:p>
            <a:r>
              <a:rPr lang="el-GR" sz="1100" dirty="0" smtClean="0"/>
              <a:t>Το δεξιό άκρο του πηνίου </a:t>
            </a:r>
            <a:br>
              <a:rPr lang="el-GR" sz="1100" dirty="0" smtClean="0"/>
            </a:br>
            <a:r>
              <a:rPr lang="el-GR" sz="1100" dirty="0" smtClean="0"/>
              <a:t>γίνεται νότιος πόλος. </a:t>
            </a:r>
            <a:endParaRPr lang="el-GR" sz="1100" dirty="0"/>
          </a:p>
        </p:txBody>
      </p:sp>
      <p:sp>
        <p:nvSpPr>
          <p:cNvPr id="10" name="9 - Ορθογώνιο"/>
          <p:cNvSpPr/>
          <p:nvPr/>
        </p:nvSpPr>
        <p:spPr>
          <a:xfrm>
            <a:off x="6572264" y="4000504"/>
            <a:ext cx="1691489" cy="430887"/>
          </a:xfrm>
          <a:prstGeom prst="rect">
            <a:avLst/>
          </a:prstGeom>
        </p:spPr>
        <p:txBody>
          <a:bodyPr wrap="none">
            <a:spAutoFit/>
          </a:bodyPr>
          <a:lstStyle/>
          <a:p>
            <a:r>
              <a:rPr lang="el-GR" sz="1100" dirty="0" smtClean="0"/>
              <a:t>Το δεξιό άκρο του πηνίου </a:t>
            </a:r>
            <a:br>
              <a:rPr lang="el-GR" sz="1100" dirty="0" smtClean="0"/>
            </a:br>
            <a:r>
              <a:rPr lang="el-GR" sz="1100" dirty="0" smtClean="0"/>
              <a:t>γίνεται βόρειος πόλος</a:t>
            </a:r>
            <a:endParaRPr lang="el-GR" sz="1100" dirty="0"/>
          </a:p>
        </p:txBody>
      </p:sp>
      <p:sp>
        <p:nvSpPr>
          <p:cNvPr id="11" name="10 - Ορθογώνιο"/>
          <p:cNvSpPr/>
          <p:nvPr/>
        </p:nvSpPr>
        <p:spPr>
          <a:xfrm>
            <a:off x="642910" y="5000636"/>
            <a:ext cx="7572428" cy="928694"/>
          </a:xfrm>
          <a:prstGeom prst="rect">
            <a:avLst/>
          </a:prstGeom>
        </p:spPr>
        <p:txBody>
          <a:bodyPr wrap="square">
            <a:spAutoFit/>
          </a:bodyPr>
          <a:lstStyle/>
          <a:p>
            <a:r>
              <a:rPr lang="el-GR" dirty="0" smtClean="0"/>
              <a:t>Η φορά του ρεύματος στο πηνίο είναι τέτοια ώστε το μαγνητικό του πεδίο να είναι τέτοιας πολικότητας που να εμποδίζει το πλησίασμα ή την απομάκρυνση (άπωση ή έλξη) του μαγνήτη.</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428992" y="142852"/>
            <a:ext cx="2920543" cy="523220"/>
          </a:xfrm>
          <a:prstGeom prst="rect">
            <a:avLst/>
          </a:prstGeom>
        </p:spPr>
        <p:txBody>
          <a:bodyPr wrap="none">
            <a:spAutoFit/>
          </a:bodyPr>
          <a:lstStyle/>
          <a:p>
            <a:r>
              <a:rPr lang="el-GR" sz="2800" dirty="0" smtClean="0">
                <a:solidFill>
                  <a:srgbClr val="C00000"/>
                </a:solidFill>
              </a:rPr>
              <a:t>α) Μαγνητική ροή </a:t>
            </a:r>
            <a:endParaRPr lang="el-GR" sz="2800" dirty="0">
              <a:solidFill>
                <a:srgbClr val="C00000"/>
              </a:solidFill>
            </a:endParaRPr>
          </a:p>
        </p:txBody>
      </p:sp>
      <p:sp>
        <p:nvSpPr>
          <p:cNvPr id="3" name="2 - Ορθογώνιο"/>
          <p:cNvSpPr/>
          <p:nvPr/>
        </p:nvSpPr>
        <p:spPr>
          <a:xfrm>
            <a:off x="214282" y="1000108"/>
            <a:ext cx="8429684" cy="369332"/>
          </a:xfrm>
          <a:prstGeom prst="rect">
            <a:avLst/>
          </a:prstGeom>
        </p:spPr>
        <p:txBody>
          <a:bodyPr wrap="square">
            <a:spAutoFit/>
          </a:bodyPr>
          <a:lstStyle/>
          <a:p>
            <a:r>
              <a:rPr lang="el-GR" dirty="0" smtClean="0"/>
              <a:t>Έστω το ομογενές μαγνητικό πεδίο του σχήματος έντασης Β </a:t>
            </a:r>
            <a:endParaRPr lang="el-GR" dirty="0"/>
          </a:p>
        </p:txBody>
      </p:sp>
      <p:sp>
        <p:nvSpPr>
          <p:cNvPr id="4" name="3 - Ορθογώνιο"/>
          <p:cNvSpPr/>
          <p:nvPr/>
        </p:nvSpPr>
        <p:spPr>
          <a:xfrm>
            <a:off x="214282" y="1500174"/>
            <a:ext cx="8286808" cy="642942"/>
          </a:xfrm>
          <a:prstGeom prst="rect">
            <a:avLst/>
          </a:prstGeom>
        </p:spPr>
        <p:txBody>
          <a:bodyPr wrap="square">
            <a:spAutoFit/>
          </a:bodyPr>
          <a:lstStyle/>
          <a:p>
            <a:r>
              <a:rPr lang="el-GR" dirty="0" smtClean="0"/>
              <a:t>Μέσα σ’ αυτό και κάθετα στις δυναμικές γραμμές θεωρούμε μια επιφάνεια που έχει εμβαδόν S.</a:t>
            </a:r>
            <a:endParaRPr lang="el-GR" dirty="0"/>
          </a:p>
        </p:txBody>
      </p:sp>
      <p:pic>
        <p:nvPicPr>
          <p:cNvPr id="1026" name="Picture 2"/>
          <p:cNvPicPr>
            <a:picLocks noChangeAspect="1" noChangeArrowheads="1"/>
          </p:cNvPicPr>
          <p:nvPr/>
        </p:nvPicPr>
        <p:blipFill>
          <a:blip r:embed="rId2"/>
          <a:srcRect/>
          <a:stretch>
            <a:fillRect/>
          </a:stretch>
        </p:blipFill>
        <p:spPr bwMode="auto">
          <a:xfrm>
            <a:off x="7000892" y="2071678"/>
            <a:ext cx="1933575" cy="1543050"/>
          </a:xfrm>
          <a:prstGeom prst="rect">
            <a:avLst/>
          </a:prstGeom>
          <a:noFill/>
          <a:ln w="9525">
            <a:noFill/>
            <a:miter lim="800000"/>
            <a:headEnd/>
            <a:tailEnd/>
          </a:ln>
          <a:effectLst/>
        </p:spPr>
      </p:pic>
      <p:sp>
        <p:nvSpPr>
          <p:cNvPr id="6" name="5 - Ορθογώνιο"/>
          <p:cNvSpPr/>
          <p:nvPr/>
        </p:nvSpPr>
        <p:spPr>
          <a:xfrm>
            <a:off x="214282" y="2285992"/>
            <a:ext cx="6786610" cy="923330"/>
          </a:xfrm>
          <a:prstGeom prst="rect">
            <a:avLst/>
          </a:prstGeom>
        </p:spPr>
        <p:txBody>
          <a:bodyPr wrap="square">
            <a:spAutoFit/>
          </a:bodyPr>
          <a:lstStyle/>
          <a:p>
            <a:r>
              <a:rPr lang="el-GR" dirty="0" smtClean="0"/>
              <a:t>Το γινόμενο της έντασης Β του μαγνητικού πεδίου επί το εμβαδόν S της επιφάνειας ορίζεται σαν ένα νέο φυσικό μέγεθος που ονομάζουμε ροή και συμβολίζεται με Φ</a:t>
            </a:r>
            <a:r>
              <a:rPr lang="en-US" dirty="0" smtClean="0"/>
              <a:t>                        </a:t>
            </a:r>
            <a:r>
              <a:rPr lang="el-GR" dirty="0" smtClean="0">
                <a:solidFill>
                  <a:srgbClr val="FF0000"/>
                </a:solidFill>
              </a:rPr>
              <a:t>Φ = </a:t>
            </a:r>
            <a:r>
              <a:rPr lang="en-US" dirty="0" smtClean="0">
                <a:solidFill>
                  <a:srgbClr val="FF0000"/>
                </a:solidFill>
              </a:rPr>
              <a:t>BS </a:t>
            </a:r>
            <a:endParaRPr lang="el-GR" dirty="0">
              <a:solidFill>
                <a:srgbClr val="FF0000"/>
              </a:solidFill>
            </a:endParaRPr>
          </a:p>
        </p:txBody>
      </p:sp>
      <p:sp>
        <p:nvSpPr>
          <p:cNvPr id="8" name="7 - Ορθογώνιο"/>
          <p:cNvSpPr/>
          <p:nvPr/>
        </p:nvSpPr>
        <p:spPr>
          <a:xfrm>
            <a:off x="214282" y="3429000"/>
            <a:ext cx="6929486" cy="369332"/>
          </a:xfrm>
          <a:prstGeom prst="rect">
            <a:avLst/>
          </a:prstGeom>
        </p:spPr>
        <p:txBody>
          <a:bodyPr wrap="square">
            <a:spAutoFit/>
          </a:bodyPr>
          <a:lstStyle/>
          <a:p>
            <a:r>
              <a:rPr lang="el-GR" dirty="0" smtClean="0"/>
              <a:t>Η μονάδα της μαγνητικής ροής  στο σύστημα </a:t>
            </a:r>
            <a:r>
              <a:rPr lang="en-US" dirty="0" smtClean="0"/>
              <a:t>S.I. </a:t>
            </a:r>
            <a:r>
              <a:rPr lang="el-GR" dirty="0" smtClean="0"/>
              <a:t>ονομάζεται </a:t>
            </a:r>
            <a:r>
              <a:rPr lang="el-GR" dirty="0" err="1" smtClean="0"/>
              <a:t>Weber</a:t>
            </a:r>
            <a:endParaRPr lang="el-GR" dirty="0"/>
          </a:p>
        </p:txBody>
      </p:sp>
      <p:sp>
        <p:nvSpPr>
          <p:cNvPr id="9" name="8 - Ορθογώνιο"/>
          <p:cNvSpPr/>
          <p:nvPr/>
        </p:nvSpPr>
        <p:spPr>
          <a:xfrm>
            <a:off x="3786182" y="3929066"/>
            <a:ext cx="1249188" cy="369332"/>
          </a:xfrm>
          <a:prstGeom prst="rect">
            <a:avLst/>
          </a:prstGeom>
        </p:spPr>
        <p:txBody>
          <a:bodyPr wrap="none">
            <a:spAutoFit/>
          </a:bodyPr>
          <a:lstStyle/>
          <a:p>
            <a:r>
              <a:rPr lang="en-US" dirty="0" smtClean="0">
                <a:solidFill>
                  <a:srgbClr val="FF0000"/>
                </a:solidFill>
              </a:rPr>
              <a:t>1Wb = 1Tm</a:t>
            </a:r>
            <a:endParaRPr lang="el-GR" dirty="0">
              <a:solidFill>
                <a:srgbClr val="FF0000"/>
              </a:solidFill>
            </a:endParaRPr>
          </a:p>
        </p:txBody>
      </p:sp>
      <p:sp>
        <p:nvSpPr>
          <p:cNvPr id="10" name="9 - Ορθογώνιο"/>
          <p:cNvSpPr/>
          <p:nvPr/>
        </p:nvSpPr>
        <p:spPr>
          <a:xfrm>
            <a:off x="214282" y="4357694"/>
            <a:ext cx="6286544" cy="1200329"/>
          </a:xfrm>
          <a:prstGeom prst="rect">
            <a:avLst/>
          </a:prstGeom>
        </p:spPr>
        <p:txBody>
          <a:bodyPr wrap="square">
            <a:spAutoFit/>
          </a:bodyPr>
          <a:lstStyle/>
          <a:p>
            <a:r>
              <a:rPr lang="el-GR" dirty="0" smtClean="0"/>
              <a:t>Αν η επιφάνεια S τοποθετηθεί πλάγια στις δυναμικές γραμμές του μαγνητικού πεδίου τότε η μαγνητική ροή δίνεται από τη σχέση: </a:t>
            </a:r>
            <a:r>
              <a:rPr lang="el-GR" dirty="0" smtClean="0">
                <a:solidFill>
                  <a:srgbClr val="FF0000"/>
                </a:solidFill>
              </a:rPr>
              <a:t>Φ = ΒSσυνα  </a:t>
            </a:r>
            <a:r>
              <a:rPr lang="el-GR" dirty="0" smtClean="0"/>
              <a:t>όπου α είναι η γωνία που σχηματίζει </a:t>
            </a:r>
            <a:r>
              <a:rPr lang="el-GR" dirty="0" smtClean="0">
                <a:solidFill>
                  <a:srgbClr val="002060"/>
                </a:solidFill>
              </a:rPr>
              <a:t>η κάθετη στην επιφάνεια με την ένταση του μαγνητικού πεδίου.</a:t>
            </a:r>
            <a:endParaRPr lang="el-GR" dirty="0">
              <a:solidFill>
                <a:srgbClr val="002060"/>
              </a:solidFill>
            </a:endParaRPr>
          </a:p>
        </p:txBody>
      </p:sp>
      <p:pic>
        <p:nvPicPr>
          <p:cNvPr id="1028" name="Picture 4"/>
          <p:cNvPicPr>
            <a:picLocks noChangeAspect="1" noChangeArrowheads="1"/>
          </p:cNvPicPr>
          <p:nvPr/>
        </p:nvPicPr>
        <p:blipFill>
          <a:blip r:embed="rId3"/>
          <a:srcRect/>
          <a:stretch>
            <a:fillRect/>
          </a:stretch>
        </p:blipFill>
        <p:spPr bwMode="auto">
          <a:xfrm>
            <a:off x="6786578" y="4143380"/>
            <a:ext cx="1838325" cy="1666875"/>
          </a:xfrm>
          <a:prstGeom prst="rect">
            <a:avLst/>
          </a:prstGeom>
          <a:noFill/>
          <a:ln w="9525">
            <a:noFill/>
            <a:miter lim="800000"/>
            <a:headEnd/>
            <a:tailEnd/>
          </a:ln>
          <a:effectLst/>
        </p:spPr>
      </p:pic>
      <p:sp>
        <p:nvSpPr>
          <p:cNvPr id="11" name="10 - Ορθογώνιο"/>
          <p:cNvSpPr/>
          <p:nvPr/>
        </p:nvSpPr>
        <p:spPr>
          <a:xfrm>
            <a:off x="214282" y="5786454"/>
            <a:ext cx="6072230" cy="642942"/>
          </a:xfrm>
          <a:prstGeom prst="rect">
            <a:avLst/>
          </a:prstGeom>
        </p:spPr>
        <p:txBody>
          <a:bodyPr wrap="square">
            <a:spAutoFit/>
          </a:bodyPr>
          <a:lstStyle/>
          <a:p>
            <a:r>
              <a:rPr lang="el-GR" dirty="0" smtClean="0"/>
              <a:t>Η μαγνητική ροή  εκφράζει τον ολικό αριθμό των δυναμικών γραμμών που περνάνε από μία επιφάνεια S. </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71092" y="594089"/>
            <a:ext cx="6429420" cy="646331"/>
          </a:xfrm>
          <a:prstGeom prst="rect">
            <a:avLst/>
          </a:prstGeom>
        </p:spPr>
        <p:txBody>
          <a:bodyPr wrap="square">
            <a:spAutoFit/>
          </a:bodyPr>
          <a:lstStyle/>
          <a:p>
            <a:r>
              <a:rPr lang="el-GR" dirty="0" smtClean="0"/>
              <a:t>Κρεμάμε με μονωτικό νήμα ένα μεταλλικό δακτύλιο, τον αφήνουμε να ηρεμήσει σε κατακόρυφη θέση</a:t>
            </a:r>
            <a:endParaRPr lang="el-GR" dirty="0"/>
          </a:p>
        </p:txBody>
      </p:sp>
      <p:pic>
        <p:nvPicPr>
          <p:cNvPr id="2050" name="Picture 2"/>
          <p:cNvPicPr>
            <a:picLocks noChangeAspect="1" noChangeArrowheads="1"/>
          </p:cNvPicPr>
          <p:nvPr/>
        </p:nvPicPr>
        <p:blipFill>
          <a:blip r:embed="rId2"/>
          <a:srcRect/>
          <a:stretch>
            <a:fillRect/>
          </a:stretch>
        </p:blipFill>
        <p:spPr bwMode="auto">
          <a:xfrm>
            <a:off x="1979712" y="1340768"/>
            <a:ext cx="4143404" cy="1965300"/>
          </a:xfrm>
          <a:prstGeom prst="rect">
            <a:avLst/>
          </a:prstGeom>
          <a:noFill/>
          <a:ln w="9525">
            <a:noFill/>
            <a:miter lim="800000"/>
            <a:headEnd/>
            <a:tailEnd/>
          </a:ln>
          <a:effectLst/>
        </p:spPr>
      </p:pic>
      <p:sp>
        <p:nvSpPr>
          <p:cNvPr id="4" name="3 - Ορθογώνιο"/>
          <p:cNvSpPr/>
          <p:nvPr/>
        </p:nvSpPr>
        <p:spPr>
          <a:xfrm>
            <a:off x="1131766" y="3448816"/>
            <a:ext cx="6643734" cy="923330"/>
          </a:xfrm>
          <a:prstGeom prst="rect">
            <a:avLst/>
          </a:prstGeom>
        </p:spPr>
        <p:txBody>
          <a:bodyPr wrap="square">
            <a:spAutoFit/>
          </a:bodyPr>
          <a:lstStyle/>
          <a:p>
            <a:r>
              <a:rPr lang="el-GR" dirty="0" smtClean="0"/>
              <a:t>α) Όταν ο μαγνήτης πλησιάζει ο δακτύλιος απομακρύνεται. </a:t>
            </a:r>
            <a:br>
              <a:rPr lang="el-GR" dirty="0" smtClean="0"/>
            </a:br>
            <a:r>
              <a:rPr lang="el-GR" dirty="0" smtClean="0"/>
              <a:t>β) Όταν ο μαγνήτης απομακρύνεται ο δακτύλιος πλησιάζει.</a:t>
            </a:r>
          </a:p>
          <a:p>
            <a:endParaRPr lang="el-GR" dirty="0" smtClean="0"/>
          </a:p>
        </p:txBody>
      </p:sp>
      <p:sp>
        <p:nvSpPr>
          <p:cNvPr id="6" name="5 - Ορθογώνιο"/>
          <p:cNvSpPr/>
          <p:nvPr/>
        </p:nvSpPr>
        <p:spPr>
          <a:xfrm>
            <a:off x="1151620" y="4653136"/>
            <a:ext cx="6859758" cy="1508105"/>
          </a:xfrm>
          <a:prstGeom prst="rect">
            <a:avLst/>
          </a:prstGeom>
        </p:spPr>
        <p:txBody>
          <a:bodyPr wrap="square">
            <a:spAutoFit/>
          </a:bodyPr>
          <a:lstStyle/>
          <a:p>
            <a:r>
              <a:rPr lang="el-GR" sz="2000" b="1" dirty="0" smtClean="0"/>
              <a:t>                             Κανόνας του Lenz:</a:t>
            </a:r>
          </a:p>
          <a:p>
            <a:r>
              <a:rPr lang="el-GR" dirty="0" smtClean="0"/>
              <a:t/>
            </a:r>
            <a:br>
              <a:rPr lang="el-GR" dirty="0" smtClean="0"/>
            </a:br>
            <a:r>
              <a:rPr lang="el-GR" b="1" dirty="0" smtClean="0">
                <a:solidFill>
                  <a:srgbClr val="FF0000"/>
                </a:solidFill>
              </a:rPr>
              <a:t>Το επαγωγικό ρεύμα έχει τέτοια φορά ώστε το μαγνητικό του πεδίο να αντιτίθεται στο αίτιο που το προκάλεσε</a:t>
            </a:r>
            <a:r>
              <a:rPr lang="el-GR" dirty="0" smtClean="0">
                <a:solidFill>
                  <a:srgbClr val="FF0000"/>
                </a:solidFill>
              </a:rPr>
              <a:t>.</a:t>
            </a:r>
            <a:br>
              <a:rPr lang="el-GR" dirty="0" smtClean="0">
                <a:solidFill>
                  <a:srgbClr val="FF0000"/>
                </a:solidFill>
              </a:rPr>
            </a:br>
            <a:endParaRPr lang="el-GR"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71472" y="142852"/>
            <a:ext cx="7500990" cy="369332"/>
          </a:xfrm>
          <a:prstGeom prst="rect">
            <a:avLst/>
          </a:prstGeom>
        </p:spPr>
        <p:txBody>
          <a:bodyPr wrap="square">
            <a:spAutoFit/>
          </a:bodyPr>
          <a:lstStyle/>
          <a:p>
            <a:r>
              <a:rPr lang="el-GR" b="1" dirty="0" smtClean="0"/>
              <a:t>Ο κανόνας του </a:t>
            </a:r>
            <a:r>
              <a:rPr lang="en-US" b="1" dirty="0" smtClean="0"/>
              <a:t>Lenz</a:t>
            </a:r>
            <a:r>
              <a:rPr lang="el-GR" b="1" dirty="0" smtClean="0"/>
              <a:t> είναι συνέπεια της αρχής διατήρησης της ενέργειας. </a:t>
            </a:r>
            <a:endParaRPr lang="el-GR" b="1" dirty="0"/>
          </a:p>
        </p:txBody>
      </p:sp>
      <p:sp>
        <p:nvSpPr>
          <p:cNvPr id="3" name="2 - Ορθογώνιο"/>
          <p:cNvSpPr/>
          <p:nvPr/>
        </p:nvSpPr>
        <p:spPr>
          <a:xfrm>
            <a:off x="357158" y="642918"/>
            <a:ext cx="8286808" cy="2862322"/>
          </a:xfrm>
          <a:prstGeom prst="rect">
            <a:avLst/>
          </a:prstGeom>
        </p:spPr>
        <p:txBody>
          <a:bodyPr wrap="square">
            <a:spAutoFit/>
          </a:bodyPr>
          <a:lstStyle/>
          <a:p>
            <a:r>
              <a:rPr lang="el-GR" dirty="0" smtClean="0"/>
              <a:t>Είδαμε ότι όταν στη δεξιά άκρη του πηνίου πλησιάζει ο βόρειος πόλος του μαγνήτη  τότε το άκρο αυτό συμπεριφέρεται ως βόρειος πόλος. </a:t>
            </a:r>
          </a:p>
          <a:p>
            <a:r>
              <a:rPr lang="el-GR" dirty="0" smtClean="0"/>
              <a:t>Αν υποθέσουμε ότι η δεξιά άκρη του πηνίου συμπεριφέρεται ως νότιος πόλος, τότε ο μαγνήτης θα έλκεται από το πηνίο. Αυτό θα έχει ως αποτέλεσμα την επιτάχυνση του μαγνήτη (χωρίς να ασκείται εξωτερική δύναμη) με παράλληλη αύξηση της κινητικής του ενέργειας και αφετέρου μεταφορά ενέργειας από το μαγνητικό πεδίο του μαγνήτη στο πηνίο λόγω δημιουργίας ΗΕΔ σ’ αυτό. </a:t>
            </a:r>
          </a:p>
          <a:p>
            <a:r>
              <a:rPr lang="el-GR" dirty="0" smtClean="0">
                <a:solidFill>
                  <a:srgbClr val="0070C0"/>
                </a:solidFill>
              </a:rPr>
              <a:t>Από την παραπάνω υπόθεση συμπεραίνουμε ότι η αύξηση της κινητικής ενέργειας του μαγνήτη αντιτίθεται στην αρχή διατήρησης της ενέργειας, γιατί τότε θα είχαμε παραγωγή ενέργειας από το μηδέν. </a:t>
            </a:r>
            <a:endParaRPr lang="el-GR" dirty="0">
              <a:solidFill>
                <a:srgbClr val="0070C0"/>
              </a:solidFill>
            </a:endParaRPr>
          </a:p>
        </p:txBody>
      </p:sp>
      <p:sp>
        <p:nvSpPr>
          <p:cNvPr id="4" name="3 - Ορθογώνιο"/>
          <p:cNvSpPr/>
          <p:nvPr/>
        </p:nvSpPr>
        <p:spPr>
          <a:xfrm>
            <a:off x="357158" y="3643314"/>
            <a:ext cx="7715304" cy="1200329"/>
          </a:xfrm>
          <a:prstGeom prst="rect">
            <a:avLst/>
          </a:prstGeom>
        </p:spPr>
        <p:txBody>
          <a:bodyPr wrap="square">
            <a:spAutoFit/>
          </a:bodyPr>
          <a:lstStyle/>
          <a:p>
            <a:r>
              <a:rPr lang="el-GR" dirty="0" smtClean="0"/>
              <a:t>Γι’ αυτό, στο δεξιό μέρος του πηνίου δημιουργείται βόρειος μαγνητικός πόλος, ώστε για να πλησιάσει ο μαγνήτης πρέπει να ασκήσουμε σ’ αυτόν μια εξωτερική δύναμη το έργο της οποίας εκφράζει την ενέργεια που μεταφέρεται από αυτόν που ασκεί τη δύναμη στο πηνίο.</a:t>
            </a:r>
            <a:endParaRPr lang="el-GR" dirty="0"/>
          </a:p>
        </p:txBody>
      </p:sp>
      <p:pic>
        <p:nvPicPr>
          <p:cNvPr id="3074" name="Picture 2"/>
          <p:cNvPicPr>
            <a:picLocks noChangeAspect="1" noChangeArrowheads="1"/>
          </p:cNvPicPr>
          <p:nvPr/>
        </p:nvPicPr>
        <p:blipFill>
          <a:blip r:embed="rId2"/>
          <a:srcRect/>
          <a:stretch>
            <a:fillRect/>
          </a:stretch>
        </p:blipFill>
        <p:spPr bwMode="auto">
          <a:xfrm>
            <a:off x="2571736" y="4857760"/>
            <a:ext cx="3324225" cy="1466850"/>
          </a:xfrm>
          <a:prstGeom prst="rect">
            <a:avLst/>
          </a:prstGeom>
          <a:noFill/>
          <a:ln w="9525">
            <a:noFill/>
            <a:miter lim="800000"/>
            <a:headEnd/>
            <a:tailEnd/>
          </a:ln>
          <a:effectLst/>
        </p:spPr>
      </p:pic>
      <p:sp>
        <p:nvSpPr>
          <p:cNvPr id="6" name="5 - Ορθογώνιο"/>
          <p:cNvSpPr/>
          <p:nvPr/>
        </p:nvSpPr>
        <p:spPr>
          <a:xfrm>
            <a:off x="1714480" y="6215082"/>
            <a:ext cx="4572000" cy="538609"/>
          </a:xfrm>
          <a:prstGeom prst="rect">
            <a:avLst/>
          </a:prstGeom>
        </p:spPr>
        <p:txBody>
          <a:bodyPr>
            <a:spAutoFit/>
          </a:bodyPr>
          <a:lstStyle/>
          <a:p>
            <a:r>
              <a:rPr lang="el-GR" dirty="0" smtClean="0"/>
              <a:t> </a:t>
            </a:r>
            <a:r>
              <a:rPr lang="el-GR" sz="1100" dirty="0" smtClean="0"/>
              <a:t>Φαίνονται οι φορές των επαγωγικών ρευμάτων καθώς ο μαγνήτης κινείται κατά μήκος του άξονα του κυκλικού αγωγού</a:t>
            </a:r>
            <a:endParaRPr lang="el-GR" sz="11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714612" y="357166"/>
            <a:ext cx="3507948" cy="369332"/>
          </a:xfrm>
          <a:prstGeom prst="rect">
            <a:avLst/>
          </a:prstGeom>
        </p:spPr>
        <p:txBody>
          <a:bodyPr wrap="none">
            <a:spAutoFit/>
          </a:bodyPr>
          <a:lstStyle/>
          <a:p>
            <a:r>
              <a:rPr lang="el-GR" b="1" dirty="0" smtClean="0"/>
              <a:t>Επιβεβαίωση του κανόνα του </a:t>
            </a:r>
            <a:r>
              <a:rPr lang="en-US" b="1" dirty="0" smtClean="0"/>
              <a:t>Lenz</a:t>
            </a:r>
            <a:endParaRPr lang="el-GR" b="1" dirty="0" smtClean="0"/>
          </a:p>
        </p:txBody>
      </p:sp>
      <p:pic>
        <p:nvPicPr>
          <p:cNvPr id="4098" name="Picture 2"/>
          <p:cNvPicPr>
            <a:picLocks noChangeAspect="1" noChangeArrowheads="1"/>
          </p:cNvPicPr>
          <p:nvPr/>
        </p:nvPicPr>
        <p:blipFill>
          <a:blip r:embed="rId2"/>
          <a:srcRect/>
          <a:stretch>
            <a:fillRect/>
          </a:stretch>
        </p:blipFill>
        <p:spPr bwMode="auto">
          <a:xfrm>
            <a:off x="6858016" y="1142984"/>
            <a:ext cx="2109789" cy="2915538"/>
          </a:xfrm>
          <a:prstGeom prst="rect">
            <a:avLst/>
          </a:prstGeom>
          <a:noFill/>
          <a:ln w="9525">
            <a:noFill/>
            <a:miter lim="800000"/>
            <a:headEnd/>
            <a:tailEnd/>
          </a:ln>
          <a:effectLst/>
        </p:spPr>
      </p:pic>
      <p:sp>
        <p:nvSpPr>
          <p:cNvPr id="4" name="3 - Ορθογώνιο"/>
          <p:cNvSpPr/>
          <p:nvPr/>
        </p:nvSpPr>
        <p:spPr>
          <a:xfrm>
            <a:off x="214282" y="1000109"/>
            <a:ext cx="6000792" cy="646331"/>
          </a:xfrm>
          <a:prstGeom prst="rect">
            <a:avLst/>
          </a:prstGeom>
        </p:spPr>
        <p:txBody>
          <a:bodyPr wrap="square">
            <a:spAutoFit/>
          </a:bodyPr>
          <a:lstStyle/>
          <a:p>
            <a:r>
              <a:rPr lang="el-GR" dirty="0" smtClean="0"/>
              <a:t>Κρεμάμε έναν ευθύγραμμο αιωρούμενο αγωγό μεταξύ των πόλων ενός ηλεκτρομαγνήτη κάθετα στις δυναμικές γραμμές.</a:t>
            </a:r>
            <a:endParaRPr lang="el-GR" dirty="0"/>
          </a:p>
        </p:txBody>
      </p:sp>
      <p:sp>
        <p:nvSpPr>
          <p:cNvPr id="5" name="4 - Ορθογώνιο"/>
          <p:cNvSpPr/>
          <p:nvPr/>
        </p:nvSpPr>
        <p:spPr>
          <a:xfrm>
            <a:off x="214282" y="1857364"/>
            <a:ext cx="6643718" cy="4247317"/>
          </a:xfrm>
          <a:prstGeom prst="rect">
            <a:avLst/>
          </a:prstGeom>
        </p:spPr>
        <p:txBody>
          <a:bodyPr wrap="square">
            <a:spAutoFit/>
          </a:bodyPr>
          <a:lstStyle/>
          <a:p>
            <a:r>
              <a:rPr lang="el-GR" dirty="0" smtClean="0"/>
              <a:t>Όταν ο ηλεκτρομαγνήτης δε διαρρέεται από ρεύμα, δηλαδή όταν δεν υπάρχει μαγνητικό πεδίο, βλέπουμε ότι, εκτρέποντας τον ευθύγραμμο αγωγό, αυτός κινείται ελεύθερα και σταματά μετά από αρκετές αιωρήσεις λόγω τριβών.</a:t>
            </a:r>
          </a:p>
          <a:p>
            <a:r>
              <a:rPr lang="el-GR" dirty="0" smtClean="0"/>
              <a:t> Αν όμως ο ηλεκτρομαγνήτης διαρρέεται από ρεύμα, δηλαδή υπάρχει μαγνητικό πεδίο, τότε ο αγωγός δεν κινείται ελεύθερα αλλά «φρενάρει» μέσα στο μαγνητικό πεδίο και σταματά γρήγορα. Αυτό συμβαίνει, επειδή στις άκρες του κινούμενου αγωγού μέσα στο μαγνητικό πεδίο αναπτύσσεται, όπως βλέπουμε, με τη βοήθεια του βολτόμετρου ηλεκτρεγερτική δύναμη η οποία δημιουργεί στον αγωγό ένα ρεύμα τέτοιας φοράς ώστε η δύναμη </a:t>
            </a:r>
            <a:r>
              <a:rPr lang="el-GR" dirty="0" err="1" smtClean="0"/>
              <a:t>Laplace</a:t>
            </a:r>
            <a:r>
              <a:rPr lang="el-GR" dirty="0" smtClean="0"/>
              <a:t> που ασκείται σ’ αυτόν να εμποδίζει συνεχώς την κίνηση. Επιβεβαιώνουμε λοιπόν τον κανόνα του Lenz ότι δηλαδή το επαγωγικό ρεύμα έχει τέτοια φορά ώστε να αντιτίθεται στην αιτία που το προκαλεί. </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71736" y="357166"/>
            <a:ext cx="3692101" cy="369332"/>
          </a:xfrm>
          <a:prstGeom prst="rect">
            <a:avLst/>
          </a:prstGeom>
        </p:spPr>
        <p:txBody>
          <a:bodyPr wrap="none">
            <a:spAutoFit/>
          </a:bodyPr>
          <a:lstStyle/>
          <a:p>
            <a:r>
              <a:rPr lang="el-GR" b="1" dirty="0" smtClean="0">
                <a:solidFill>
                  <a:srgbClr val="C00000"/>
                </a:solidFill>
              </a:rPr>
              <a:t>Υπολογισμός επαγωγικού ρεύματος </a:t>
            </a:r>
            <a:endParaRPr lang="el-GR" b="1" dirty="0">
              <a:solidFill>
                <a:srgbClr val="C00000"/>
              </a:solidFill>
            </a:endParaRPr>
          </a:p>
        </p:txBody>
      </p:sp>
      <p:pic>
        <p:nvPicPr>
          <p:cNvPr id="5122" name="Picture 2"/>
          <p:cNvPicPr>
            <a:picLocks noChangeAspect="1" noChangeArrowheads="1"/>
          </p:cNvPicPr>
          <p:nvPr/>
        </p:nvPicPr>
        <p:blipFill>
          <a:blip r:embed="rId2"/>
          <a:srcRect/>
          <a:stretch>
            <a:fillRect/>
          </a:stretch>
        </p:blipFill>
        <p:spPr bwMode="auto">
          <a:xfrm>
            <a:off x="2571736" y="928670"/>
            <a:ext cx="3638550" cy="1076325"/>
          </a:xfrm>
          <a:prstGeom prst="rect">
            <a:avLst/>
          </a:prstGeom>
          <a:noFill/>
          <a:ln w="9525">
            <a:noFill/>
            <a:miter lim="800000"/>
            <a:headEnd/>
            <a:tailEnd/>
          </a:ln>
          <a:effectLst/>
        </p:spPr>
      </p:pic>
      <p:sp>
        <p:nvSpPr>
          <p:cNvPr id="4" name="3 - Ορθογώνιο"/>
          <p:cNvSpPr/>
          <p:nvPr/>
        </p:nvSpPr>
        <p:spPr>
          <a:xfrm>
            <a:off x="3214678" y="2500306"/>
            <a:ext cx="1851917" cy="369332"/>
          </a:xfrm>
          <a:prstGeom prst="rect">
            <a:avLst/>
          </a:prstGeom>
        </p:spPr>
        <p:txBody>
          <a:bodyPr wrap="none">
            <a:spAutoFit/>
          </a:bodyPr>
          <a:lstStyle/>
          <a:p>
            <a:r>
              <a:rPr lang="el-GR" b="1" dirty="0" smtClean="0">
                <a:solidFill>
                  <a:srgbClr val="C00000"/>
                </a:solidFill>
              </a:rPr>
              <a:t>Νόμος </a:t>
            </a:r>
            <a:r>
              <a:rPr lang="en-US" b="1" dirty="0" smtClean="0">
                <a:solidFill>
                  <a:srgbClr val="C00000"/>
                </a:solidFill>
              </a:rPr>
              <a:t>Neumann </a:t>
            </a:r>
            <a:endParaRPr lang="el-GR" b="1" dirty="0">
              <a:solidFill>
                <a:srgbClr val="C00000"/>
              </a:solidFill>
            </a:endParaRPr>
          </a:p>
        </p:txBody>
      </p:sp>
      <p:sp>
        <p:nvSpPr>
          <p:cNvPr id="5" name="4 - Ορθογώνιο"/>
          <p:cNvSpPr/>
          <p:nvPr/>
        </p:nvSpPr>
        <p:spPr>
          <a:xfrm>
            <a:off x="1142976" y="3286125"/>
            <a:ext cx="6429420" cy="2585323"/>
          </a:xfrm>
          <a:prstGeom prst="rect">
            <a:avLst/>
          </a:prstGeom>
        </p:spPr>
        <p:txBody>
          <a:bodyPr wrap="square">
            <a:spAutoFit/>
          </a:bodyPr>
          <a:lstStyle/>
          <a:p>
            <a:r>
              <a:rPr lang="el-GR" dirty="0" smtClean="0"/>
              <a:t>Το ηλεκτρικό φορτίο που μετατοπίζεται από μια διατομή του αγωγού είναι:</a:t>
            </a:r>
          </a:p>
          <a:p>
            <a:endParaRPr lang="el-GR" dirty="0" smtClean="0"/>
          </a:p>
          <a:p>
            <a:r>
              <a:rPr lang="el-GR" dirty="0" smtClean="0"/>
              <a:t>                  Αλλά </a:t>
            </a:r>
          </a:p>
          <a:p>
            <a:r>
              <a:rPr lang="el-GR" dirty="0" smtClean="0"/>
              <a:t>                </a:t>
            </a:r>
          </a:p>
          <a:p>
            <a:r>
              <a:rPr lang="el-GR" dirty="0" smtClean="0"/>
              <a:t>Από την τελευταία εξίσωση συμπεραίνουμε ότι: </a:t>
            </a:r>
            <a:r>
              <a:rPr lang="el-GR" b="1" dirty="0" smtClean="0"/>
              <a:t>Το ηλεκτρικό φορτίο που μετατοπίζεται σε ορισμένη μεταβολή μαγνητικής ροής είναι ανεξάρτητο από το χρόνο που διαρκεί η μεταβολή αυτή </a:t>
            </a:r>
            <a:r>
              <a:rPr lang="el-GR" dirty="0" smtClean="0"/>
              <a:t>(Νόμος </a:t>
            </a:r>
            <a:r>
              <a:rPr lang="el-GR" dirty="0" err="1" smtClean="0"/>
              <a:t>Neumann</a:t>
            </a:r>
            <a:r>
              <a:rPr lang="el-GR" dirty="0" smtClean="0"/>
              <a:t>).</a:t>
            </a:r>
            <a:endParaRPr lang="el-GR" dirty="0"/>
          </a:p>
        </p:txBody>
      </p:sp>
      <p:pic>
        <p:nvPicPr>
          <p:cNvPr id="5123" name="Picture 3"/>
          <p:cNvPicPr>
            <a:picLocks noChangeAspect="1" noChangeArrowheads="1"/>
          </p:cNvPicPr>
          <p:nvPr/>
        </p:nvPicPr>
        <p:blipFill>
          <a:blip r:embed="rId3"/>
          <a:srcRect/>
          <a:stretch>
            <a:fillRect/>
          </a:stretch>
        </p:blipFill>
        <p:spPr bwMode="auto">
          <a:xfrm>
            <a:off x="3000364" y="3929066"/>
            <a:ext cx="1219200" cy="68580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643174" y="642918"/>
            <a:ext cx="1643074" cy="369332"/>
          </a:xfrm>
          <a:prstGeom prst="rect">
            <a:avLst/>
          </a:prstGeom>
        </p:spPr>
        <p:txBody>
          <a:bodyPr wrap="square">
            <a:spAutoFit/>
          </a:bodyPr>
          <a:lstStyle/>
          <a:p>
            <a:r>
              <a:rPr lang="el-GR" b="1" dirty="0" smtClean="0"/>
              <a:t>Παράδειγμα</a:t>
            </a:r>
            <a:endParaRPr lang="el-GR" b="1" dirty="0"/>
          </a:p>
        </p:txBody>
      </p:sp>
      <p:sp>
        <p:nvSpPr>
          <p:cNvPr id="3" name="2 - Ορθογώνιο"/>
          <p:cNvSpPr/>
          <p:nvPr/>
        </p:nvSpPr>
        <p:spPr>
          <a:xfrm>
            <a:off x="714348" y="1285860"/>
            <a:ext cx="7286676" cy="2308324"/>
          </a:xfrm>
          <a:prstGeom prst="rect">
            <a:avLst/>
          </a:prstGeom>
        </p:spPr>
        <p:txBody>
          <a:bodyPr wrap="square">
            <a:spAutoFit/>
          </a:bodyPr>
          <a:lstStyle/>
          <a:p>
            <a:r>
              <a:rPr lang="el-GR" dirty="0" smtClean="0"/>
              <a:t>Μια μεταλλική ράβδος έχει αντίσταση R1= 8Ω. Η ράβδος έχει μήκος = 0,5m και μπορεί να κινείται χωρίς τριβές εφαπτόμενη πάνω σε δύο οριζόντιες μεταλλικές ράγες, οι άκρες των οποίων  συνδέονται με γαλβανόμετρο εσωτερικής αντίστασης R2= 2Ω. Η ράβδος αρχίζει να κινείται με σταθερή επιτάχυνση α = 4m/s2 με την επίδραση εξωτερικής δύναμης. Αν το όλο σύστημα βρίσκεται μέσα σε κατακόρυφο μαγνητικό πεδίο έντασης, </a:t>
            </a:r>
            <a:br>
              <a:rPr lang="el-GR" dirty="0" smtClean="0"/>
            </a:br>
            <a:r>
              <a:rPr lang="el-GR" dirty="0" smtClean="0"/>
              <a:t>να υπολογιστεί το ηλεκτρικό φορτίο που θα περάσει από το γαλβανόμετρο σε χρόνο t = 10s. </a:t>
            </a:r>
            <a:endParaRPr lang="el-GR" dirty="0"/>
          </a:p>
        </p:txBody>
      </p:sp>
      <p:pic>
        <p:nvPicPr>
          <p:cNvPr id="6146" name="Picture 2"/>
          <p:cNvPicPr>
            <a:picLocks noChangeAspect="1" noChangeArrowheads="1"/>
          </p:cNvPicPr>
          <p:nvPr/>
        </p:nvPicPr>
        <p:blipFill>
          <a:blip r:embed="rId2"/>
          <a:srcRect/>
          <a:stretch>
            <a:fillRect/>
          </a:stretch>
        </p:blipFill>
        <p:spPr bwMode="auto">
          <a:xfrm>
            <a:off x="7072330" y="2786058"/>
            <a:ext cx="800100" cy="180975"/>
          </a:xfrm>
          <a:prstGeom prst="rect">
            <a:avLst/>
          </a:prstGeom>
          <a:noFill/>
          <a:ln w="9525">
            <a:noFill/>
            <a:miter lim="800000"/>
            <a:headEnd/>
            <a:tailEnd/>
          </a:ln>
          <a:effectLst/>
        </p:spPr>
      </p:pic>
      <p:pic>
        <p:nvPicPr>
          <p:cNvPr id="6147" name="Picture 3"/>
          <p:cNvPicPr>
            <a:picLocks noChangeAspect="1" noChangeArrowheads="1"/>
          </p:cNvPicPr>
          <p:nvPr/>
        </p:nvPicPr>
        <p:blipFill>
          <a:blip r:embed="rId3"/>
          <a:srcRect/>
          <a:stretch>
            <a:fillRect/>
          </a:stretch>
        </p:blipFill>
        <p:spPr bwMode="auto">
          <a:xfrm>
            <a:off x="3071802" y="3786190"/>
            <a:ext cx="2500330" cy="1557583"/>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srcRect/>
          <a:stretch>
            <a:fillRect/>
          </a:stretch>
        </p:blipFill>
        <p:spPr bwMode="auto">
          <a:xfrm>
            <a:off x="5786446" y="2350403"/>
            <a:ext cx="2671769" cy="1664381"/>
          </a:xfrm>
          <a:prstGeom prst="rect">
            <a:avLst/>
          </a:prstGeom>
          <a:noFill/>
          <a:ln w="9525">
            <a:noFill/>
            <a:miter lim="800000"/>
            <a:headEnd/>
            <a:tailEnd/>
          </a:ln>
          <a:effectLst/>
        </p:spPr>
      </p:pic>
      <p:sp>
        <p:nvSpPr>
          <p:cNvPr id="3" name="2 - Ορθογώνιο"/>
          <p:cNvSpPr/>
          <p:nvPr/>
        </p:nvSpPr>
        <p:spPr>
          <a:xfrm>
            <a:off x="1285852" y="1071546"/>
            <a:ext cx="4572000" cy="5047536"/>
          </a:xfrm>
          <a:prstGeom prst="rect">
            <a:avLst/>
          </a:prstGeom>
        </p:spPr>
        <p:txBody>
          <a:bodyPr>
            <a:spAutoFit/>
          </a:bodyPr>
          <a:lstStyle/>
          <a:p>
            <a:r>
              <a:rPr lang="el-GR" b="1" dirty="0" smtClean="0"/>
              <a:t>Λύση </a:t>
            </a:r>
          </a:p>
          <a:p>
            <a:endParaRPr lang="el-GR" b="1" dirty="0" smtClean="0"/>
          </a:p>
          <a:p>
            <a:r>
              <a:rPr lang="el-GR" dirty="0" smtClean="0"/>
              <a:t>Το ηλεκτρικό φορτίο που θα περάσει από το γαλβανόμετρο θα ισούται με:   </a:t>
            </a:r>
          </a:p>
          <a:p>
            <a:endParaRPr lang="el-GR" dirty="0" smtClean="0"/>
          </a:p>
          <a:p>
            <a:endParaRPr lang="el-GR" sz="1600" dirty="0" smtClean="0"/>
          </a:p>
          <a:p>
            <a:r>
              <a:rPr lang="el-GR" dirty="0" smtClean="0"/>
              <a:t>                                                                                                        Αλλά                                      </a:t>
            </a:r>
          </a:p>
          <a:p>
            <a:r>
              <a:rPr lang="el-GR" dirty="0" smtClean="0"/>
              <a:t> Άρα: </a:t>
            </a:r>
          </a:p>
          <a:p>
            <a:endParaRPr lang="el-GR" dirty="0" smtClean="0"/>
          </a:p>
          <a:p>
            <a:endParaRPr lang="el-GR" dirty="0" smtClean="0"/>
          </a:p>
          <a:p>
            <a:endParaRPr lang="el-GR" dirty="0" smtClean="0"/>
          </a:p>
          <a:p>
            <a:endParaRPr lang="el-GR" dirty="0" smtClean="0"/>
          </a:p>
          <a:p>
            <a:endParaRPr lang="el-GR" dirty="0" smtClean="0"/>
          </a:p>
          <a:p>
            <a:endParaRPr lang="el-GR" dirty="0" smtClean="0"/>
          </a:p>
          <a:p>
            <a:r>
              <a:rPr lang="el-GR" dirty="0" smtClean="0"/>
              <a:t>                           </a:t>
            </a:r>
          </a:p>
          <a:p>
            <a:r>
              <a:rPr lang="el-GR" dirty="0" err="1" smtClean="0"/>
              <a:t>To</a:t>
            </a:r>
            <a:r>
              <a:rPr lang="el-GR" dirty="0" smtClean="0"/>
              <a:t> ηλεκτρικό φορτίο που θα περάσει από το γαλβανόμετρο θα είναι ίσο με 0,2C.</a:t>
            </a:r>
            <a:endParaRPr lang="el-GR" dirty="0"/>
          </a:p>
        </p:txBody>
      </p:sp>
      <p:pic>
        <p:nvPicPr>
          <p:cNvPr id="7172" name="Picture 4"/>
          <p:cNvPicPr>
            <a:picLocks noChangeAspect="1" noChangeArrowheads="1"/>
          </p:cNvPicPr>
          <p:nvPr/>
        </p:nvPicPr>
        <p:blipFill>
          <a:blip r:embed="rId3"/>
          <a:srcRect/>
          <a:stretch>
            <a:fillRect/>
          </a:stretch>
        </p:blipFill>
        <p:spPr bwMode="auto">
          <a:xfrm>
            <a:off x="2786050" y="2285992"/>
            <a:ext cx="781050" cy="542925"/>
          </a:xfrm>
          <a:prstGeom prst="rect">
            <a:avLst/>
          </a:prstGeom>
          <a:noFill/>
          <a:ln w="9525">
            <a:noFill/>
            <a:miter lim="800000"/>
            <a:headEnd/>
            <a:tailEnd/>
          </a:ln>
          <a:effectLst/>
        </p:spPr>
      </p:pic>
      <p:pic>
        <p:nvPicPr>
          <p:cNvPr id="7173" name="Picture 5"/>
          <p:cNvPicPr>
            <a:picLocks noChangeAspect="1" noChangeArrowheads="1"/>
          </p:cNvPicPr>
          <p:nvPr/>
        </p:nvPicPr>
        <p:blipFill>
          <a:blip r:embed="rId4"/>
          <a:srcRect/>
          <a:stretch>
            <a:fillRect/>
          </a:stretch>
        </p:blipFill>
        <p:spPr bwMode="auto">
          <a:xfrm>
            <a:off x="2428860" y="3000372"/>
            <a:ext cx="771525" cy="228600"/>
          </a:xfrm>
          <a:prstGeom prst="rect">
            <a:avLst/>
          </a:prstGeom>
          <a:noFill/>
          <a:ln w="9525">
            <a:noFill/>
            <a:miter lim="800000"/>
            <a:headEnd/>
            <a:tailEnd/>
          </a:ln>
          <a:effectLst/>
        </p:spPr>
      </p:pic>
      <p:pic>
        <p:nvPicPr>
          <p:cNvPr id="7174" name="Picture 6"/>
          <p:cNvPicPr>
            <a:picLocks noChangeAspect="1" noChangeArrowheads="1"/>
          </p:cNvPicPr>
          <p:nvPr/>
        </p:nvPicPr>
        <p:blipFill>
          <a:blip r:embed="rId5"/>
          <a:srcRect/>
          <a:stretch>
            <a:fillRect/>
          </a:stretch>
        </p:blipFill>
        <p:spPr bwMode="auto">
          <a:xfrm>
            <a:off x="1928794" y="3571876"/>
            <a:ext cx="3143250" cy="185737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Διερεύνηση</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Όταν </a:t>
            </a:r>
            <a:r>
              <a:rPr lang="el-GR" b="1" dirty="0" smtClean="0"/>
              <a:t>α = 0ο </a:t>
            </a:r>
            <a:r>
              <a:rPr lang="el-GR" dirty="0" smtClean="0"/>
              <a:t>έχουμε συν0ο = 1 και </a:t>
            </a:r>
            <a:r>
              <a:rPr lang="el-GR" b="1" dirty="0" err="1" smtClean="0"/>
              <a:t>Φmax</a:t>
            </a:r>
            <a:r>
              <a:rPr lang="el-GR" b="1" dirty="0" smtClean="0"/>
              <a:t>= BS</a:t>
            </a:r>
            <a:r>
              <a:rPr lang="el-GR" dirty="0" smtClean="0"/>
              <a:t>. </a:t>
            </a:r>
            <a:br>
              <a:rPr lang="el-GR" dirty="0" smtClean="0"/>
            </a:br>
            <a:r>
              <a:rPr lang="el-GR" dirty="0" smtClean="0"/>
              <a:t>Αυτό συμβαίνει όταν η επιφάνεια είναι κάθετη στις δυναμικές γραμμές.</a:t>
            </a:r>
            <a:br>
              <a:rPr lang="el-GR" dirty="0" smtClean="0"/>
            </a:br>
            <a:endParaRPr lang="el-GR" dirty="0" smtClean="0"/>
          </a:p>
          <a:p>
            <a:r>
              <a:rPr lang="el-GR" dirty="0" smtClean="0"/>
              <a:t>Όταν </a:t>
            </a:r>
            <a:r>
              <a:rPr lang="el-GR" b="1" dirty="0" smtClean="0"/>
              <a:t>α = 90ο </a:t>
            </a:r>
            <a:r>
              <a:rPr lang="el-GR" dirty="0" smtClean="0"/>
              <a:t>έχουμε συν90ο = 0 και </a:t>
            </a:r>
            <a:r>
              <a:rPr lang="el-GR" b="1" dirty="0" smtClean="0"/>
              <a:t>Φmin=0</a:t>
            </a:r>
            <a:r>
              <a:rPr lang="el-GR" dirty="0" smtClean="0"/>
              <a:t>. </a:t>
            </a:r>
            <a:br>
              <a:rPr lang="el-GR" dirty="0" smtClean="0"/>
            </a:br>
            <a:r>
              <a:rPr lang="el-GR" dirty="0" smtClean="0"/>
              <a:t>Αυτό θα συμβεί όταν ο αγωγός είναι παράλληλος στις δυναμικές, οπότε καμία δυναμική γραμμή δεν διέρχεται από την επιφάνεια.</a:t>
            </a:r>
            <a:br>
              <a:rPr lang="el-GR" dirty="0" smtClean="0"/>
            </a:br>
            <a:r>
              <a:rPr lang="el-GR" dirty="0" smtClean="0"/>
              <a:t> </a:t>
            </a:r>
          </a:p>
          <a:p>
            <a:r>
              <a:rPr lang="el-GR" dirty="0" smtClean="0"/>
              <a:t>Αν μέσα σε κάποιο μαγνητικό πεδίο βάλουμε μια κλειστή επιφάνεια η ολική ροή που θα περνά μέσα από αυτή θα είναι μηδέν. Αυτό είναι φανερό επειδή όσες δυναμικές γραμμές μπαίνουν στην επιφάνεια τόσες βγαίνουν από αυτή.</a:t>
            </a:r>
            <a:br>
              <a:rPr lang="el-GR" dirty="0" smtClean="0"/>
            </a:br>
            <a:endParaRPr lang="el-GR" dirty="0" smtClean="0"/>
          </a:p>
          <a:p>
            <a:r>
              <a:rPr lang="el-GR" dirty="0" smtClean="0"/>
              <a:t> Πρέπει να αναφέρουμε επίσης ότι η μαγνητική ροή είναι </a:t>
            </a:r>
            <a:r>
              <a:rPr lang="el-GR" b="1" dirty="0" smtClean="0"/>
              <a:t>μονόμετρο</a:t>
            </a:r>
            <a:r>
              <a:rPr lang="el-GR" dirty="0" smtClean="0"/>
              <a:t> μέγεθος. </a:t>
            </a:r>
          </a:p>
          <a:p>
            <a:pPr>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857224" y="3286124"/>
            <a:ext cx="4048125" cy="238125"/>
          </a:xfrm>
          <a:prstGeom prst="rect">
            <a:avLst/>
          </a:prstGeom>
          <a:noFill/>
          <a:ln w="9525">
            <a:noFill/>
            <a:miter lim="800000"/>
            <a:headEnd/>
            <a:tailEnd/>
          </a:ln>
          <a:effectLst/>
        </p:spPr>
      </p:pic>
      <p:sp>
        <p:nvSpPr>
          <p:cNvPr id="3" name="2 - Ορθογώνιο"/>
          <p:cNvSpPr/>
          <p:nvPr/>
        </p:nvSpPr>
        <p:spPr>
          <a:xfrm>
            <a:off x="3143240" y="142852"/>
            <a:ext cx="1785810" cy="461665"/>
          </a:xfrm>
          <a:prstGeom prst="rect">
            <a:avLst/>
          </a:prstGeom>
        </p:spPr>
        <p:txBody>
          <a:bodyPr wrap="none">
            <a:spAutoFit/>
          </a:bodyPr>
          <a:lstStyle/>
          <a:p>
            <a:r>
              <a:rPr lang="el-GR" sz="2400" b="1" dirty="0" smtClean="0"/>
              <a:t>Παράδειγμα</a:t>
            </a:r>
            <a:endParaRPr lang="el-GR" sz="2400" b="1" dirty="0"/>
          </a:p>
        </p:txBody>
      </p:sp>
      <p:sp>
        <p:nvSpPr>
          <p:cNvPr id="4" name="3 - Ορθογώνιο"/>
          <p:cNvSpPr/>
          <p:nvPr/>
        </p:nvSpPr>
        <p:spPr>
          <a:xfrm>
            <a:off x="642910" y="714357"/>
            <a:ext cx="8286808" cy="1200329"/>
          </a:xfrm>
          <a:prstGeom prst="rect">
            <a:avLst/>
          </a:prstGeom>
        </p:spPr>
        <p:txBody>
          <a:bodyPr wrap="square">
            <a:spAutoFit/>
          </a:bodyPr>
          <a:lstStyle/>
          <a:p>
            <a:r>
              <a:rPr lang="el-GR" dirty="0" smtClean="0"/>
              <a:t>Ένα τετράγωνο πλευράς α = 10cm βρίσκεται μέσα σε ομογενές μαγνητικό πεδίο έντασης Β = 0,2Τ. Να υπολογιστεί η ροή που περνά από το πλαίσιο όταν α) είναι κάθετο στις δυναμικές γραμμές, β) σχηματίζει γωνία φ = 30° με τις δυναμικές γραμμές, γ) είναι παράλληλο στις δυναμικές γραμμές. </a:t>
            </a:r>
            <a:endParaRPr lang="el-GR" dirty="0"/>
          </a:p>
        </p:txBody>
      </p:sp>
      <p:sp>
        <p:nvSpPr>
          <p:cNvPr id="5" name="4 - Ορθογώνιο"/>
          <p:cNvSpPr/>
          <p:nvPr/>
        </p:nvSpPr>
        <p:spPr>
          <a:xfrm>
            <a:off x="785786" y="2143116"/>
            <a:ext cx="6286544" cy="1477328"/>
          </a:xfrm>
          <a:prstGeom prst="rect">
            <a:avLst/>
          </a:prstGeom>
        </p:spPr>
        <p:txBody>
          <a:bodyPr wrap="square">
            <a:spAutoFit/>
          </a:bodyPr>
          <a:lstStyle/>
          <a:p>
            <a:r>
              <a:rPr lang="el-GR" dirty="0" smtClean="0"/>
              <a:t>                                                            </a:t>
            </a:r>
            <a:r>
              <a:rPr lang="el-GR" b="1" dirty="0" smtClean="0"/>
              <a:t>Λύση </a:t>
            </a:r>
          </a:p>
          <a:p>
            <a:r>
              <a:rPr lang="el-GR" dirty="0" smtClean="0"/>
              <a:t>α) Όταν το πλαίσιο είναι κάθετο στις δυναμικές γραμμές τότε Φ = </a:t>
            </a:r>
            <a:r>
              <a:rPr lang="el-GR" dirty="0" err="1" smtClean="0"/>
              <a:t>ΒSσυνα</a:t>
            </a:r>
            <a:r>
              <a:rPr lang="el-GR" dirty="0" smtClean="0"/>
              <a:t>, όπου α είναι η γωνία που σχηματίζουν οι δυναμικές γραμμές με την κάθετη επιφάνεια.</a:t>
            </a:r>
          </a:p>
          <a:p>
            <a:r>
              <a:rPr lang="el-GR" dirty="0" smtClean="0"/>
              <a:t> </a:t>
            </a:r>
            <a:endParaRPr lang="el-GR" dirty="0"/>
          </a:p>
        </p:txBody>
      </p:sp>
      <p:pic>
        <p:nvPicPr>
          <p:cNvPr id="2051" name="Picture 3"/>
          <p:cNvPicPr>
            <a:picLocks noChangeAspect="1" noChangeArrowheads="1"/>
          </p:cNvPicPr>
          <p:nvPr/>
        </p:nvPicPr>
        <p:blipFill>
          <a:blip r:embed="rId3"/>
          <a:srcRect/>
          <a:stretch>
            <a:fillRect/>
          </a:stretch>
        </p:blipFill>
        <p:spPr bwMode="auto">
          <a:xfrm>
            <a:off x="6929454" y="2500306"/>
            <a:ext cx="1800225" cy="981075"/>
          </a:xfrm>
          <a:prstGeom prst="rect">
            <a:avLst/>
          </a:prstGeom>
          <a:noFill/>
          <a:ln w="9525">
            <a:noFill/>
            <a:miter lim="800000"/>
            <a:headEnd/>
            <a:tailEnd/>
          </a:ln>
          <a:effectLst/>
        </p:spPr>
      </p:pic>
      <p:sp>
        <p:nvSpPr>
          <p:cNvPr id="7" name="6 - Ορθογώνιο"/>
          <p:cNvSpPr/>
          <p:nvPr/>
        </p:nvSpPr>
        <p:spPr>
          <a:xfrm>
            <a:off x="785786" y="3714752"/>
            <a:ext cx="6000792" cy="1200329"/>
          </a:xfrm>
          <a:prstGeom prst="rect">
            <a:avLst/>
          </a:prstGeom>
        </p:spPr>
        <p:txBody>
          <a:bodyPr wrap="square">
            <a:spAutoFit/>
          </a:bodyPr>
          <a:lstStyle/>
          <a:p>
            <a:r>
              <a:rPr lang="el-GR" dirty="0" smtClean="0"/>
              <a:t>β) Η κάθετη στην επιφάνεια με τις δυναμικές γραμμές σχηματίζει γωνία 60ο, άρα η ροή που περνά μέσα από την επιφάνεια θα είναι: </a:t>
            </a:r>
          </a:p>
          <a:p>
            <a:endParaRPr lang="el-GR" dirty="0"/>
          </a:p>
        </p:txBody>
      </p:sp>
      <p:pic>
        <p:nvPicPr>
          <p:cNvPr id="2052" name="Picture 4"/>
          <p:cNvPicPr>
            <a:picLocks noChangeAspect="1" noChangeArrowheads="1"/>
          </p:cNvPicPr>
          <p:nvPr/>
        </p:nvPicPr>
        <p:blipFill>
          <a:blip r:embed="rId4"/>
          <a:srcRect/>
          <a:stretch>
            <a:fillRect/>
          </a:stretch>
        </p:blipFill>
        <p:spPr bwMode="auto">
          <a:xfrm>
            <a:off x="714348" y="4572008"/>
            <a:ext cx="3933825" cy="371475"/>
          </a:xfrm>
          <a:prstGeom prst="rect">
            <a:avLst/>
          </a:prstGeom>
          <a:noFill/>
          <a:ln w="9525">
            <a:noFill/>
            <a:miter lim="800000"/>
            <a:headEnd/>
            <a:tailEnd/>
          </a:ln>
          <a:effectLst/>
        </p:spPr>
      </p:pic>
      <p:pic>
        <p:nvPicPr>
          <p:cNvPr id="2053" name="Picture 5"/>
          <p:cNvPicPr>
            <a:picLocks noChangeAspect="1" noChangeArrowheads="1"/>
          </p:cNvPicPr>
          <p:nvPr/>
        </p:nvPicPr>
        <p:blipFill>
          <a:blip r:embed="rId5"/>
          <a:srcRect/>
          <a:stretch>
            <a:fillRect/>
          </a:stretch>
        </p:blipFill>
        <p:spPr bwMode="auto">
          <a:xfrm>
            <a:off x="7000892" y="3786190"/>
            <a:ext cx="1666875" cy="990600"/>
          </a:xfrm>
          <a:prstGeom prst="rect">
            <a:avLst/>
          </a:prstGeom>
          <a:noFill/>
          <a:ln w="9525">
            <a:noFill/>
            <a:miter lim="800000"/>
            <a:headEnd/>
            <a:tailEnd/>
          </a:ln>
          <a:effectLst/>
        </p:spPr>
      </p:pic>
      <p:sp>
        <p:nvSpPr>
          <p:cNvPr id="10" name="9 - Ορθογώνιο"/>
          <p:cNvSpPr/>
          <p:nvPr/>
        </p:nvSpPr>
        <p:spPr>
          <a:xfrm>
            <a:off x="857224" y="4857760"/>
            <a:ext cx="5715040" cy="1500198"/>
          </a:xfrm>
          <a:prstGeom prst="rect">
            <a:avLst/>
          </a:prstGeom>
        </p:spPr>
        <p:txBody>
          <a:bodyPr wrap="square">
            <a:spAutoFit/>
          </a:bodyPr>
          <a:lstStyle/>
          <a:p>
            <a:r>
              <a:rPr lang="el-GR" dirty="0" smtClean="0"/>
              <a:t>γ) Όταν το πλαίσιο βρεθεί παράλληλα με τις δυναμικές γραμμές, τότε η κάθετη στο πλαίσιο σχηματίζει γωνία 90° με τις δυναμικές γραμμές, άρα η ροή που θα περνά από την επιφάνεια θα είναι:</a:t>
            </a:r>
          </a:p>
          <a:p>
            <a:r>
              <a:rPr lang="el-GR" dirty="0" smtClean="0"/>
              <a:t> </a:t>
            </a:r>
            <a:endParaRPr lang="el-GR" dirty="0"/>
          </a:p>
        </p:txBody>
      </p:sp>
      <p:pic>
        <p:nvPicPr>
          <p:cNvPr id="2054" name="Picture 6"/>
          <p:cNvPicPr>
            <a:picLocks noChangeAspect="1" noChangeArrowheads="1"/>
          </p:cNvPicPr>
          <p:nvPr/>
        </p:nvPicPr>
        <p:blipFill>
          <a:blip r:embed="rId6"/>
          <a:srcRect/>
          <a:stretch>
            <a:fillRect/>
          </a:stretch>
        </p:blipFill>
        <p:spPr bwMode="auto">
          <a:xfrm>
            <a:off x="857224" y="6000768"/>
            <a:ext cx="2114550" cy="342900"/>
          </a:xfrm>
          <a:prstGeom prst="rect">
            <a:avLst/>
          </a:prstGeom>
          <a:noFill/>
          <a:ln w="9525">
            <a:noFill/>
            <a:miter lim="800000"/>
            <a:headEnd/>
            <a:tailEnd/>
          </a:ln>
          <a:effectLst/>
        </p:spPr>
      </p:pic>
      <p:pic>
        <p:nvPicPr>
          <p:cNvPr id="2055" name="Picture 7"/>
          <p:cNvPicPr>
            <a:picLocks noChangeAspect="1" noChangeArrowheads="1"/>
          </p:cNvPicPr>
          <p:nvPr/>
        </p:nvPicPr>
        <p:blipFill>
          <a:blip r:embed="rId7"/>
          <a:srcRect/>
          <a:stretch>
            <a:fillRect/>
          </a:stretch>
        </p:blipFill>
        <p:spPr bwMode="auto">
          <a:xfrm>
            <a:off x="6929454" y="5000636"/>
            <a:ext cx="1724025" cy="733425"/>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714356"/>
            <a:ext cx="7000924" cy="923330"/>
          </a:xfrm>
          <a:prstGeom prst="rect">
            <a:avLst/>
          </a:prstGeom>
        </p:spPr>
        <p:txBody>
          <a:bodyPr wrap="square">
            <a:spAutoFit/>
          </a:bodyPr>
          <a:lstStyle/>
          <a:p>
            <a:r>
              <a:rPr lang="el-GR" dirty="0" smtClean="0">
                <a:solidFill>
                  <a:srgbClr val="C00000"/>
                </a:solidFill>
              </a:rPr>
              <a:t>                                      ΗΛΕΚΤΡΟΜΑΓΝΗΤΙΚΗ ΕΠΑΓΩΓΗ</a:t>
            </a:r>
            <a:r>
              <a:rPr lang="el-GR" dirty="0" smtClean="0"/>
              <a:t/>
            </a:r>
            <a:br>
              <a:rPr lang="el-GR" dirty="0" smtClean="0"/>
            </a:br>
            <a:r>
              <a:rPr lang="el-GR" dirty="0" smtClean="0"/>
              <a:t> </a:t>
            </a:r>
            <a:br>
              <a:rPr lang="el-GR" dirty="0" smtClean="0"/>
            </a:br>
            <a:r>
              <a:rPr lang="el-GR" dirty="0" smtClean="0"/>
              <a:t>Γνωρίζουμε ότι, το ηλεκτρικό ρεύμα δημιουργεί μαγνητικό πεδίο. </a:t>
            </a:r>
            <a:endParaRPr lang="el-GR" dirty="0"/>
          </a:p>
        </p:txBody>
      </p:sp>
      <p:sp>
        <p:nvSpPr>
          <p:cNvPr id="3" name="2 - Ορθογώνιο"/>
          <p:cNvSpPr/>
          <p:nvPr/>
        </p:nvSpPr>
        <p:spPr>
          <a:xfrm>
            <a:off x="357158" y="1857364"/>
            <a:ext cx="7643866" cy="1200329"/>
          </a:xfrm>
          <a:prstGeom prst="rect">
            <a:avLst/>
          </a:prstGeom>
        </p:spPr>
        <p:txBody>
          <a:bodyPr wrap="square">
            <a:spAutoFit/>
          </a:bodyPr>
          <a:lstStyle/>
          <a:p>
            <a:r>
              <a:rPr lang="el-GR" dirty="0" smtClean="0"/>
              <a:t> Τώρα θα παρατηρήσουμε  τη δημιουργία ρεύματος από το μαγνητικό πεδίο.</a:t>
            </a:r>
            <a:br>
              <a:rPr lang="el-GR" dirty="0" smtClean="0"/>
            </a:br>
            <a:r>
              <a:rPr lang="el-GR" dirty="0" smtClean="0"/>
              <a:t/>
            </a:r>
            <a:br>
              <a:rPr lang="el-GR" dirty="0" smtClean="0"/>
            </a:br>
            <a:r>
              <a:rPr lang="el-GR" dirty="0" smtClean="0"/>
              <a:t> Ακριβέστερα θα παρατηρήσουμε τη </a:t>
            </a:r>
            <a:r>
              <a:rPr lang="el-GR" dirty="0" smtClean="0">
                <a:solidFill>
                  <a:srgbClr val="002060"/>
                </a:solidFill>
              </a:rPr>
              <a:t>δημιουργία ηλεκτρεγερτικής δύναμης (ΗΕΔ) από το μαγνητικό πεδίο. </a:t>
            </a:r>
            <a:endParaRPr lang="el-GR" dirty="0">
              <a:solidFill>
                <a:srgbClr val="002060"/>
              </a:solidFill>
            </a:endParaRPr>
          </a:p>
        </p:txBody>
      </p:sp>
      <p:sp>
        <p:nvSpPr>
          <p:cNvPr id="5" name="4 - Ορθογώνιο"/>
          <p:cNvSpPr/>
          <p:nvPr/>
        </p:nvSpPr>
        <p:spPr>
          <a:xfrm>
            <a:off x="357158" y="3357562"/>
            <a:ext cx="7286676" cy="923330"/>
          </a:xfrm>
          <a:prstGeom prst="rect">
            <a:avLst/>
          </a:prstGeom>
        </p:spPr>
        <p:txBody>
          <a:bodyPr wrap="square">
            <a:spAutoFit/>
          </a:bodyPr>
          <a:lstStyle/>
          <a:p>
            <a:r>
              <a:rPr lang="el-GR" dirty="0" smtClean="0"/>
              <a:t>Το φαινόμενο αυτό ανακαλύφθηκε από τον Άγγλο Faraday και τον Αμερικανό Henry, έντεκα χρόνια αργότερα από τα πειράματα του </a:t>
            </a:r>
            <a:r>
              <a:rPr lang="el-GR" dirty="0" err="1" smtClean="0"/>
              <a:t>Oersted</a:t>
            </a:r>
            <a:r>
              <a:rPr lang="el-GR" dirty="0" smtClean="0"/>
              <a:t> και ονομάζεται </a:t>
            </a:r>
            <a:r>
              <a:rPr lang="el-GR" dirty="0" smtClean="0">
                <a:solidFill>
                  <a:srgbClr val="C00000"/>
                </a:solidFill>
              </a:rPr>
              <a:t>ηλεκτρομαγνητική επαγωγή</a:t>
            </a:r>
            <a:r>
              <a:rPr lang="el-GR" dirty="0" smtClean="0"/>
              <a:t> ή απλά </a:t>
            </a:r>
            <a:r>
              <a:rPr lang="el-GR" dirty="0" smtClean="0">
                <a:solidFill>
                  <a:srgbClr val="C00000"/>
                </a:solidFill>
              </a:rPr>
              <a:t>επαγωγή</a:t>
            </a:r>
            <a:endParaRPr lang="el-GR" dirty="0">
              <a:solidFill>
                <a:srgbClr val="C00000"/>
              </a:solidFill>
            </a:endParaRPr>
          </a:p>
        </p:txBody>
      </p:sp>
      <p:sp>
        <p:nvSpPr>
          <p:cNvPr id="6148" name="AutoShape 4" descr="Ο Faraday και η ιδέα του πεδίου » Φυσικές Επιστήμες στη Β'θμια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14480" y="142852"/>
            <a:ext cx="5936112" cy="523220"/>
          </a:xfrm>
          <a:prstGeom prst="rect">
            <a:avLst/>
          </a:prstGeom>
        </p:spPr>
        <p:txBody>
          <a:bodyPr wrap="none">
            <a:spAutoFit/>
          </a:bodyPr>
          <a:lstStyle/>
          <a:p>
            <a:r>
              <a:rPr lang="el-GR" sz="2800" b="1" dirty="0" smtClean="0">
                <a:solidFill>
                  <a:srgbClr val="C00000"/>
                </a:solidFill>
              </a:rPr>
              <a:t>Ηλεκτρεγερτική δύναμη από επαγωγή</a:t>
            </a:r>
            <a:endParaRPr lang="el-GR" sz="2800" b="1" dirty="0">
              <a:solidFill>
                <a:srgbClr val="C00000"/>
              </a:solidFill>
            </a:endParaRPr>
          </a:p>
        </p:txBody>
      </p:sp>
      <p:pic>
        <p:nvPicPr>
          <p:cNvPr id="4098" name="Picture 2"/>
          <p:cNvPicPr>
            <a:picLocks noChangeAspect="1" noChangeArrowheads="1"/>
          </p:cNvPicPr>
          <p:nvPr/>
        </p:nvPicPr>
        <p:blipFill>
          <a:blip r:embed="rId2"/>
          <a:srcRect/>
          <a:stretch>
            <a:fillRect/>
          </a:stretch>
        </p:blipFill>
        <p:spPr bwMode="auto">
          <a:xfrm>
            <a:off x="142844" y="1285860"/>
            <a:ext cx="1609725" cy="1228725"/>
          </a:xfrm>
          <a:prstGeom prst="rect">
            <a:avLst/>
          </a:prstGeom>
          <a:noFill/>
          <a:ln w="9525">
            <a:noFill/>
            <a:miter lim="800000"/>
            <a:headEnd/>
            <a:tailEnd/>
          </a:ln>
          <a:effectLst/>
        </p:spPr>
      </p:pic>
      <p:pic>
        <p:nvPicPr>
          <p:cNvPr id="4" name="Picture 2"/>
          <p:cNvPicPr>
            <a:picLocks noChangeAspect="1" noChangeArrowheads="1"/>
          </p:cNvPicPr>
          <p:nvPr/>
        </p:nvPicPr>
        <p:blipFill>
          <a:blip r:embed="rId3"/>
          <a:srcRect/>
          <a:stretch>
            <a:fillRect/>
          </a:stretch>
        </p:blipFill>
        <p:spPr bwMode="auto">
          <a:xfrm>
            <a:off x="1785918" y="1214422"/>
            <a:ext cx="1752600" cy="1343025"/>
          </a:xfrm>
          <a:prstGeom prst="rect">
            <a:avLst/>
          </a:prstGeom>
          <a:noFill/>
          <a:ln w="9525">
            <a:noFill/>
            <a:miter lim="800000"/>
            <a:headEnd/>
            <a:tailEnd/>
          </a:ln>
          <a:effectLst/>
        </p:spPr>
      </p:pic>
      <p:sp>
        <p:nvSpPr>
          <p:cNvPr id="5" name="4 - Ορθογώνιο"/>
          <p:cNvSpPr/>
          <p:nvPr/>
        </p:nvSpPr>
        <p:spPr>
          <a:xfrm>
            <a:off x="214282" y="2928934"/>
            <a:ext cx="3071834" cy="3139321"/>
          </a:xfrm>
          <a:prstGeom prst="rect">
            <a:avLst/>
          </a:prstGeom>
        </p:spPr>
        <p:txBody>
          <a:bodyPr wrap="square">
            <a:spAutoFit/>
          </a:bodyPr>
          <a:lstStyle/>
          <a:p>
            <a:pPr>
              <a:buFont typeface="Arial" pitchFamily="34" charset="0"/>
              <a:buChar char="•"/>
            </a:pPr>
            <a:r>
              <a:rPr lang="el-GR" dirty="0" smtClean="0"/>
              <a:t>Γαλβανόμετρο συνδεδεμένο με πηνίο δείχνει ένδειξη μηδέν. </a:t>
            </a:r>
          </a:p>
          <a:p>
            <a:pPr>
              <a:buFont typeface="Arial" pitchFamily="34" charset="0"/>
              <a:buChar char="•"/>
            </a:pPr>
            <a:endParaRPr lang="el-GR" dirty="0" smtClean="0"/>
          </a:p>
          <a:p>
            <a:pPr>
              <a:buFont typeface="Arial" pitchFamily="34" charset="0"/>
              <a:buChar char="•"/>
            </a:pPr>
            <a:r>
              <a:rPr lang="el-GR" dirty="0" smtClean="0"/>
              <a:t>Δείχνει επίσης ένδειξη μηδέν, αν κοντά του βρίσκεται ακίνητος μαγνήτης.</a:t>
            </a:r>
            <a:br>
              <a:rPr lang="el-GR" dirty="0" smtClean="0"/>
            </a:br>
            <a:r>
              <a:rPr lang="el-GR" dirty="0" smtClean="0"/>
              <a:t/>
            </a:r>
            <a:br>
              <a:rPr lang="el-GR" dirty="0" smtClean="0"/>
            </a:br>
            <a:r>
              <a:rPr lang="el-GR" dirty="0" smtClean="0"/>
              <a:t>Καμία επομένως διαφορά δυναμικού δεν υπάρχει στα άκρα του πηνίου.</a:t>
            </a:r>
            <a:endParaRPr lang="el-GR" dirty="0"/>
          </a:p>
        </p:txBody>
      </p:sp>
      <p:pic>
        <p:nvPicPr>
          <p:cNvPr id="6" name="Picture 3"/>
          <p:cNvPicPr>
            <a:picLocks noChangeAspect="1" noChangeArrowheads="1"/>
          </p:cNvPicPr>
          <p:nvPr/>
        </p:nvPicPr>
        <p:blipFill>
          <a:blip r:embed="rId4"/>
          <a:srcRect/>
          <a:stretch>
            <a:fillRect/>
          </a:stretch>
        </p:blipFill>
        <p:spPr bwMode="auto">
          <a:xfrm>
            <a:off x="4500562" y="928670"/>
            <a:ext cx="1695450" cy="1295400"/>
          </a:xfrm>
          <a:prstGeom prst="rect">
            <a:avLst/>
          </a:prstGeom>
          <a:noFill/>
          <a:ln w="9525">
            <a:noFill/>
            <a:miter lim="800000"/>
            <a:headEnd/>
            <a:tailEnd/>
          </a:ln>
          <a:effectLst/>
        </p:spPr>
      </p:pic>
      <p:pic>
        <p:nvPicPr>
          <p:cNvPr id="7" name="Picture 2"/>
          <p:cNvPicPr>
            <a:picLocks noChangeAspect="1" noChangeArrowheads="1"/>
          </p:cNvPicPr>
          <p:nvPr/>
        </p:nvPicPr>
        <p:blipFill>
          <a:blip r:embed="rId5"/>
          <a:srcRect/>
          <a:stretch>
            <a:fillRect/>
          </a:stretch>
        </p:blipFill>
        <p:spPr bwMode="auto">
          <a:xfrm>
            <a:off x="6500826" y="928670"/>
            <a:ext cx="1800225" cy="1571625"/>
          </a:xfrm>
          <a:prstGeom prst="rect">
            <a:avLst/>
          </a:prstGeom>
          <a:noFill/>
          <a:ln w="9525">
            <a:noFill/>
            <a:miter lim="800000"/>
            <a:headEnd/>
            <a:tailEnd/>
          </a:ln>
          <a:effectLst/>
        </p:spPr>
      </p:pic>
      <p:sp>
        <p:nvSpPr>
          <p:cNvPr id="8" name="7 - Ορθογώνιο"/>
          <p:cNvSpPr/>
          <p:nvPr/>
        </p:nvSpPr>
        <p:spPr>
          <a:xfrm>
            <a:off x="3714744" y="2571744"/>
            <a:ext cx="5429256" cy="4031873"/>
          </a:xfrm>
          <a:prstGeom prst="rect">
            <a:avLst/>
          </a:prstGeom>
        </p:spPr>
        <p:txBody>
          <a:bodyPr wrap="square">
            <a:spAutoFit/>
          </a:bodyPr>
          <a:lstStyle/>
          <a:p>
            <a:pPr>
              <a:buFont typeface="Arial" pitchFamily="34" charset="0"/>
              <a:buChar char="•"/>
            </a:pPr>
            <a:r>
              <a:rPr lang="el-GR" sz="1600" dirty="0" smtClean="0"/>
              <a:t> Όταν ο μαγνήτης πλησιάζει το πηνίο, ο δείκτης του γαλβανόμετρου αποκλίνει, άρα στα άκρα του εμφανίστηκε </a:t>
            </a:r>
            <a:r>
              <a:rPr lang="el-GR" sz="1600" b="1" dirty="0" smtClean="0"/>
              <a:t>διαφορά δυναμικού.</a:t>
            </a:r>
            <a:br>
              <a:rPr lang="el-GR" sz="1600" b="1" dirty="0" smtClean="0"/>
            </a:br>
            <a:endParaRPr lang="el-GR" sz="1600" b="1" dirty="0" smtClean="0"/>
          </a:p>
          <a:p>
            <a:pPr>
              <a:buFont typeface="Arial" pitchFamily="34" charset="0"/>
              <a:buChar char="•"/>
            </a:pPr>
            <a:r>
              <a:rPr lang="el-GR" sz="1600" dirty="0" smtClean="0"/>
              <a:t> Η απόκλιση παύει να υπάρχει όταν ο μαγνήτης ακινητοποιείται.</a:t>
            </a:r>
            <a:br>
              <a:rPr lang="el-GR" sz="1600" dirty="0" smtClean="0"/>
            </a:br>
            <a:endParaRPr lang="el-GR" sz="1600" dirty="0" smtClean="0"/>
          </a:p>
          <a:p>
            <a:pPr>
              <a:buFont typeface="Arial" pitchFamily="34" charset="0"/>
              <a:buChar char="•"/>
            </a:pPr>
            <a:r>
              <a:rPr lang="el-GR" sz="1600" dirty="0" smtClean="0"/>
              <a:t> Αν αντιστρέψουμε τους πόλους του μαγνήτη και επαναλάβουμε το πείραμα, ο δείκτης του γαλβανόμετρου θα έχει και πάλι απόκλιση, </a:t>
            </a:r>
            <a:r>
              <a:rPr lang="el-GR" sz="1600" b="1" dirty="0" smtClean="0"/>
              <a:t>αντίθετη από την αρχική.</a:t>
            </a:r>
          </a:p>
          <a:p>
            <a:r>
              <a:rPr lang="el-GR" sz="1600" dirty="0" smtClean="0"/>
              <a:t> Αυτό δείχνει ότι στα άκρα του πηνίου παρουσιάστηκε πάλι μια διαφορά δυναμικού, με αντίθετη όμως πολικότητα από την προηγούμενη. </a:t>
            </a:r>
            <a:br>
              <a:rPr lang="el-GR" sz="1600" dirty="0" smtClean="0"/>
            </a:br>
            <a:endParaRPr lang="el-GR" sz="1600" dirty="0" smtClean="0"/>
          </a:p>
          <a:p>
            <a:pPr>
              <a:buFont typeface="Arial" pitchFamily="34" charset="0"/>
              <a:buChar char="•"/>
            </a:pPr>
            <a:r>
              <a:rPr lang="el-GR" sz="1600" dirty="0" smtClean="0"/>
              <a:t>Το ίδιο θα παρατηρήσουμε αν αντί να πλησιάσουμε απομακρύνουμε το μαγνήτη από το πηνίο.</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85720" y="785794"/>
            <a:ext cx="5286412" cy="3785652"/>
          </a:xfrm>
          <a:prstGeom prst="rect">
            <a:avLst/>
          </a:prstGeom>
        </p:spPr>
        <p:txBody>
          <a:bodyPr wrap="square">
            <a:spAutoFit/>
          </a:bodyPr>
          <a:lstStyle/>
          <a:p>
            <a:pPr>
              <a:buFont typeface="Arial" pitchFamily="34" charset="0"/>
              <a:buChar char="•"/>
            </a:pPr>
            <a:r>
              <a:rPr lang="el-GR" sz="2000" dirty="0" smtClean="0"/>
              <a:t>Επαναλαμβάνουμε το ίδιο πείραμα με τη διαφοροποίηση όμως ότι αντί για μαγνήτη πλησιάζουμε προς το πηνίο ένα </a:t>
            </a:r>
            <a:r>
              <a:rPr lang="el-GR" sz="2000" dirty="0" smtClean="0">
                <a:solidFill>
                  <a:srgbClr val="002060"/>
                </a:solidFill>
              </a:rPr>
              <a:t>σωληνοειδές</a:t>
            </a:r>
            <a:r>
              <a:rPr lang="el-GR" sz="2000" dirty="0" smtClean="0"/>
              <a:t>, που διαρρέεται από </a:t>
            </a:r>
            <a:r>
              <a:rPr lang="el-GR" sz="2000" dirty="0" smtClean="0">
                <a:solidFill>
                  <a:srgbClr val="0070C0"/>
                </a:solidFill>
              </a:rPr>
              <a:t>ρεύμα σταθερής έντασης</a:t>
            </a:r>
            <a:r>
              <a:rPr lang="el-GR" sz="2000" dirty="0" smtClean="0"/>
              <a:t>. </a:t>
            </a:r>
          </a:p>
          <a:p>
            <a:r>
              <a:rPr lang="el-GR" sz="2000" dirty="0" smtClean="0">
                <a:solidFill>
                  <a:srgbClr val="C00000"/>
                </a:solidFill>
              </a:rPr>
              <a:t>Θα παρατηρήσουμε τα ίδια ακριβώς αποτελέσματα που παρατηρήσαμε όταν χρησιμοποιήσαμε το μαγνήτη.</a:t>
            </a:r>
          </a:p>
          <a:p>
            <a:endParaRPr lang="el-GR" sz="2000" dirty="0" smtClean="0">
              <a:solidFill>
                <a:srgbClr val="C00000"/>
              </a:solidFill>
            </a:endParaRPr>
          </a:p>
          <a:p>
            <a:r>
              <a:rPr lang="el-GR" sz="2000" dirty="0" smtClean="0"/>
              <a:t>Κι αυτό γιατί το σωληνοειδές που διαρρέεται από ρεύμα δημιουργεί στο χώρο γύρω του μαγνητικό πεδίο, επομένως συμπεριφέρεται ως μαγνήτης.</a:t>
            </a:r>
            <a:endParaRPr lang="el-GR" sz="2000" dirty="0"/>
          </a:p>
        </p:txBody>
      </p:sp>
      <p:pic>
        <p:nvPicPr>
          <p:cNvPr id="3" name="Picture 2"/>
          <p:cNvPicPr>
            <a:picLocks noChangeAspect="1" noChangeArrowheads="1"/>
          </p:cNvPicPr>
          <p:nvPr/>
        </p:nvPicPr>
        <p:blipFill>
          <a:blip r:embed="rId2"/>
          <a:srcRect/>
          <a:stretch>
            <a:fillRect/>
          </a:stretch>
        </p:blipFill>
        <p:spPr bwMode="auto">
          <a:xfrm>
            <a:off x="6429388" y="1214422"/>
            <a:ext cx="1838325" cy="1495425"/>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85720" y="579358"/>
            <a:ext cx="7643866" cy="6278642"/>
          </a:xfrm>
          <a:prstGeom prst="rect">
            <a:avLst/>
          </a:prstGeom>
        </p:spPr>
        <p:txBody>
          <a:bodyPr wrap="square">
            <a:spAutoFit/>
          </a:bodyPr>
          <a:lstStyle/>
          <a:p>
            <a:r>
              <a:rPr lang="el-GR" sz="2000" dirty="0" smtClean="0"/>
              <a:t>Αν τώρα το σωληνοειδές το ακινητοποιήσουμε μέσα στο πηνίο ή πολύ κοντά σ’ αυτό και μεταβάλουμε την ένταση του ρεύματος που το διαρρέει, θα δούμε ότι </a:t>
            </a:r>
            <a:r>
              <a:rPr lang="el-GR" sz="2000" dirty="0" smtClean="0">
                <a:solidFill>
                  <a:srgbClr val="0070C0"/>
                </a:solidFill>
              </a:rPr>
              <a:t>αναπτύσσεται στις άκρες του πηνίου διαφορά δυναμικού (</a:t>
            </a:r>
            <a:r>
              <a:rPr lang="el-GR" sz="2000" dirty="0" smtClean="0">
                <a:solidFill>
                  <a:srgbClr val="C00000"/>
                </a:solidFill>
              </a:rPr>
              <a:t>τάση από επαγωγή</a:t>
            </a:r>
            <a:r>
              <a:rPr lang="el-GR" sz="2000" dirty="0" smtClean="0">
                <a:solidFill>
                  <a:srgbClr val="0070C0"/>
                </a:solidFill>
              </a:rPr>
              <a:t>) όσο χρόνο εμείς μεταβάλλουμε την ένταση του ρεύματος</a:t>
            </a:r>
            <a:r>
              <a:rPr lang="el-GR" sz="2000" dirty="0" smtClean="0"/>
              <a:t>. Η τιμή της είναι τόσο μεγαλύτερη, όσο γρηγορότερα μεταβάλλουμε την ένταση του ρεύματος στο σωληνοειδές.</a:t>
            </a:r>
            <a:br>
              <a:rPr lang="el-GR" sz="2000" dirty="0" smtClean="0"/>
            </a:br>
            <a:endParaRPr lang="el-GR" sz="2000" dirty="0" smtClean="0"/>
          </a:p>
          <a:p>
            <a:r>
              <a:rPr lang="el-GR" sz="2000" dirty="0" smtClean="0"/>
              <a:t>Όταν σταματήσουμε να μεταβάλλουμε την ένταση, ο δείκτης του γαλβανομέτρου δεν εμφανίζει καμία απόκλιση. </a:t>
            </a:r>
            <a:br>
              <a:rPr lang="el-GR" sz="2000" dirty="0" smtClean="0"/>
            </a:br>
            <a:endParaRPr lang="el-GR" sz="2000" dirty="0" smtClean="0"/>
          </a:p>
          <a:p>
            <a:r>
              <a:rPr lang="el-GR" sz="2000" dirty="0" smtClean="0"/>
              <a:t>Επειδή </a:t>
            </a:r>
            <a:r>
              <a:rPr lang="el-GR" sz="2000" dirty="0" smtClean="0">
                <a:solidFill>
                  <a:srgbClr val="0070C0"/>
                </a:solidFill>
              </a:rPr>
              <a:t>η κίνηση είναι σχετική</a:t>
            </a:r>
            <a:r>
              <a:rPr lang="el-GR" sz="2000" dirty="0" smtClean="0"/>
              <a:t>, τα ίδια ακριβώς αποτελέσματα θα παρατηρήσουμε αν αντί να μετακινούμε το μαγνήτη ή το σωληνοειδές, μετακινούμε το πηνίο.</a:t>
            </a:r>
          </a:p>
          <a:p>
            <a:r>
              <a:rPr lang="el-GR" sz="2000" dirty="0" smtClean="0"/>
              <a:t/>
            </a:r>
            <a:br>
              <a:rPr lang="el-GR" sz="2000" dirty="0" smtClean="0"/>
            </a:br>
            <a:r>
              <a:rPr lang="el-GR" sz="2000" dirty="0" smtClean="0"/>
              <a:t>Σε κάθε περίπτωση η μεταβολή της έντασης του ρεύματος του σωληνοειδούς, προκαλεί μεταβολή στην ένταση του μαγνητικού πεδίου που αυτό παράγει στο χώρο γύρω από αυτό.</a:t>
            </a:r>
          </a:p>
          <a:p>
            <a:endParaRPr lang="el-GR" sz="2400" dirty="0" smtClean="0"/>
          </a:p>
          <a:p>
            <a:r>
              <a:rPr lang="el-GR" dirty="0" smtClean="0"/>
              <a:t> </a:t>
            </a:r>
            <a:endParaRPr lang="el-GR" dirty="0"/>
          </a:p>
        </p:txBody>
      </p:sp>
      <p:pic>
        <p:nvPicPr>
          <p:cNvPr id="1026" name="Picture 2"/>
          <p:cNvPicPr>
            <a:picLocks noChangeAspect="1" noChangeArrowheads="1"/>
          </p:cNvPicPr>
          <p:nvPr/>
        </p:nvPicPr>
        <p:blipFill>
          <a:blip r:embed="rId2"/>
          <a:srcRect/>
          <a:stretch>
            <a:fillRect/>
          </a:stretch>
        </p:blipFill>
        <p:spPr bwMode="auto">
          <a:xfrm>
            <a:off x="7143768" y="1857364"/>
            <a:ext cx="1790700" cy="177165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285852" y="500042"/>
            <a:ext cx="6220293" cy="523220"/>
          </a:xfrm>
          <a:prstGeom prst="rect">
            <a:avLst/>
          </a:prstGeom>
        </p:spPr>
        <p:txBody>
          <a:bodyPr wrap="none">
            <a:spAutoFit/>
          </a:bodyPr>
          <a:lstStyle/>
          <a:p>
            <a:r>
              <a:rPr lang="en-US" sz="2800" dirty="0" smtClean="0"/>
              <a:t> </a:t>
            </a:r>
            <a:r>
              <a:rPr lang="el-GR" sz="2800" b="1" dirty="0" smtClean="0"/>
              <a:t>Εξήγηση του φαινομένου της επαγωγής</a:t>
            </a:r>
            <a:endParaRPr lang="el-GR" sz="2800" b="1" dirty="0"/>
          </a:p>
        </p:txBody>
      </p:sp>
      <p:sp>
        <p:nvSpPr>
          <p:cNvPr id="3" name="2 - Ορθογώνιο"/>
          <p:cNvSpPr/>
          <p:nvPr/>
        </p:nvSpPr>
        <p:spPr>
          <a:xfrm>
            <a:off x="500034" y="1285860"/>
            <a:ext cx="7786742" cy="2554545"/>
          </a:xfrm>
          <a:prstGeom prst="rect">
            <a:avLst/>
          </a:prstGeom>
        </p:spPr>
        <p:txBody>
          <a:bodyPr wrap="square">
            <a:spAutoFit/>
          </a:bodyPr>
          <a:lstStyle/>
          <a:p>
            <a:r>
              <a:rPr lang="el-GR" sz="2000" dirty="0" smtClean="0"/>
              <a:t>Είδαμε ότι το φαινόμενο της επαγωγής είναι άμεσα συνδεδεμένο με την κίνηση του μαγνήτη. </a:t>
            </a:r>
            <a:endParaRPr lang="en-US" sz="2000" dirty="0" smtClean="0"/>
          </a:p>
          <a:p>
            <a:r>
              <a:rPr lang="el-GR" sz="2000" dirty="0" smtClean="0"/>
              <a:t>Η κίνηση αυτή προκαλεί </a:t>
            </a:r>
            <a:r>
              <a:rPr lang="el-GR" sz="2000" dirty="0" smtClean="0">
                <a:solidFill>
                  <a:srgbClr val="0070C0"/>
                </a:solidFill>
              </a:rPr>
              <a:t>μεταβολή του αριθμού των δυναμικών γραμμών που περνούν από κάθε σπείρα του πηνίου</a:t>
            </a:r>
            <a:r>
              <a:rPr lang="el-GR" sz="2000" dirty="0" smtClean="0"/>
              <a:t>, επομένως </a:t>
            </a:r>
            <a:r>
              <a:rPr lang="el-GR" sz="2000" dirty="0" smtClean="0">
                <a:solidFill>
                  <a:srgbClr val="C00000"/>
                </a:solidFill>
              </a:rPr>
              <a:t>μεταβολή της μαγνητικής ροής που διέρχεται μέσα από τις σπείρες του πηνίου. </a:t>
            </a:r>
            <a:endParaRPr lang="en-US" sz="2000" dirty="0" smtClean="0">
              <a:solidFill>
                <a:srgbClr val="C00000"/>
              </a:solidFill>
            </a:endParaRPr>
          </a:p>
          <a:p>
            <a:r>
              <a:rPr lang="el-GR" sz="2000" dirty="0" smtClean="0"/>
              <a:t>Το ίδιο συμβαίνει και όταν πλησιάζουμε ή απομακρύνουμε το σωληνοειδές, το οποίο, όπως ξέρουμε, συμπεριφέρεται σαν ένας μαγνήτης</a:t>
            </a:r>
            <a:endParaRPr lang="el-GR" sz="2000" dirty="0"/>
          </a:p>
        </p:txBody>
      </p:sp>
      <p:sp>
        <p:nvSpPr>
          <p:cNvPr id="4" name="3 - Ορθογώνιο"/>
          <p:cNvSpPr/>
          <p:nvPr/>
        </p:nvSpPr>
        <p:spPr>
          <a:xfrm>
            <a:off x="500034" y="4000504"/>
            <a:ext cx="7643866" cy="1938992"/>
          </a:xfrm>
          <a:prstGeom prst="rect">
            <a:avLst/>
          </a:prstGeom>
        </p:spPr>
        <p:txBody>
          <a:bodyPr wrap="square">
            <a:spAutoFit/>
          </a:bodyPr>
          <a:lstStyle/>
          <a:p>
            <a:r>
              <a:rPr lang="el-GR" sz="2000" dirty="0" smtClean="0"/>
              <a:t>Όμως, όπως είδαμε, το φαινόμενο της επαγωγής παρατηρείται ακόμα και αν ακινητοποιήσουμε το σωληνοειδές και </a:t>
            </a:r>
            <a:r>
              <a:rPr lang="el-GR" sz="2000" dirty="0" smtClean="0">
                <a:solidFill>
                  <a:srgbClr val="0070C0"/>
                </a:solidFill>
              </a:rPr>
              <a:t>μεταβάλουμε την ένταση του ρεύματος</a:t>
            </a:r>
            <a:r>
              <a:rPr lang="el-GR" sz="2000" dirty="0" smtClean="0"/>
              <a:t>. Η μεταβολή, όμως, της έντασης του ρεύματος του σωληνοειδούς προκαλεί </a:t>
            </a:r>
            <a:r>
              <a:rPr lang="el-GR" sz="2000" dirty="0" smtClean="0">
                <a:solidFill>
                  <a:srgbClr val="0070C0"/>
                </a:solidFill>
              </a:rPr>
              <a:t>μεταβολή της έντασης μαγνητικού του πεδίου </a:t>
            </a:r>
            <a:r>
              <a:rPr lang="el-GR" sz="2000" dirty="0" smtClean="0"/>
              <a:t>και </a:t>
            </a:r>
            <a:r>
              <a:rPr lang="el-GR" sz="2000" dirty="0" smtClean="0">
                <a:solidFill>
                  <a:srgbClr val="C00000"/>
                </a:solidFill>
              </a:rPr>
              <a:t>άρα μεταβολή της μαγνητικής ροής</a:t>
            </a:r>
            <a:r>
              <a:rPr lang="el-GR" sz="2000" dirty="0" smtClean="0"/>
              <a:t> που διέρχεται μέσα από αυτό και κατά συνέπεια και μέσα από το πηνίο. </a:t>
            </a:r>
            <a:endParaRPr lang="el-GR" sz="20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2171</TotalTime>
  <Words>1711</Words>
  <Application>Microsoft Office PowerPoint</Application>
  <PresentationFormat>Προβολή στην οθόνη (4:3)</PresentationFormat>
  <Paragraphs>130</Paragraphs>
  <Slides>25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Θέμα του Office</vt:lpstr>
      <vt:lpstr>ΗΛΕΚΤΡΟΜΑΓΝΗΤΙΚΗ ΕΠΑΓΩΓΗ</vt:lpstr>
      <vt:lpstr>Παρουσίαση του PowerPoint</vt:lpstr>
      <vt:lpstr>Διερεύνηση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ΗΛΕΚΤΡΟΜΑΓΝΗΤΙΚΗ ΕΠΑΓΩΓΗ</dc:title>
  <dc:creator>oem</dc:creator>
  <cp:lastModifiedBy>oem</cp:lastModifiedBy>
  <cp:revision>91</cp:revision>
  <dcterms:created xsi:type="dcterms:W3CDTF">2020-04-13T15:55:19Z</dcterms:created>
  <dcterms:modified xsi:type="dcterms:W3CDTF">2020-04-25T20:58:46Z</dcterms:modified>
</cp:coreProperties>
</file>