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13/12/2020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619672" y="242586"/>
            <a:ext cx="55688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>
                <a:solidFill>
                  <a:srgbClr val="C00000"/>
                </a:solidFill>
              </a:rPr>
              <a:t>Φθίνουσες </a:t>
            </a:r>
            <a:r>
              <a:rPr lang="el-GR" sz="2800" b="1" dirty="0" smtClean="0">
                <a:solidFill>
                  <a:srgbClr val="C00000"/>
                </a:solidFill>
              </a:rPr>
              <a:t>Μηχανικές Ταλαντώσεις</a:t>
            </a:r>
            <a:endParaRPr lang="el-GR" sz="2800" b="1" dirty="0">
              <a:solidFill>
                <a:srgbClr val="C00000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611560" y="945025"/>
            <a:ext cx="51125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Το σώμα Σ του </a:t>
            </a:r>
            <a:r>
              <a:rPr lang="el-GR" dirty="0" smtClean="0"/>
              <a:t>σχήματος </a:t>
            </a:r>
            <a:r>
              <a:rPr lang="el-GR" dirty="0"/>
              <a:t>απομακρύνεται κατά Α από τη </a:t>
            </a:r>
            <a:r>
              <a:rPr lang="el-GR" dirty="0" smtClean="0"/>
              <a:t>θέση ισορροπίας </a:t>
            </a:r>
            <a:r>
              <a:rPr lang="el-GR" dirty="0"/>
              <a:t>και αφήνεται ελεύθερο στη θέση Ρ. </a:t>
            </a:r>
            <a:endParaRPr lang="el-GR" dirty="0" smtClean="0"/>
          </a:p>
          <a:p>
            <a:r>
              <a:rPr lang="el-GR" dirty="0" smtClean="0"/>
              <a:t>Όταν ολοκληρώσει μια </a:t>
            </a:r>
            <a:r>
              <a:rPr lang="el-GR" dirty="0"/>
              <a:t>ταλάντωση, όσο μικρή και αν είναι η τριβή του με το δάπεδο, </a:t>
            </a:r>
            <a:r>
              <a:rPr lang="el-GR" b="1" dirty="0"/>
              <a:t>δε </a:t>
            </a:r>
            <a:r>
              <a:rPr lang="el-GR" b="1" dirty="0" smtClean="0"/>
              <a:t>θα </a:t>
            </a:r>
            <a:r>
              <a:rPr lang="el-GR" b="1" dirty="0"/>
              <a:t>επιστρέψει στο σημείο Ρ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Αν </a:t>
            </a:r>
            <a:r>
              <a:rPr lang="el-GR" dirty="0"/>
              <a:t>το σώμα συνεχίσει την </a:t>
            </a:r>
            <a:r>
              <a:rPr lang="el-GR" dirty="0" smtClean="0"/>
              <a:t>ταλάντωσή του</a:t>
            </a:r>
            <a:r>
              <a:rPr lang="el-GR" dirty="0"/>
              <a:t>, </a:t>
            </a:r>
            <a:r>
              <a:rPr lang="el-GR" b="1" dirty="0"/>
              <a:t>χωρίς εξωτερική επέμβαση</a:t>
            </a:r>
            <a:r>
              <a:rPr lang="el-GR" dirty="0"/>
              <a:t>, </a:t>
            </a:r>
            <a:r>
              <a:rPr lang="el-GR" b="1" dirty="0">
                <a:solidFill>
                  <a:srgbClr val="002060"/>
                </a:solidFill>
              </a:rPr>
              <a:t>το πλάτος της ταλάντωσης συνεχώς θα μειώνεται και μετά από ορισμένο χρόνο θα σταματήσει.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104121"/>
            <a:ext cx="3024336" cy="1272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639214" y="4036423"/>
            <a:ext cx="79652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Μια τέτοια </a:t>
            </a:r>
            <a:r>
              <a:rPr lang="el-GR" dirty="0"/>
              <a:t>ταλάντωση ονομάζεται </a:t>
            </a:r>
            <a:r>
              <a:rPr lang="el-GR" b="1" dirty="0">
                <a:solidFill>
                  <a:srgbClr val="C00000"/>
                </a:solidFill>
              </a:rPr>
              <a:t>φθίνουσα</a:t>
            </a:r>
            <a:r>
              <a:rPr lang="el-GR" dirty="0"/>
              <a:t> ή </a:t>
            </a:r>
            <a:r>
              <a:rPr lang="el-GR" b="1" dirty="0">
                <a:solidFill>
                  <a:srgbClr val="C00000"/>
                </a:solidFill>
              </a:rPr>
              <a:t>αποσβεννύμενη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/>
              <a:t>ταλάντωση.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639214" y="4725144"/>
            <a:ext cx="76496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Όλες οι ταλαντώσεις στο μακρόκοσμο είναι φθίνουσες γιατί καμιά κίνηση δεν είναι απαλλαγμένη από </a:t>
            </a:r>
            <a:r>
              <a:rPr lang="el-GR" dirty="0" smtClean="0"/>
              <a:t>τριβές και αντιστάσεις </a:t>
            </a:r>
            <a:r>
              <a:rPr lang="el-GR" dirty="0"/>
              <a:t>(π.χ. ένα σώμα όταν είναι</a:t>
            </a:r>
          </a:p>
          <a:p>
            <a:r>
              <a:rPr lang="el-GR" dirty="0"/>
              <a:t>κρεμασμένο από ελατήριο και κινείται μέσα στον αέρα, όπως και </a:t>
            </a:r>
            <a:r>
              <a:rPr lang="el-GR" dirty="0" smtClean="0"/>
              <a:t>η ταλάντωση </a:t>
            </a:r>
            <a:r>
              <a:rPr lang="el-GR" dirty="0"/>
              <a:t>του </a:t>
            </a:r>
            <a:r>
              <a:rPr lang="el-GR" dirty="0" smtClean="0"/>
              <a:t>εκκρεμούς).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9846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595671" y="980728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Η </a:t>
            </a:r>
            <a:r>
              <a:rPr lang="el-GR" b="1" dirty="0">
                <a:solidFill>
                  <a:srgbClr val="C00000"/>
                </a:solidFill>
              </a:rPr>
              <a:t>απόσβεση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/>
              <a:t>(</a:t>
            </a:r>
            <a:r>
              <a:rPr lang="el-GR" b="1" dirty="0"/>
              <a:t>ελάττωση του πλάτους</a:t>
            </a:r>
            <a:r>
              <a:rPr lang="el-GR" dirty="0"/>
              <a:t>) οφείλεται σε δυνάμεις </a:t>
            </a:r>
            <a:r>
              <a:rPr lang="el-GR" dirty="0" smtClean="0"/>
              <a:t>που αντιτίθενται </a:t>
            </a:r>
            <a:r>
              <a:rPr lang="el-GR" dirty="0"/>
              <a:t>στην κίνηση. Οι δυνάμεις αυτές μεταφέρουν </a:t>
            </a:r>
            <a:r>
              <a:rPr lang="el-GR" dirty="0" smtClean="0"/>
              <a:t>ενέργεια από </a:t>
            </a:r>
            <a:r>
              <a:rPr lang="el-GR" dirty="0"/>
              <a:t>το ταλαντούμενο σύστημα στο περιβάλλον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 smtClean="0"/>
              <a:t> </a:t>
            </a:r>
            <a:r>
              <a:rPr lang="el-GR" dirty="0"/>
              <a:t>Έτσι, </a:t>
            </a:r>
            <a:r>
              <a:rPr lang="el-GR" b="1" dirty="0"/>
              <a:t>η </a:t>
            </a:r>
            <a:r>
              <a:rPr lang="el-GR" b="1" dirty="0" smtClean="0"/>
              <a:t>μηχανική ενέργεια </a:t>
            </a:r>
            <a:r>
              <a:rPr lang="el-GR" b="1" dirty="0"/>
              <a:t>του συστήματος με την πάροδο του χρόνου ελαττώνεται </a:t>
            </a:r>
            <a:r>
              <a:rPr lang="el-GR" b="1" dirty="0" smtClean="0"/>
              <a:t>και το </a:t>
            </a:r>
            <a:r>
              <a:rPr lang="el-GR" b="1" dirty="0"/>
              <a:t>πλάτος της ταλάντωσης μειώνεται</a:t>
            </a:r>
            <a:r>
              <a:rPr lang="el-GR" dirty="0"/>
              <a:t>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068960"/>
            <a:ext cx="2168252" cy="316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4393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418506" y="260647"/>
            <a:ext cx="8329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Ιδιαίτερη σημασία έχουν οι φθίνουσες ταλαντώσεις στις οποίες </a:t>
            </a:r>
            <a:r>
              <a:rPr lang="el-GR" b="1" dirty="0" smtClean="0"/>
              <a:t>η αντιτιθέμενη </a:t>
            </a:r>
            <a:r>
              <a:rPr lang="el-GR" b="1" dirty="0"/>
              <a:t>δύναμη είναι ανάλογη της ταχύτητας.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146" y="906979"/>
            <a:ext cx="6033052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1763688" y="2563162"/>
            <a:ext cx="49424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/>
              <a:t>Στο σχήμα παριστάνονται σχηματικά τα διανύσματα της ταχύτητας (</a:t>
            </a:r>
            <a:r>
              <a:rPr lang="el-GR" sz="1400" dirty="0" smtClean="0"/>
              <a:t>κόκκινο χρώμα</a:t>
            </a:r>
            <a:r>
              <a:rPr lang="el-GR" sz="1400" dirty="0"/>
              <a:t>) και της δύναμης F΄ που αντιτίθεται στην κίνηση (πράσινο χρώμα) </a:t>
            </a:r>
            <a:r>
              <a:rPr lang="el-GR" sz="1400" dirty="0" smtClean="0"/>
              <a:t>στις διάφορες </a:t>
            </a:r>
            <a:r>
              <a:rPr lang="el-GR" sz="1400" dirty="0"/>
              <a:t>θέσεις κατά την ταλάντωση ενός σώματος.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539552" y="35747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Τέτοια δύναμη είναι η δύναμη αντίστασης που ασκείται σε </a:t>
            </a:r>
            <a:r>
              <a:rPr lang="el-GR" dirty="0" smtClean="0"/>
              <a:t>μικρά αντικείμενα </a:t>
            </a:r>
            <a:r>
              <a:rPr lang="el-GR" dirty="0"/>
              <a:t>που κινούνται μέσα στον αέρα ή μέσα σε υγρό.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539552" y="4365104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To </a:t>
            </a:r>
            <a:r>
              <a:rPr lang="el-GR" b="1" dirty="0"/>
              <a:t>b</a:t>
            </a:r>
            <a:r>
              <a:rPr lang="el-GR" dirty="0"/>
              <a:t> είναι μια σταθερά που ονομάζεται </a:t>
            </a:r>
            <a:r>
              <a:rPr lang="el-GR" b="1" dirty="0">
                <a:solidFill>
                  <a:srgbClr val="C00000"/>
                </a:solidFill>
              </a:rPr>
              <a:t>σταθερά απόσβεσης </a:t>
            </a:r>
            <a:endParaRPr lang="el-GR" b="1" dirty="0" smtClean="0">
              <a:solidFill>
                <a:srgbClr val="C00000"/>
              </a:solidFill>
            </a:endParaRPr>
          </a:p>
          <a:p>
            <a:endParaRPr lang="el-GR" dirty="0"/>
          </a:p>
          <a:p>
            <a:r>
              <a:rPr lang="el-GR" dirty="0" smtClean="0"/>
              <a:t>Εξαρτάται: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από </a:t>
            </a:r>
            <a:r>
              <a:rPr lang="el-GR" dirty="0"/>
              <a:t>τις </a:t>
            </a:r>
            <a:r>
              <a:rPr lang="el-GR" b="1" dirty="0"/>
              <a:t>ιδιότητες του μέσου </a:t>
            </a:r>
            <a:r>
              <a:rPr lang="el-GR" dirty="0" smtClean="0"/>
              <a:t>και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από </a:t>
            </a:r>
            <a:r>
              <a:rPr lang="el-GR" dirty="0"/>
              <a:t>το </a:t>
            </a:r>
            <a:r>
              <a:rPr lang="el-GR" b="1" dirty="0"/>
              <a:t>σχήμα</a:t>
            </a:r>
            <a:r>
              <a:rPr lang="el-GR" dirty="0"/>
              <a:t> </a:t>
            </a:r>
            <a:r>
              <a:rPr lang="el-GR" dirty="0" smtClean="0"/>
              <a:t>και το </a:t>
            </a:r>
            <a:r>
              <a:rPr lang="el-GR" b="1" dirty="0"/>
              <a:t>μέγεθος</a:t>
            </a:r>
            <a:r>
              <a:rPr lang="el-GR" dirty="0"/>
              <a:t> του αντικειμένου που κινείται. </a:t>
            </a: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endParaRPr lang="el-GR" dirty="0" smtClean="0"/>
          </a:p>
          <a:p>
            <a:r>
              <a:rPr lang="el-GR" b="1" dirty="0" smtClean="0">
                <a:solidFill>
                  <a:srgbClr val="002060"/>
                </a:solidFill>
              </a:rPr>
              <a:t>Ο </a:t>
            </a:r>
            <a:r>
              <a:rPr lang="el-GR" b="1" dirty="0">
                <a:solidFill>
                  <a:srgbClr val="002060"/>
                </a:solidFill>
              </a:rPr>
              <a:t>ρυθμός με τον </a:t>
            </a:r>
            <a:r>
              <a:rPr lang="el-GR" b="1" dirty="0" smtClean="0">
                <a:solidFill>
                  <a:srgbClr val="002060"/>
                </a:solidFill>
              </a:rPr>
              <a:t>οποίο μειώνεται </a:t>
            </a:r>
            <a:r>
              <a:rPr lang="el-GR" b="1" dirty="0">
                <a:solidFill>
                  <a:srgbClr val="002060"/>
                </a:solidFill>
              </a:rPr>
              <a:t>το πλάτος μιας ταλάντωσης εξαρτάται από την τιμή </a:t>
            </a:r>
            <a:r>
              <a:rPr lang="el-GR" b="1" dirty="0" smtClean="0">
                <a:solidFill>
                  <a:srgbClr val="002060"/>
                </a:solidFill>
              </a:rPr>
              <a:t>της σταθεράς </a:t>
            </a:r>
            <a:r>
              <a:rPr lang="el-GR" b="1" dirty="0">
                <a:solidFill>
                  <a:srgbClr val="002060"/>
                </a:solidFill>
              </a:rPr>
              <a:t>b</a:t>
            </a:r>
            <a:r>
              <a:rPr lang="el-GR" b="1" dirty="0" smtClean="0">
                <a:solidFill>
                  <a:srgbClr val="002060"/>
                </a:solidFill>
              </a:rPr>
              <a:t>. (Όσο μεγαλύτερη η </a:t>
            </a:r>
            <a:r>
              <a:rPr lang="en-US" b="1" dirty="0" smtClean="0">
                <a:solidFill>
                  <a:srgbClr val="002060"/>
                </a:solidFill>
              </a:rPr>
              <a:t>b</a:t>
            </a:r>
            <a:r>
              <a:rPr lang="el-GR" b="1" dirty="0" smtClean="0">
                <a:solidFill>
                  <a:srgbClr val="002060"/>
                </a:solidFill>
              </a:rPr>
              <a:t> τόσο γρηγορότερη η μείωση του πλάτους)</a:t>
            </a:r>
            <a:endParaRPr lang="el-G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983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51520" y="404664"/>
            <a:ext cx="66967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Πειραματικά</a:t>
            </a:r>
            <a:r>
              <a:rPr lang="el-GR" dirty="0"/>
              <a:t> ο ρόλος της σταθεράς b σε μια φθίνουσα ταλάντωση</a:t>
            </a:r>
          </a:p>
          <a:p>
            <a:r>
              <a:rPr lang="el-GR" dirty="0"/>
              <a:t>μπορεί να φανεί με τον εξής τρόπο: </a:t>
            </a:r>
            <a:endParaRPr lang="el-GR" dirty="0" smtClean="0"/>
          </a:p>
          <a:p>
            <a:r>
              <a:rPr lang="el-GR" dirty="0" smtClean="0"/>
              <a:t>Με </a:t>
            </a:r>
            <a:r>
              <a:rPr lang="el-GR" dirty="0"/>
              <a:t>τη χρήση μιας </a:t>
            </a:r>
            <a:r>
              <a:rPr lang="el-GR" dirty="0" smtClean="0"/>
              <a:t>αεραντλίας μπορούμε </a:t>
            </a:r>
            <a:r>
              <a:rPr lang="el-GR" dirty="0"/>
              <a:t>να μεταβάλουμε την πίεση του αέρα στο εσωτερικό </a:t>
            </a:r>
            <a:r>
              <a:rPr lang="el-GR" dirty="0" smtClean="0"/>
              <a:t>του δοχείου, μέσα </a:t>
            </a:r>
            <a:r>
              <a:rPr lang="el-GR" dirty="0"/>
              <a:t>στο οποίο ταλαντώνεται η σφαίρα Σ. </a:t>
            </a:r>
            <a:endParaRPr lang="el-GR" dirty="0" smtClean="0"/>
          </a:p>
          <a:p>
            <a:endParaRPr lang="el-GR" dirty="0" smtClean="0"/>
          </a:p>
          <a:p>
            <a:r>
              <a:rPr lang="el-GR" b="1" dirty="0" smtClean="0"/>
              <a:t>Η </a:t>
            </a:r>
            <a:r>
              <a:rPr lang="el-GR" b="1" dirty="0"/>
              <a:t>μεταβολή της πίεσης μέσα στο δοχείο μεταβάλλει τη σταθερά </a:t>
            </a:r>
            <a:r>
              <a:rPr lang="el-GR" b="1" dirty="0" smtClean="0"/>
              <a:t>απόσβεσης b</a:t>
            </a:r>
            <a:r>
              <a:rPr lang="el-GR" b="1" dirty="0"/>
              <a:t>. </a:t>
            </a:r>
            <a:endParaRPr lang="el-GR" b="1" dirty="0" smtClean="0"/>
          </a:p>
          <a:p>
            <a:endParaRPr lang="el-GR" dirty="0" smtClean="0"/>
          </a:p>
          <a:p>
            <a:r>
              <a:rPr lang="el-GR" dirty="0" smtClean="0"/>
              <a:t>Στην </a:t>
            </a:r>
            <a:r>
              <a:rPr lang="el-GR" dirty="0"/>
              <a:t>περίπτωση που το ελατήριο είναι ιδανικό, αν αφαιρούσαμε</a:t>
            </a:r>
          </a:p>
          <a:p>
            <a:r>
              <a:rPr lang="el-GR" dirty="0"/>
              <a:t>όλο τον αέρα -κάτι που στην πράξη είναι αδύνατο- </a:t>
            </a:r>
            <a:r>
              <a:rPr lang="el-GR" b="1" dirty="0"/>
              <a:t>η σταθερά απόσβεσης θα ήταν μηδέν και η ταλάντωση </a:t>
            </a:r>
            <a:r>
              <a:rPr lang="el-GR" b="1" dirty="0" smtClean="0">
                <a:solidFill>
                  <a:srgbClr val="C00000"/>
                </a:solidFill>
              </a:rPr>
              <a:t>αμείωτη</a:t>
            </a:r>
            <a:r>
              <a:rPr lang="el-GR" b="1" dirty="0" smtClean="0"/>
              <a:t>. </a:t>
            </a:r>
          </a:p>
          <a:p>
            <a:endParaRPr lang="el-GR" dirty="0" smtClean="0"/>
          </a:p>
          <a:p>
            <a:r>
              <a:rPr lang="el-GR" b="1" dirty="0" smtClean="0"/>
              <a:t>Όταν αυξάνεται </a:t>
            </a:r>
            <a:r>
              <a:rPr lang="el-GR" b="1" dirty="0"/>
              <a:t>η πίεση αυξάνεται η τιμή της σταθεράς b και η </a:t>
            </a:r>
            <a:r>
              <a:rPr lang="el-GR" b="1" dirty="0" smtClean="0"/>
              <a:t>απόσβεση είναι </a:t>
            </a:r>
            <a:r>
              <a:rPr lang="el-GR" b="1" dirty="0"/>
              <a:t>ταχύτερη.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438" y="692696"/>
            <a:ext cx="1950799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3268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41953" y="404664"/>
            <a:ext cx="81283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Μελετώντας φθίνουσες ταλαντώσεις αυτής της </a:t>
            </a:r>
            <a:r>
              <a:rPr lang="el-GR" dirty="0" smtClean="0"/>
              <a:t>κατηγορίας  </a:t>
            </a:r>
            <a:r>
              <a:rPr lang="el-GR" dirty="0"/>
              <a:t>διαπιστώνουμε ότι: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116388" y="1192684"/>
            <a:ext cx="47525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α) </a:t>
            </a:r>
            <a:r>
              <a:rPr lang="el-GR" b="1" dirty="0"/>
              <a:t>Η περίοδος, για ορισμένη τιμή της σταθεράς b, διατηρείται σταθερή και ανεξάρτητη από το πλάτος </a:t>
            </a:r>
            <a:r>
              <a:rPr lang="el-GR" dirty="0" smtClean="0"/>
              <a:t>(σχ. β</a:t>
            </a:r>
            <a:r>
              <a:rPr lang="el-GR" dirty="0"/>
              <a:t>). </a:t>
            </a:r>
            <a:endParaRPr lang="el-GR" dirty="0" smtClean="0"/>
          </a:p>
          <a:p>
            <a:r>
              <a:rPr lang="el-GR" dirty="0" smtClean="0"/>
              <a:t>Όταν </a:t>
            </a:r>
            <a:r>
              <a:rPr lang="el-GR" dirty="0"/>
              <a:t>η </a:t>
            </a:r>
            <a:r>
              <a:rPr lang="el-GR" dirty="0" smtClean="0"/>
              <a:t>σταθερά b </a:t>
            </a:r>
            <a:r>
              <a:rPr lang="el-GR" dirty="0"/>
              <a:t>μεγαλώνει το πλάτος της ταλάντωσης μειώνεται πιο </a:t>
            </a:r>
            <a:r>
              <a:rPr lang="el-GR" dirty="0" smtClean="0"/>
              <a:t>γρήγορα (</a:t>
            </a:r>
            <a:r>
              <a:rPr lang="el-GR" dirty="0"/>
              <a:t>σχ</a:t>
            </a:r>
            <a:r>
              <a:rPr lang="el-GR" dirty="0" smtClean="0"/>
              <a:t>. γ</a:t>
            </a:r>
            <a:r>
              <a:rPr lang="el-GR" dirty="0"/>
              <a:t>) και η περίοδος παρουσιάζει μια μικρή αύξηση που </a:t>
            </a:r>
            <a:r>
              <a:rPr lang="el-GR" dirty="0" smtClean="0"/>
              <a:t>στα πλαίσια </a:t>
            </a:r>
            <a:r>
              <a:rPr lang="el-GR" dirty="0"/>
              <a:t>αυτού του βιβλίου θεωρείται αμελητέα.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41953" y="3717032"/>
            <a:ext cx="47846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β) Σε ακραίες περιπτώσεις στις οποίες η σταθερά απόσβεσης </a:t>
            </a:r>
            <a:r>
              <a:rPr lang="el-GR" dirty="0" smtClean="0"/>
              <a:t>παίρνει πολύ </a:t>
            </a:r>
            <a:r>
              <a:rPr lang="el-GR" dirty="0"/>
              <a:t>μεγάλες τιμές, η κίνηση γίνεται </a:t>
            </a:r>
            <a:r>
              <a:rPr lang="el-GR" b="1" dirty="0"/>
              <a:t>απεριοδική</a:t>
            </a:r>
            <a:r>
              <a:rPr lang="el-GR" dirty="0"/>
              <a:t>, δηλαδή, ο ταλαντωτής, επιστρέφει στη θέση ισορροπίας χωρίς ποτέ να την υπερβεί (σχ. </a:t>
            </a:r>
            <a:r>
              <a:rPr lang="el-GR" dirty="0" smtClean="0"/>
              <a:t>δ</a:t>
            </a:r>
            <a:r>
              <a:rPr lang="el-GR" dirty="0"/>
              <a:t>). </a:t>
            </a:r>
            <a:endParaRPr lang="el-GR" dirty="0" smtClean="0"/>
          </a:p>
          <a:p>
            <a:r>
              <a:rPr lang="el-GR" dirty="0" smtClean="0"/>
              <a:t>Κάτι </a:t>
            </a:r>
            <a:r>
              <a:rPr lang="el-GR" dirty="0"/>
              <a:t>τέτοιο </a:t>
            </a:r>
            <a:r>
              <a:rPr lang="el-GR" dirty="0" smtClean="0"/>
              <a:t>θα </a:t>
            </a:r>
            <a:r>
              <a:rPr lang="el-GR" dirty="0"/>
              <a:t>μπορούσε να συμβεί αν το </a:t>
            </a:r>
            <a:r>
              <a:rPr lang="el-GR" dirty="0" smtClean="0"/>
              <a:t>σύστημα ελατήριο </a:t>
            </a:r>
            <a:r>
              <a:rPr lang="el-GR" dirty="0"/>
              <a:t>σώμα βρισκόταν μέσα σ’ ένα παχύρρευστο υγρό.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245" y="1844824"/>
            <a:ext cx="4325883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6754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467544" y="476672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γ) Το πλάτος της ταλάντωσης </a:t>
            </a:r>
            <a:r>
              <a:rPr lang="el-GR" b="1" dirty="0"/>
              <a:t>μειώνεται εκθετικά με το χρόνο</a:t>
            </a:r>
            <a:r>
              <a:rPr lang="el-GR" dirty="0"/>
              <a:t>. Ισχύει</a:t>
            </a:r>
          </a:p>
          <a:p>
            <a:r>
              <a:rPr lang="el-GR" dirty="0"/>
              <a:t>δηλαδή η σχέση </a:t>
            </a:r>
            <a:r>
              <a:rPr lang="el-GR" b="1" dirty="0" smtClean="0">
                <a:solidFill>
                  <a:srgbClr val="C00000"/>
                </a:solidFill>
              </a:rPr>
              <a:t>Α = Α</a:t>
            </a:r>
            <a:r>
              <a:rPr lang="el-GR" b="1" baseline="-25000" dirty="0" smtClean="0">
                <a:solidFill>
                  <a:srgbClr val="C00000"/>
                </a:solidFill>
              </a:rPr>
              <a:t>ο</a:t>
            </a:r>
            <a:r>
              <a:rPr lang="en-US" b="1" dirty="0" smtClean="0">
                <a:solidFill>
                  <a:srgbClr val="C00000"/>
                </a:solidFill>
              </a:rPr>
              <a:t>e</a:t>
            </a:r>
            <a:r>
              <a:rPr lang="en-US" b="1" baseline="30000" dirty="0" smtClean="0">
                <a:solidFill>
                  <a:srgbClr val="C00000"/>
                </a:solidFill>
              </a:rPr>
              <a:t>-</a:t>
            </a:r>
            <a:r>
              <a:rPr lang="el-GR" b="1" baseline="30000" dirty="0" smtClean="0">
                <a:solidFill>
                  <a:srgbClr val="C00000"/>
                </a:solidFill>
              </a:rPr>
              <a:t>Λ</a:t>
            </a:r>
            <a:r>
              <a:rPr lang="en-US" b="1" baseline="30000" dirty="0" smtClean="0">
                <a:solidFill>
                  <a:srgbClr val="C00000"/>
                </a:solidFill>
              </a:rPr>
              <a:t>t</a:t>
            </a:r>
            <a:endParaRPr lang="el-GR" b="1" dirty="0">
              <a:solidFill>
                <a:srgbClr val="C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96" y="1772816"/>
            <a:ext cx="4188651" cy="2709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623720" y="4869160"/>
            <a:ext cx="776470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Το </a:t>
            </a:r>
            <a:r>
              <a:rPr lang="el-GR" b="1" dirty="0"/>
              <a:t>Λ</a:t>
            </a:r>
            <a:r>
              <a:rPr lang="el-GR" dirty="0"/>
              <a:t> είναι μια σταθερά που </a:t>
            </a:r>
            <a:r>
              <a:rPr lang="el-GR" dirty="0" smtClean="0"/>
              <a:t>εξαρτάται: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Από </a:t>
            </a:r>
            <a:r>
              <a:rPr lang="el-GR" dirty="0"/>
              <a:t>τη </a:t>
            </a:r>
            <a:r>
              <a:rPr lang="el-GR" b="1" dirty="0"/>
              <a:t>σταθερά </a:t>
            </a:r>
            <a:r>
              <a:rPr lang="el-GR" b="1" dirty="0" smtClean="0"/>
              <a:t>απόσβεσης </a:t>
            </a:r>
            <a:r>
              <a:rPr lang="el-GR" dirty="0" smtClean="0"/>
              <a:t>και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Τη </a:t>
            </a:r>
            <a:r>
              <a:rPr lang="el-GR" b="1" dirty="0"/>
              <a:t>μάζα</a:t>
            </a:r>
            <a:r>
              <a:rPr lang="el-GR" dirty="0"/>
              <a:t> του ταλαντούμενου σώματος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Όσο μεγαλύτερη η σταθερά Λ τόσο γρηγορότερα μειώνεται το πλάτος.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894007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683568" y="62068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Από την </a:t>
            </a:r>
            <a:r>
              <a:rPr lang="el-GR" dirty="0" smtClean="0"/>
              <a:t>σχέση                          </a:t>
            </a:r>
            <a:r>
              <a:rPr lang="el-GR" sz="2400" b="1" dirty="0" smtClean="0">
                <a:solidFill>
                  <a:srgbClr val="C00000"/>
                </a:solidFill>
              </a:rPr>
              <a:t>Α = Α</a:t>
            </a:r>
            <a:r>
              <a:rPr lang="el-GR" sz="2400" b="1" baseline="-25000" dirty="0" smtClean="0">
                <a:solidFill>
                  <a:srgbClr val="C00000"/>
                </a:solidFill>
              </a:rPr>
              <a:t>ο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e</a:t>
            </a:r>
            <a:r>
              <a:rPr lang="en-US" sz="2400" b="1" baseline="30000" dirty="0" smtClean="0">
                <a:solidFill>
                  <a:srgbClr val="C00000"/>
                </a:solidFill>
              </a:rPr>
              <a:t>-</a:t>
            </a:r>
            <a:r>
              <a:rPr lang="el-GR" sz="2400" b="1" baseline="30000" dirty="0" smtClean="0">
                <a:solidFill>
                  <a:srgbClr val="C00000"/>
                </a:solidFill>
              </a:rPr>
              <a:t>Λ</a:t>
            </a:r>
            <a:r>
              <a:rPr lang="en-US" sz="2400" b="1" baseline="30000" dirty="0" smtClean="0">
                <a:solidFill>
                  <a:srgbClr val="C00000"/>
                </a:solidFill>
              </a:rPr>
              <a:t>t</a:t>
            </a:r>
            <a:endParaRPr lang="el-GR" sz="2400" b="1" baseline="30000" dirty="0" smtClean="0">
              <a:solidFill>
                <a:srgbClr val="C00000"/>
              </a:solidFill>
            </a:endParaRPr>
          </a:p>
          <a:p>
            <a:endParaRPr lang="el-GR" b="1" baseline="30000" dirty="0" smtClean="0">
              <a:solidFill>
                <a:srgbClr val="C00000"/>
              </a:solidFill>
            </a:endParaRPr>
          </a:p>
          <a:p>
            <a:r>
              <a:rPr lang="el-GR" dirty="0" smtClean="0"/>
              <a:t>προκύπτει </a:t>
            </a:r>
            <a:r>
              <a:rPr lang="el-GR" dirty="0"/>
              <a:t>ότι ο λόγος δύο </a:t>
            </a:r>
            <a:r>
              <a:rPr lang="el-GR" dirty="0" smtClean="0"/>
              <a:t>διαδοχικών μέγιστων </a:t>
            </a:r>
            <a:r>
              <a:rPr lang="el-GR" dirty="0"/>
              <a:t>απομακρύνσεων προς την ίδια κατεύθυνση </a:t>
            </a:r>
            <a:r>
              <a:rPr lang="el-GR" dirty="0" smtClean="0"/>
              <a:t>διατηρείται σταθερός</a:t>
            </a:r>
            <a:r>
              <a:rPr lang="el-GR" dirty="0"/>
              <a:t>, δηλαδή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413" y="2461416"/>
            <a:ext cx="3265140" cy="2899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9541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539552" y="889844"/>
            <a:ext cx="82809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Το σύστημα ανάρτησης του αυτοκινήτου είναι ένα σύστημα αποσβεννύμενων ταλαντώσεων. </a:t>
            </a:r>
            <a:endParaRPr lang="el-GR" dirty="0" smtClean="0"/>
          </a:p>
          <a:p>
            <a:r>
              <a:rPr lang="el-GR" dirty="0" smtClean="0"/>
              <a:t>Τα </a:t>
            </a:r>
            <a:r>
              <a:rPr lang="el-GR" dirty="0"/>
              <a:t>αμορτισέρ εξασφαλίζουν </a:t>
            </a:r>
            <a:r>
              <a:rPr lang="el-GR" dirty="0" smtClean="0"/>
              <a:t>δύναμη απόσβεσης </a:t>
            </a:r>
            <a:r>
              <a:rPr lang="el-GR" dirty="0"/>
              <a:t>-που εξαρτάται από την ταχύτητα- τέτοια, ώστε όταν </a:t>
            </a:r>
            <a:r>
              <a:rPr lang="el-GR" dirty="0" smtClean="0"/>
              <a:t>το αυτοκίνητο </a:t>
            </a:r>
            <a:r>
              <a:rPr lang="el-GR" dirty="0"/>
              <a:t>περνά από ένα εξόγκωμα του δρόμου, να μη </a:t>
            </a:r>
            <a:r>
              <a:rPr lang="el-GR" dirty="0" smtClean="0"/>
              <a:t>συνεχίζει να </a:t>
            </a:r>
            <a:r>
              <a:rPr lang="el-GR" dirty="0"/>
              <a:t>ταλαντώνεται για πολύ χρόνο. Καθώς τα αμορτισέρ παλιώνουν</a:t>
            </a:r>
          </a:p>
          <a:p>
            <a:r>
              <a:rPr lang="el-GR" dirty="0"/>
              <a:t>και φθείρονται, η τιμή του b ελαττώνεται και η ταλάντωση διαρκεί</a:t>
            </a:r>
          </a:p>
          <a:p>
            <a:r>
              <a:rPr lang="el-GR" dirty="0"/>
              <a:t>περισσότερο.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φθορά αυτή μειώνει την ασφάλεια, επειδή οι </a:t>
            </a:r>
            <a:r>
              <a:rPr lang="el-GR" dirty="0" smtClean="0"/>
              <a:t>ρόδες έχουν </a:t>
            </a:r>
            <a:r>
              <a:rPr lang="el-GR" dirty="0"/>
              <a:t>λιγότερη επαφή με το έδαφος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/>
              <a:t>Ενώ όμως στην περίπτωση του αυτοκινήτου είναι επιθυμητή η μεγάλη απόσβεση, σε άλλα συστήματα, όπως σε ένα εκκρεμές ρολόι</a:t>
            </a:r>
            <a:r>
              <a:rPr lang="el-GR" dirty="0" smtClean="0"/>
              <a:t>, επιδιώκεται </a:t>
            </a:r>
            <a:r>
              <a:rPr lang="el-GR" dirty="0"/>
              <a:t>η ελαχιστοποίηση της απόσβεσης.</a:t>
            </a:r>
          </a:p>
        </p:txBody>
      </p:sp>
    </p:spTree>
    <p:extLst>
      <p:ext uri="{BB962C8B-B14F-4D97-AF65-F5344CB8AC3E}">
        <p14:creationId xmlns:p14="http://schemas.microsoft.com/office/powerpoint/2010/main" val="44782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147746" y="404664"/>
            <a:ext cx="1894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</a:rPr>
              <a:t>ΛΟΓΑΡΙΘΜΟΙ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7"/>
            <a:ext cx="4417167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0" y="3501008"/>
            <a:ext cx="4258345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079" y="2055879"/>
            <a:ext cx="4358804" cy="346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266764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700</Words>
  <Application>Microsoft Office PowerPoint</Application>
  <PresentationFormat>Προβολή στην οθόνη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oem</dc:creator>
  <cp:lastModifiedBy>oem</cp:lastModifiedBy>
  <cp:revision>17</cp:revision>
  <dcterms:created xsi:type="dcterms:W3CDTF">2020-12-13T15:51:49Z</dcterms:created>
  <dcterms:modified xsi:type="dcterms:W3CDTF">2020-12-13T17:22:36Z</dcterms:modified>
</cp:coreProperties>
</file>