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17/12/2020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17/12/2020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17/12/2020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17/12/2020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17/12/2020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17/12/2020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17/12/2020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17/12/2020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17/12/2020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17/12/2020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17/12/2020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17/12/2020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475656" y="332656"/>
            <a:ext cx="6552728" cy="1200329"/>
          </a:xfrm>
          <a:prstGeom prst="rect">
            <a:avLst/>
          </a:prstGeom>
        </p:spPr>
        <p:txBody>
          <a:bodyPr wrap="square">
            <a:spAutoFit/>
          </a:bodyPr>
          <a:lstStyle/>
          <a:p>
            <a:r>
              <a:rPr lang="el-GR" sz="3600" b="1" dirty="0">
                <a:solidFill>
                  <a:srgbClr val="C00000"/>
                </a:solidFill>
              </a:rPr>
              <a:t>Ενέργεια και ισχύς</a:t>
            </a:r>
          </a:p>
          <a:p>
            <a:r>
              <a:rPr lang="el-GR" sz="3600" b="1" dirty="0">
                <a:solidFill>
                  <a:srgbClr val="C00000"/>
                </a:solidFill>
              </a:rPr>
              <a:t> του ηλεκτρικού ρεύματος</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023" y="2204864"/>
            <a:ext cx="5716076" cy="3690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49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83568" y="443290"/>
            <a:ext cx="7848872" cy="646331"/>
          </a:xfrm>
          <a:prstGeom prst="rect">
            <a:avLst/>
          </a:prstGeom>
        </p:spPr>
        <p:txBody>
          <a:bodyPr wrap="square">
            <a:spAutoFit/>
          </a:bodyPr>
          <a:lstStyle/>
          <a:p>
            <a:r>
              <a:rPr lang="el-GR" dirty="0"/>
              <a:t>Ο Joule απέδειξε πειραματικά την τελευταία σχέση, </a:t>
            </a:r>
            <a:r>
              <a:rPr lang="el-GR" dirty="0" smtClean="0"/>
              <a:t>που εκφράζει </a:t>
            </a:r>
            <a:r>
              <a:rPr lang="el-GR" dirty="0"/>
              <a:t>το </a:t>
            </a:r>
            <a:r>
              <a:rPr lang="el-GR" b="1" dirty="0">
                <a:solidFill>
                  <a:srgbClr val="C00000"/>
                </a:solidFill>
              </a:rPr>
              <a:t>νόμο του Joule</a:t>
            </a:r>
            <a:r>
              <a:rPr lang="el-GR" dirty="0"/>
              <a:t>, ο οποίος διατυπώνεται ως εξής:</a:t>
            </a:r>
          </a:p>
        </p:txBody>
      </p:sp>
      <p:sp>
        <p:nvSpPr>
          <p:cNvPr id="3" name="Ορθογώνιο 2"/>
          <p:cNvSpPr/>
          <p:nvPr/>
        </p:nvSpPr>
        <p:spPr>
          <a:xfrm>
            <a:off x="683568" y="1700808"/>
            <a:ext cx="7776864" cy="1200329"/>
          </a:xfrm>
          <a:prstGeom prst="rect">
            <a:avLst/>
          </a:prstGeom>
        </p:spPr>
        <p:txBody>
          <a:bodyPr wrap="square">
            <a:spAutoFit/>
          </a:bodyPr>
          <a:lstStyle/>
          <a:p>
            <a:r>
              <a:rPr lang="el-GR" b="1" dirty="0">
                <a:solidFill>
                  <a:srgbClr val="002060"/>
                </a:solidFill>
              </a:rPr>
              <a:t>Το ποσό θερμότητας Q που εκλύεται σ’ ένα μεταλλικό αγωγό </a:t>
            </a:r>
            <a:r>
              <a:rPr lang="el-GR" b="1" dirty="0">
                <a:solidFill>
                  <a:srgbClr val="0070C0"/>
                </a:solidFill>
              </a:rPr>
              <a:t>σταθερής </a:t>
            </a:r>
            <a:r>
              <a:rPr lang="el-GR" b="1" dirty="0" smtClean="0">
                <a:solidFill>
                  <a:srgbClr val="0070C0"/>
                </a:solidFill>
              </a:rPr>
              <a:t>θερμοκρασίας</a:t>
            </a:r>
            <a:r>
              <a:rPr lang="el-GR" b="1" dirty="0" smtClean="0">
                <a:solidFill>
                  <a:srgbClr val="002060"/>
                </a:solidFill>
              </a:rPr>
              <a:t> </a:t>
            </a:r>
            <a:r>
              <a:rPr lang="el-GR" b="1" dirty="0">
                <a:solidFill>
                  <a:srgbClr val="002060"/>
                </a:solidFill>
              </a:rPr>
              <a:t>είναι ανάλογο </a:t>
            </a:r>
            <a:r>
              <a:rPr lang="el-GR" b="1" dirty="0" smtClean="0">
                <a:solidFill>
                  <a:srgbClr val="002060"/>
                </a:solidFill>
              </a:rPr>
              <a:t>του τετραγώνου </a:t>
            </a:r>
            <a:r>
              <a:rPr lang="el-GR" b="1" dirty="0">
                <a:solidFill>
                  <a:srgbClr val="002060"/>
                </a:solidFill>
              </a:rPr>
              <a:t>της έντασης I του ρεύματος </a:t>
            </a:r>
            <a:endParaRPr lang="el-GR" b="1" dirty="0" smtClean="0">
              <a:solidFill>
                <a:srgbClr val="002060"/>
              </a:solidFill>
            </a:endParaRPr>
          </a:p>
          <a:p>
            <a:r>
              <a:rPr lang="el-GR" b="1" dirty="0" smtClean="0">
                <a:solidFill>
                  <a:srgbClr val="002060"/>
                </a:solidFill>
              </a:rPr>
              <a:t>που </a:t>
            </a:r>
            <a:r>
              <a:rPr lang="el-GR" b="1" dirty="0">
                <a:solidFill>
                  <a:srgbClr val="002060"/>
                </a:solidFill>
              </a:rPr>
              <a:t>τον διαρρέει, ανάλογο της αντίστασής του R και ανάλογο </a:t>
            </a:r>
            <a:r>
              <a:rPr lang="el-GR" b="1" dirty="0" smtClean="0">
                <a:solidFill>
                  <a:srgbClr val="002060"/>
                </a:solidFill>
              </a:rPr>
              <a:t>του χρόνου </a:t>
            </a:r>
            <a:r>
              <a:rPr lang="el-GR" b="1" dirty="0">
                <a:solidFill>
                  <a:srgbClr val="002060"/>
                </a:solidFill>
              </a:rPr>
              <a:t>t διέλευσης του ηλεκτρικού ρεύματος</a:t>
            </a:r>
            <a:r>
              <a:rPr lang="el-GR" b="1" dirty="0">
                <a:solidFill>
                  <a:srgbClr val="C00000"/>
                </a:solidFill>
              </a:rPr>
              <a:t>.</a:t>
            </a:r>
          </a:p>
        </p:txBody>
      </p:sp>
      <p:sp>
        <p:nvSpPr>
          <p:cNvPr id="4" name="Ορθογώνιο 3"/>
          <p:cNvSpPr/>
          <p:nvPr/>
        </p:nvSpPr>
        <p:spPr>
          <a:xfrm>
            <a:off x="710478" y="3140968"/>
            <a:ext cx="7245898" cy="646331"/>
          </a:xfrm>
          <a:prstGeom prst="rect">
            <a:avLst/>
          </a:prstGeom>
        </p:spPr>
        <p:txBody>
          <a:bodyPr wrap="square">
            <a:spAutoFit/>
          </a:bodyPr>
          <a:lstStyle/>
          <a:p>
            <a:r>
              <a:rPr lang="el-GR" dirty="0"/>
              <a:t>Αν χρησιμοποιήσουμε τη σχέση Q = </a:t>
            </a:r>
            <a:r>
              <a:rPr lang="el-GR" dirty="0" smtClean="0"/>
              <a:t>I2 </a:t>
            </a:r>
            <a:r>
              <a:rPr lang="el-GR" dirty="0"/>
              <a:t>· R · t και εκφράσουμε τα μεγέθη Ι σε A, R σε Ω και t σε s, τότε βρίσκουμε </a:t>
            </a:r>
            <a:r>
              <a:rPr lang="el-GR" dirty="0" smtClean="0"/>
              <a:t>τη θερμότητα </a:t>
            </a:r>
            <a:r>
              <a:rPr lang="el-GR" dirty="0"/>
              <a:t>Q σε J.</a:t>
            </a:r>
          </a:p>
        </p:txBody>
      </p:sp>
      <p:sp>
        <p:nvSpPr>
          <p:cNvPr id="5" name="Ορθογώνιο 4"/>
          <p:cNvSpPr/>
          <p:nvPr/>
        </p:nvSpPr>
        <p:spPr>
          <a:xfrm>
            <a:off x="683568" y="4149080"/>
            <a:ext cx="7416824" cy="1200329"/>
          </a:xfrm>
          <a:prstGeom prst="rect">
            <a:avLst/>
          </a:prstGeom>
        </p:spPr>
        <p:txBody>
          <a:bodyPr wrap="square">
            <a:spAutoFit/>
          </a:bodyPr>
          <a:lstStyle/>
          <a:p>
            <a:r>
              <a:rPr lang="el-GR" dirty="0"/>
              <a:t>Αν χρησιμοποιήσουμε τη σχέση Q = α · </a:t>
            </a:r>
            <a:r>
              <a:rPr lang="el-GR" dirty="0" smtClean="0"/>
              <a:t>I</a:t>
            </a:r>
            <a:r>
              <a:rPr lang="el-GR" baseline="30000" dirty="0" smtClean="0"/>
              <a:t>2</a:t>
            </a:r>
            <a:r>
              <a:rPr lang="el-GR" dirty="0" smtClean="0"/>
              <a:t> </a:t>
            </a:r>
            <a:r>
              <a:rPr lang="el-GR" dirty="0"/>
              <a:t>· </a:t>
            </a:r>
            <a:r>
              <a:rPr lang="el-GR" dirty="0" smtClean="0"/>
              <a:t>R.t και εκφράσουμε </a:t>
            </a:r>
            <a:r>
              <a:rPr lang="el-GR" dirty="0"/>
              <a:t>τα μεγέθη I σε A, R σε Ω και t σε s, τότε βρίσκουμε τη θερμότητα Q σε cal</a:t>
            </a:r>
            <a:r>
              <a:rPr lang="el-GR" dirty="0" smtClean="0"/>
              <a:t>.</a:t>
            </a:r>
          </a:p>
          <a:p>
            <a:r>
              <a:rPr lang="el-GR" dirty="0" smtClean="0"/>
              <a:t>Ο </a:t>
            </a:r>
            <a:r>
              <a:rPr lang="el-GR" dirty="0"/>
              <a:t>συντελεστής α ονομάζεται </a:t>
            </a:r>
            <a:r>
              <a:rPr lang="el-GR" b="1" dirty="0"/>
              <a:t>ηλεκτρικό ισοδύναμο της θερμότητας</a:t>
            </a:r>
            <a:r>
              <a:rPr lang="el-GR" dirty="0"/>
              <a:t> και ισούται </a:t>
            </a:r>
            <a:r>
              <a:rPr lang="el-GR" dirty="0" smtClean="0"/>
              <a:t>με </a:t>
            </a:r>
            <a:r>
              <a:rPr lang="el-GR" b="1" dirty="0" smtClean="0">
                <a:solidFill>
                  <a:srgbClr val="C00000"/>
                </a:solidFill>
              </a:rPr>
              <a:t>α </a:t>
            </a:r>
            <a:r>
              <a:rPr lang="el-GR" b="1" dirty="0">
                <a:solidFill>
                  <a:srgbClr val="C00000"/>
                </a:solidFill>
              </a:rPr>
              <a:t>= 0 24, </a:t>
            </a:r>
            <a:r>
              <a:rPr lang="el-GR" b="1" dirty="0" smtClean="0">
                <a:solidFill>
                  <a:srgbClr val="C00000"/>
                </a:solidFill>
              </a:rPr>
              <a:t>cal/J </a:t>
            </a:r>
            <a:r>
              <a:rPr lang="el-GR" dirty="0"/>
              <a:t>.</a:t>
            </a:r>
          </a:p>
        </p:txBody>
      </p:sp>
    </p:spTree>
    <p:extLst>
      <p:ext uri="{BB962C8B-B14F-4D97-AF65-F5344CB8AC3E}">
        <p14:creationId xmlns:p14="http://schemas.microsoft.com/office/powerpoint/2010/main" val="4283343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843808" y="292006"/>
            <a:ext cx="1385892" cy="369332"/>
          </a:xfrm>
          <a:prstGeom prst="rect">
            <a:avLst/>
          </a:prstGeom>
        </p:spPr>
        <p:txBody>
          <a:bodyPr wrap="none">
            <a:spAutoFit/>
          </a:bodyPr>
          <a:lstStyle/>
          <a:p>
            <a:r>
              <a:rPr lang="el-GR" b="1" dirty="0">
                <a:solidFill>
                  <a:srgbClr val="C00000"/>
                </a:solidFill>
              </a:rPr>
              <a:t>Παράδειγμα</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2780" y="836712"/>
            <a:ext cx="5072211" cy="199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99186"/>
            <a:ext cx="1817651" cy="1765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668" y="2835145"/>
            <a:ext cx="4334079" cy="3679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665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763688" y="260648"/>
            <a:ext cx="4747646" cy="523220"/>
          </a:xfrm>
          <a:prstGeom prst="rect">
            <a:avLst/>
          </a:prstGeom>
        </p:spPr>
        <p:txBody>
          <a:bodyPr wrap="none">
            <a:spAutoFit/>
          </a:bodyPr>
          <a:lstStyle/>
          <a:p>
            <a:r>
              <a:rPr lang="el-GR" sz="2800" b="1" dirty="0">
                <a:solidFill>
                  <a:srgbClr val="C00000"/>
                </a:solidFill>
              </a:rPr>
              <a:t>Εφαρμογές φαινομένου </a:t>
            </a:r>
            <a:r>
              <a:rPr lang="en-US" sz="2800" b="1" dirty="0">
                <a:solidFill>
                  <a:srgbClr val="C00000"/>
                </a:solidFill>
              </a:rPr>
              <a:t>Joule </a:t>
            </a:r>
            <a:endParaRPr lang="el-GR" sz="2800" b="1" dirty="0">
              <a:solidFill>
                <a:srgbClr val="C00000"/>
              </a:solidFill>
            </a:endParaRPr>
          </a:p>
        </p:txBody>
      </p:sp>
      <p:sp>
        <p:nvSpPr>
          <p:cNvPr id="4" name="Ορθογώνιο 3"/>
          <p:cNvSpPr/>
          <p:nvPr/>
        </p:nvSpPr>
        <p:spPr>
          <a:xfrm>
            <a:off x="338383" y="1052736"/>
            <a:ext cx="3932551" cy="369332"/>
          </a:xfrm>
          <a:prstGeom prst="rect">
            <a:avLst/>
          </a:prstGeom>
        </p:spPr>
        <p:txBody>
          <a:bodyPr wrap="none">
            <a:spAutoFit/>
          </a:bodyPr>
          <a:lstStyle/>
          <a:p>
            <a:r>
              <a:rPr lang="el-GR" b="1" dirty="0">
                <a:solidFill>
                  <a:srgbClr val="002060"/>
                </a:solidFill>
              </a:rPr>
              <a:t>α) Ηλεκτρικός λαμπτήρας πυράκτωσης</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1380469"/>
            <a:ext cx="1111752" cy="1856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338382" y="1445597"/>
            <a:ext cx="7041929" cy="3693319"/>
          </a:xfrm>
          <a:prstGeom prst="rect">
            <a:avLst/>
          </a:prstGeom>
        </p:spPr>
        <p:txBody>
          <a:bodyPr wrap="square">
            <a:spAutoFit/>
          </a:bodyPr>
          <a:lstStyle/>
          <a:p>
            <a:r>
              <a:rPr lang="el-GR" dirty="0"/>
              <a:t>Ο ηλεκτρικός λαμπτήρας πυρακτώσεως </a:t>
            </a:r>
            <a:r>
              <a:rPr lang="el-GR" dirty="0" smtClean="0"/>
              <a:t>αποτελείται </a:t>
            </a:r>
            <a:r>
              <a:rPr lang="el-GR" dirty="0"/>
              <a:t>από ένα γυάλινο δοχείο, μέσα στο οποίο </a:t>
            </a:r>
            <a:r>
              <a:rPr lang="el-GR" dirty="0" smtClean="0"/>
              <a:t>υπάρχει ένα </a:t>
            </a:r>
            <a:r>
              <a:rPr lang="el-GR" dirty="0"/>
              <a:t>λεπτό σύρμα από πολύ δύστηκτο μέταλλο (βολφράμιο</a:t>
            </a:r>
            <a:r>
              <a:rPr lang="el-GR" dirty="0" smtClean="0"/>
              <a:t>, ταντάλιο</a:t>
            </a:r>
            <a:r>
              <a:rPr lang="el-GR" dirty="0"/>
              <a:t>, όσμιο), το οποίο έχει θερμοκρασία τήξης πάνω </a:t>
            </a:r>
            <a:r>
              <a:rPr lang="el-GR" dirty="0" smtClean="0"/>
              <a:t>από 2700°C</a:t>
            </a:r>
            <a:r>
              <a:rPr lang="el-GR" dirty="0"/>
              <a:t>. </a:t>
            </a:r>
            <a:endParaRPr lang="el-GR" dirty="0" smtClean="0"/>
          </a:p>
          <a:p>
            <a:r>
              <a:rPr lang="el-GR" dirty="0" smtClean="0"/>
              <a:t>Μέσα </a:t>
            </a:r>
            <a:r>
              <a:rPr lang="el-GR" dirty="0"/>
              <a:t>στο δοχείο δεν υπάρχει οξυγόνο για να μη </a:t>
            </a:r>
            <a:r>
              <a:rPr lang="el-GR" dirty="0" smtClean="0"/>
              <a:t>γίνει οξείδωση </a:t>
            </a:r>
            <a:r>
              <a:rPr lang="el-GR" dirty="0"/>
              <a:t>του μετάλλου, υπάρχει όμως ένα αδρανές </a:t>
            </a:r>
            <a:r>
              <a:rPr lang="el-GR" dirty="0" smtClean="0"/>
              <a:t>αέριο (</a:t>
            </a:r>
            <a:r>
              <a:rPr lang="el-GR" dirty="0"/>
              <a:t>αργό, κρυπτό, άζωτο), που εμποδίζει την εξάχνωσή του</a:t>
            </a:r>
            <a:r>
              <a:rPr lang="el-GR" dirty="0" smtClean="0"/>
              <a:t>.</a:t>
            </a:r>
          </a:p>
          <a:p>
            <a:endParaRPr lang="el-GR" dirty="0"/>
          </a:p>
          <a:p>
            <a:r>
              <a:rPr lang="el-GR" dirty="0"/>
              <a:t>Όταν το σύρμα φωτοβολεί, η θερμοκρασία του είναι </a:t>
            </a:r>
            <a:r>
              <a:rPr lang="el-GR" dirty="0" smtClean="0"/>
              <a:t>πάνω από </a:t>
            </a:r>
            <a:r>
              <a:rPr lang="el-GR" dirty="0"/>
              <a:t>2000°C. </a:t>
            </a:r>
            <a:endParaRPr lang="el-GR" dirty="0" smtClean="0"/>
          </a:p>
          <a:p>
            <a:endParaRPr lang="el-GR" dirty="0" smtClean="0"/>
          </a:p>
          <a:p>
            <a:r>
              <a:rPr lang="el-GR" dirty="0" smtClean="0"/>
              <a:t>Όλοι </a:t>
            </a:r>
            <a:r>
              <a:rPr lang="el-GR" dirty="0"/>
              <a:t>οι λαμπτήρες μιας οικιακής </a:t>
            </a:r>
            <a:r>
              <a:rPr lang="el-GR" dirty="0" smtClean="0"/>
              <a:t>εγκατάστασης συνδέονται </a:t>
            </a:r>
            <a:r>
              <a:rPr lang="el-GR" dirty="0"/>
              <a:t>μεταξύ τους παράλληλα </a:t>
            </a:r>
            <a:r>
              <a:rPr lang="el-GR" dirty="0" smtClean="0"/>
              <a:t>για </a:t>
            </a:r>
            <a:r>
              <a:rPr lang="el-GR" dirty="0"/>
              <a:t>να λειτουργούν με την ίδια τάση (π.χ. του δικτύου, 220V) και ανεξάρτητα από τους άλλους.</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6119" y="4941168"/>
            <a:ext cx="2445417" cy="140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Ορθογώνιο 5"/>
          <p:cNvSpPr/>
          <p:nvPr/>
        </p:nvSpPr>
        <p:spPr>
          <a:xfrm>
            <a:off x="5311695" y="6273227"/>
            <a:ext cx="2096135" cy="430887"/>
          </a:xfrm>
          <a:prstGeom prst="rect">
            <a:avLst/>
          </a:prstGeom>
        </p:spPr>
        <p:txBody>
          <a:bodyPr wrap="square">
            <a:spAutoFit/>
          </a:bodyPr>
          <a:lstStyle/>
          <a:p>
            <a:r>
              <a:rPr lang="el-GR" sz="1100" dirty="0"/>
              <a:t>Σύνδεση λαμπτήρων σε οικιακή εγκατάσταση</a:t>
            </a:r>
          </a:p>
        </p:txBody>
      </p:sp>
    </p:spTree>
    <p:extLst>
      <p:ext uri="{BB962C8B-B14F-4D97-AF65-F5344CB8AC3E}">
        <p14:creationId xmlns:p14="http://schemas.microsoft.com/office/powerpoint/2010/main" val="4285264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279496" y="197849"/>
            <a:ext cx="4724883" cy="400110"/>
          </a:xfrm>
          <a:prstGeom prst="rect">
            <a:avLst/>
          </a:prstGeom>
        </p:spPr>
        <p:txBody>
          <a:bodyPr wrap="none">
            <a:spAutoFit/>
          </a:bodyPr>
          <a:lstStyle/>
          <a:p>
            <a:r>
              <a:rPr lang="el-GR" sz="2000" b="1" dirty="0">
                <a:solidFill>
                  <a:srgbClr val="0070C0"/>
                </a:solidFill>
              </a:rPr>
              <a:t>Ενδείξεις κανονικής λειτουργίας συσκευής</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857" y="692696"/>
            <a:ext cx="5074163"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252" y="3241772"/>
            <a:ext cx="4958486" cy="322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325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19672" y="260648"/>
            <a:ext cx="5976664" cy="369332"/>
          </a:xfrm>
          <a:prstGeom prst="rect">
            <a:avLst/>
          </a:prstGeom>
        </p:spPr>
        <p:txBody>
          <a:bodyPr wrap="square">
            <a:spAutoFit/>
          </a:bodyPr>
          <a:lstStyle/>
          <a:p>
            <a:r>
              <a:rPr lang="el-GR" b="1" dirty="0">
                <a:solidFill>
                  <a:srgbClr val="002060"/>
                </a:solidFill>
              </a:rPr>
              <a:t>β) Ηλεκτρικές συσκευές παραγωγής θερμότητας</a:t>
            </a:r>
          </a:p>
        </p:txBody>
      </p:sp>
      <p:sp>
        <p:nvSpPr>
          <p:cNvPr id="3" name="Ορθογώνιο 2"/>
          <p:cNvSpPr/>
          <p:nvPr/>
        </p:nvSpPr>
        <p:spPr>
          <a:xfrm>
            <a:off x="611560" y="980728"/>
            <a:ext cx="8280920" cy="2308324"/>
          </a:xfrm>
          <a:prstGeom prst="rect">
            <a:avLst/>
          </a:prstGeom>
        </p:spPr>
        <p:txBody>
          <a:bodyPr wrap="square">
            <a:spAutoFit/>
          </a:bodyPr>
          <a:lstStyle/>
          <a:p>
            <a:r>
              <a:rPr lang="el-GR" dirty="0"/>
              <a:t>Πολύ συνηθισμένες ηλεκτρικές συσκευές παραγωγής θερμότητας είναι οι ηλεκτρικές θερμάστρες, τα ηλεκτρικά σίδερα, οι ηλεκτρικές κουζίνες, οι ηλεκτρικοί βραστήρες, οι ηλεκτρικοί θερμοσίφωνες κ.τ.λ. </a:t>
            </a:r>
            <a:endParaRPr lang="el-GR" dirty="0" smtClean="0"/>
          </a:p>
          <a:p>
            <a:endParaRPr lang="el-GR" dirty="0" smtClean="0"/>
          </a:p>
          <a:p>
            <a:r>
              <a:rPr lang="el-GR" dirty="0" smtClean="0"/>
              <a:t>Στις </a:t>
            </a:r>
            <a:r>
              <a:rPr lang="el-GR" dirty="0"/>
              <a:t>συσκευές αυτές εκλύεται θερμότητα σε συρμάτινο αγωγό από χρωμονικελίνη (δύστηκτο κράμα Fe, Ni, Cr, Mn). Σε μερικές συσκευές η θερμότητα ακτινοβολείται απευθείας από το σύρμα (π.χ. στη θερμάστρα), ενώ σε άλλες συσκευές η θερμότητα συγκεντρώνεται πάνω σε μια μεταλλική πλάκα (π.χ. στην κουζίνα).</a:t>
            </a:r>
          </a:p>
        </p:txBody>
      </p:sp>
    </p:spTree>
    <p:extLst>
      <p:ext uri="{BB962C8B-B14F-4D97-AF65-F5344CB8AC3E}">
        <p14:creationId xmlns:p14="http://schemas.microsoft.com/office/powerpoint/2010/main" val="3031281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144430" y="404664"/>
            <a:ext cx="1890326" cy="461665"/>
          </a:xfrm>
          <a:prstGeom prst="rect">
            <a:avLst/>
          </a:prstGeom>
        </p:spPr>
        <p:txBody>
          <a:bodyPr wrap="none">
            <a:spAutoFit/>
          </a:bodyPr>
          <a:lstStyle/>
          <a:p>
            <a:r>
              <a:rPr lang="el-GR" sz="2400" b="1" dirty="0">
                <a:solidFill>
                  <a:srgbClr val="002060"/>
                </a:solidFill>
              </a:rPr>
              <a:t>γ) Ασφάλειες</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866329"/>
            <a:ext cx="178117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550697" y="2028289"/>
            <a:ext cx="1614866" cy="276999"/>
          </a:xfrm>
          <a:prstGeom prst="rect">
            <a:avLst/>
          </a:prstGeom>
        </p:spPr>
        <p:txBody>
          <a:bodyPr wrap="none">
            <a:spAutoFit/>
          </a:bodyPr>
          <a:lstStyle/>
          <a:p>
            <a:r>
              <a:rPr lang="el-GR" sz="1200" dirty="0"/>
              <a:t>Κύκλωμα με ασφάλεια</a:t>
            </a:r>
          </a:p>
        </p:txBody>
      </p:sp>
      <p:sp>
        <p:nvSpPr>
          <p:cNvPr id="4" name="Ορθογώνιο 3"/>
          <p:cNvSpPr/>
          <p:nvPr/>
        </p:nvSpPr>
        <p:spPr>
          <a:xfrm>
            <a:off x="2555776" y="969974"/>
            <a:ext cx="6120680" cy="1200329"/>
          </a:xfrm>
          <a:prstGeom prst="rect">
            <a:avLst/>
          </a:prstGeom>
        </p:spPr>
        <p:txBody>
          <a:bodyPr wrap="square">
            <a:spAutoFit/>
          </a:bodyPr>
          <a:lstStyle/>
          <a:p>
            <a:r>
              <a:rPr lang="el-GR" dirty="0"/>
              <a:t>Για την προφύλαξη των κυκλωμάτων από υπέρμετρη αύξηση της έντασης του ρεύματος, που μπορεί να προκαλέσει βλάβες στο κύκλωμα ή ακόμα και πυρκαγιά χρησιμοποιούνται οι ασφάλειες, που παρεμβάλλονται στο κύκλωμα σε σειρά</a:t>
            </a:r>
          </a:p>
        </p:txBody>
      </p:sp>
      <p:sp>
        <p:nvSpPr>
          <p:cNvPr id="5" name="Ορθογώνιο 4"/>
          <p:cNvSpPr/>
          <p:nvPr/>
        </p:nvSpPr>
        <p:spPr>
          <a:xfrm>
            <a:off x="323528" y="2492896"/>
            <a:ext cx="8352928" cy="1754326"/>
          </a:xfrm>
          <a:prstGeom prst="rect">
            <a:avLst/>
          </a:prstGeom>
        </p:spPr>
        <p:txBody>
          <a:bodyPr wrap="square">
            <a:spAutoFit/>
          </a:bodyPr>
          <a:lstStyle/>
          <a:p>
            <a:r>
              <a:rPr lang="el-GR" b="1" dirty="0"/>
              <a:t>Κάθε ασφάλεια χαρακτηρίζεται από μια τιμή έντασης ρεύματος, πάνω από την οποία προκαλείται διακοπή της λειτουργίας του κυκλώματος</a:t>
            </a:r>
            <a:r>
              <a:rPr lang="el-GR" dirty="0"/>
              <a:t>. </a:t>
            </a:r>
            <a:r>
              <a:rPr lang="el-GR" dirty="0" smtClean="0"/>
              <a:t/>
            </a:r>
            <a:br>
              <a:rPr lang="el-GR" dirty="0" smtClean="0"/>
            </a:br>
            <a:endParaRPr lang="el-GR" dirty="0" smtClean="0"/>
          </a:p>
          <a:p>
            <a:r>
              <a:rPr lang="el-GR" dirty="0" smtClean="0"/>
              <a:t>Ένας </a:t>
            </a:r>
            <a:r>
              <a:rPr lang="el-GR" dirty="0"/>
              <a:t>τύπος είναι η τηκόμενη ασφάλεια, που αποτελείται από ένα εύτηκτο μέταλλο. Μόλις η ένταση του ρεύματος γίνει μεγαλύτερη από μια καθορισμένη τιμή, αμέσως συμβαίνει τήξη του μετάλλου και διακοπή του ρεύματος. </a:t>
            </a:r>
            <a:endParaRPr lang="el-GR" dirty="0" smtClean="0"/>
          </a:p>
        </p:txBody>
      </p:sp>
    </p:spTree>
    <p:extLst>
      <p:ext uri="{BB962C8B-B14F-4D97-AF65-F5344CB8AC3E}">
        <p14:creationId xmlns:p14="http://schemas.microsoft.com/office/powerpoint/2010/main" val="4217496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903385"/>
            <a:ext cx="3600400" cy="2333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467544" y="476673"/>
            <a:ext cx="8208912" cy="3139321"/>
          </a:xfrm>
          <a:prstGeom prst="rect">
            <a:avLst/>
          </a:prstGeom>
        </p:spPr>
        <p:txBody>
          <a:bodyPr wrap="square">
            <a:spAutoFit/>
          </a:bodyPr>
          <a:lstStyle/>
          <a:p>
            <a:r>
              <a:rPr lang="el-GR" dirty="0"/>
              <a:t>Επίσης, χρησιμοποιείται και η αυτόματη ασφάλεια,  που ουσιαστικά είναι αυτόματος διακόπτης και αποτελείται κυρίως από ένα διμεταλλικό έλασμα. </a:t>
            </a:r>
            <a:r>
              <a:rPr lang="el-GR" dirty="0" smtClean="0"/>
              <a:t/>
            </a:r>
            <a:br>
              <a:rPr lang="el-GR" dirty="0" smtClean="0"/>
            </a:br>
            <a:endParaRPr lang="el-GR" dirty="0" smtClean="0"/>
          </a:p>
          <a:p>
            <a:r>
              <a:rPr lang="el-GR" dirty="0" smtClean="0"/>
              <a:t>Μόλις </a:t>
            </a:r>
            <a:r>
              <a:rPr lang="el-GR" dirty="0"/>
              <a:t>η ένταση του ρεύματος γίνει μεγαλύτερη από μια καθορισμένη τιμή, αμέσως το διμεταλλικό έλασμα λυγίζει και προκαλεί διακοπή του ρεύματος. </a:t>
            </a:r>
            <a:endParaRPr lang="el-GR" dirty="0" smtClean="0"/>
          </a:p>
          <a:p>
            <a:r>
              <a:rPr lang="el-GR" dirty="0" smtClean="0"/>
              <a:t>Για </a:t>
            </a:r>
            <a:r>
              <a:rPr lang="el-GR" dirty="0"/>
              <a:t>την εκλογή της κατάλληλης ασφάλειας σ’ ένα κύκλωμα λαμβάνουμε υπόψη την ένταση του ρεύματος I</a:t>
            </a:r>
            <a:r>
              <a:rPr lang="el-GR" baseline="-25000" dirty="0"/>
              <a:t>Κ</a:t>
            </a:r>
            <a:r>
              <a:rPr lang="el-GR" dirty="0"/>
              <a:t> της κανονικής λειτουργίας των συσκευών που τροφοδοτούμε </a:t>
            </a:r>
            <a:r>
              <a:rPr lang="el-GR" dirty="0" smtClean="0"/>
              <a:t>(π.χ. 14Α), την </a:t>
            </a:r>
            <a:r>
              <a:rPr lang="el-GR" dirty="0"/>
              <a:t>οποία βρίσκουμε από τις ενδείξεις των συσκευών. Επειδή στο εμπόριο κυκλοφορούν ορισμένοι τύποι ασφαλειών (π.χ. 6Α, 10Α, 15Α, 20Α, 25Α) επιλέγουμε την ασφάλεια, που αναγράφει την αμέσως μεγαλύτερη ένδειξη από αυτή που είχαμε υπολογίσει. Στο παράδειγμά μας επιλέγουμε την ασφάλεια των 15Α.</a:t>
            </a:r>
            <a:endParaRPr lang="el-GR" dirty="0"/>
          </a:p>
        </p:txBody>
      </p:sp>
    </p:spTree>
    <p:extLst>
      <p:ext uri="{BB962C8B-B14F-4D97-AF65-F5344CB8AC3E}">
        <p14:creationId xmlns:p14="http://schemas.microsoft.com/office/powerpoint/2010/main" val="2362480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843808" y="332656"/>
            <a:ext cx="2134752" cy="400110"/>
          </a:xfrm>
          <a:prstGeom prst="rect">
            <a:avLst/>
          </a:prstGeom>
        </p:spPr>
        <p:txBody>
          <a:bodyPr wrap="none">
            <a:spAutoFit/>
          </a:bodyPr>
          <a:lstStyle/>
          <a:p>
            <a:r>
              <a:rPr lang="el-GR" sz="2000" b="1" dirty="0">
                <a:solidFill>
                  <a:srgbClr val="002060"/>
                </a:solidFill>
              </a:rPr>
              <a:t>δ) Βραχυκύκλωμα</a:t>
            </a:r>
          </a:p>
        </p:txBody>
      </p:sp>
      <p:sp>
        <p:nvSpPr>
          <p:cNvPr id="3" name="Ορθογώνιο 2"/>
          <p:cNvSpPr/>
          <p:nvPr/>
        </p:nvSpPr>
        <p:spPr>
          <a:xfrm>
            <a:off x="425965" y="908720"/>
            <a:ext cx="6306275" cy="2585323"/>
          </a:xfrm>
          <a:prstGeom prst="rect">
            <a:avLst/>
          </a:prstGeom>
        </p:spPr>
        <p:txBody>
          <a:bodyPr wrap="square">
            <a:spAutoFit/>
          </a:bodyPr>
          <a:lstStyle/>
          <a:p>
            <a:r>
              <a:rPr lang="el-GR" b="1" dirty="0">
                <a:solidFill>
                  <a:srgbClr val="0070C0"/>
                </a:solidFill>
              </a:rPr>
              <a:t>Βραχυκύκλωμα ονομάζεται η σύνδεση δύο σημείων ενός κυκλώματος με αγωγό αμελητέας αντίστασης. </a:t>
            </a:r>
            <a:endParaRPr lang="el-GR" b="1" dirty="0" smtClean="0">
              <a:solidFill>
                <a:srgbClr val="0070C0"/>
              </a:solidFill>
            </a:endParaRPr>
          </a:p>
          <a:p>
            <a:endParaRPr lang="el-GR" b="1" dirty="0">
              <a:solidFill>
                <a:srgbClr val="0070C0"/>
              </a:solidFill>
            </a:endParaRPr>
          </a:p>
          <a:p>
            <a:r>
              <a:rPr lang="el-GR" dirty="0" smtClean="0"/>
              <a:t>Βραχυκύκλωμα </a:t>
            </a:r>
            <a:r>
              <a:rPr lang="el-GR" dirty="0"/>
              <a:t>μπορεί να προκληθεί μεταξύ των σημείων Α και Β, αν τα συνδέσουμε με έναν αγωγό αμελητέας αντίστασης ή αν σ’ αυτά φθαρεί η μόνωση και τυχαία έρθουν σε επαφή. </a:t>
            </a:r>
            <a:endParaRPr lang="el-GR" dirty="0" smtClean="0"/>
          </a:p>
          <a:p>
            <a:r>
              <a:rPr lang="el-GR" dirty="0" smtClean="0"/>
              <a:t>Στο κύκλωμα (α) είναι </a:t>
            </a:r>
            <a:r>
              <a:rPr lang="el-GR" dirty="0"/>
              <a:t>Rολ = 440Ω, άρα αυτό διαρρέεται από ρεύμα έντασης Ι = 0,5Α. </a:t>
            </a:r>
            <a:endParaRPr lang="el-GR" dirty="0" smtClean="0"/>
          </a:p>
          <a:p>
            <a:endParaRPr lang="el-G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186" y="3555237"/>
            <a:ext cx="1535428" cy="54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323528" y="4479503"/>
            <a:ext cx="6120680" cy="923330"/>
          </a:xfrm>
          <a:prstGeom prst="rect">
            <a:avLst/>
          </a:prstGeom>
        </p:spPr>
        <p:txBody>
          <a:bodyPr wrap="square">
            <a:spAutoFit/>
          </a:bodyPr>
          <a:lstStyle/>
          <a:p>
            <a:r>
              <a:rPr lang="el-GR" dirty="0"/>
              <a:t>άρα αυτό διαρρέεται από ρεύμα έντασης I = 220Α και έτσι κινδυνεύει το τμήμα του κυκλώματος, που βρίσκεται μεταξύ της πηγής και του σημείου βραχυκυκλώσεως.</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669" y="1556792"/>
            <a:ext cx="2128635" cy="1423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425965" y="3555237"/>
            <a:ext cx="2239267" cy="369332"/>
          </a:xfrm>
          <a:prstGeom prst="rect">
            <a:avLst/>
          </a:prstGeom>
        </p:spPr>
        <p:txBody>
          <a:bodyPr wrap="none">
            <a:spAutoFit/>
          </a:bodyPr>
          <a:lstStyle/>
          <a:p>
            <a:r>
              <a:rPr lang="el-GR" dirty="0"/>
              <a:t>Στο κύκλωμα (</a:t>
            </a:r>
            <a:r>
              <a:rPr lang="el-GR" dirty="0" smtClean="0"/>
              <a:t>β) </a:t>
            </a:r>
            <a:r>
              <a:rPr lang="el-GR" dirty="0"/>
              <a:t>είναι</a:t>
            </a: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3284984"/>
            <a:ext cx="2088232" cy="139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Ορθογώνιο 5"/>
          <p:cNvSpPr/>
          <p:nvPr/>
        </p:nvSpPr>
        <p:spPr>
          <a:xfrm>
            <a:off x="7057599" y="4677139"/>
            <a:ext cx="1149482" cy="276999"/>
          </a:xfrm>
          <a:prstGeom prst="rect">
            <a:avLst/>
          </a:prstGeom>
        </p:spPr>
        <p:txBody>
          <a:bodyPr wrap="none">
            <a:spAutoFit/>
          </a:bodyPr>
          <a:lstStyle/>
          <a:p>
            <a:r>
              <a:rPr lang="el-GR" sz="1200" dirty="0"/>
              <a:t>Βραχυκύκλωμα</a:t>
            </a:r>
          </a:p>
        </p:txBody>
      </p:sp>
    </p:spTree>
    <p:extLst>
      <p:ext uri="{BB962C8B-B14F-4D97-AF65-F5344CB8AC3E}">
        <p14:creationId xmlns:p14="http://schemas.microsoft.com/office/powerpoint/2010/main" val="2072513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5855860" cy="203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692696"/>
            <a:ext cx="2483926"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564904"/>
            <a:ext cx="5158256" cy="3407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5229200"/>
            <a:ext cx="3303172" cy="120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60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318" y="260648"/>
            <a:ext cx="5897961" cy="639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390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91680" y="431535"/>
            <a:ext cx="5428089" cy="523220"/>
          </a:xfrm>
          <a:prstGeom prst="rect">
            <a:avLst/>
          </a:prstGeom>
        </p:spPr>
        <p:txBody>
          <a:bodyPr wrap="none">
            <a:spAutoFit/>
          </a:bodyPr>
          <a:lstStyle/>
          <a:p>
            <a:r>
              <a:rPr lang="el-GR" sz="2800" b="1" dirty="0">
                <a:solidFill>
                  <a:srgbClr val="C00000"/>
                </a:solidFill>
              </a:rPr>
              <a:t>Ενέργεια του ηλεκτρικού ρεύματος</a:t>
            </a:r>
          </a:p>
        </p:txBody>
      </p:sp>
      <p:sp>
        <p:nvSpPr>
          <p:cNvPr id="3" name="Ορθογώνιο 2"/>
          <p:cNvSpPr/>
          <p:nvPr/>
        </p:nvSpPr>
        <p:spPr>
          <a:xfrm>
            <a:off x="539552" y="1268760"/>
            <a:ext cx="8136904" cy="646331"/>
          </a:xfrm>
          <a:prstGeom prst="rect">
            <a:avLst/>
          </a:prstGeom>
        </p:spPr>
        <p:txBody>
          <a:bodyPr wrap="square">
            <a:spAutoFit/>
          </a:bodyPr>
          <a:lstStyle/>
          <a:p>
            <a:r>
              <a:rPr lang="el-GR" dirty="0"/>
              <a:t>Θεωρούμε ένα τμήμα κυκλώματος ΑΒ </a:t>
            </a:r>
            <a:r>
              <a:rPr lang="el-GR" dirty="0" smtClean="0"/>
              <a:t>, το οποίο περιλαμβάνει </a:t>
            </a:r>
            <a:r>
              <a:rPr lang="el-GR" dirty="0"/>
              <a:t>μια συσκευή, </a:t>
            </a:r>
            <a:r>
              <a:rPr lang="el-GR" dirty="0" smtClean="0"/>
              <a:t>(που </a:t>
            </a:r>
            <a:r>
              <a:rPr lang="el-GR" dirty="0"/>
              <a:t>μπορεί να είναι αντιστάτης</a:t>
            </a:r>
            <a:r>
              <a:rPr lang="el-GR" dirty="0" smtClean="0"/>
              <a:t>, ηλεκτρικός </a:t>
            </a:r>
            <a:r>
              <a:rPr lang="el-GR" dirty="0"/>
              <a:t>λαμπτήρας, ανεμιστήρας, ραδιόφωνο </a:t>
            </a:r>
            <a:r>
              <a:rPr lang="el-GR" dirty="0" smtClean="0"/>
              <a:t>κ.ά).</a:t>
            </a:r>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9" y="2368543"/>
            <a:ext cx="1817444" cy="845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539552" y="2059447"/>
            <a:ext cx="5184576" cy="1477328"/>
          </a:xfrm>
          <a:prstGeom prst="rect">
            <a:avLst/>
          </a:prstGeom>
        </p:spPr>
        <p:txBody>
          <a:bodyPr wrap="square">
            <a:spAutoFit/>
          </a:bodyPr>
          <a:lstStyle/>
          <a:p>
            <a:r>
              <a:rPr lang="el-GR" dirty="0"/>
              <a:t>Στα άκρα της συσκευής ΑΒ υπάρχει τάση V = V</a:t>
            </a:r>
            <a:r>
              <a:rPr lang="el-GR" baseline="-25000" dirty="0"/>
              <a:t>A</a:t>
            </a:r>
            <a:r>
              <a:rPr lang="el-GR" dirty="0"/>
              <a:t> - V</a:t>
            </a:r>
            <a:r>
              <a:rPr lang="el-GR" baseline="-25000" dirty="0"/>
              <a:t>B</a:t>
            </a:r>
          </a:p>
          <a:p>
            <a:r>
              <a:rPr lang="el-GR" dirty="0" smtClean="0"/>
              <a:t>και η συσκευή </a:t>
            </a:r>
            <a:r>
              <a:rPr lang="el-GR" dirty="0"/>
              <a:t>διαρρέεται από συνεχές ρεύμα σταθερής έντασης I.</a:t>
            </a:r>
          </a:p>
          <a:p>
            <a:r>
              <a:rPr lang="el-GR" dirty="0"/>
              <a:t>Έστω ότι σε χρόνο t μετακινείται ηλεκτρικό φορτίο q </a:t>
            </a:r>
            <a:r>
              <a:rPr lang="el-GR" dirty="0" smtClean="0"/>
              <a:t>από το </a:t>
            </a:r>
            <a:r>
              <a:rPr lang="el-GR" dirty="0"/>
              <a:t>Α στο Β.</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337543"/>
            <a:ext cx="1686087" cy="667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467544" y="3789041"/>
            <a:ext cx="7992888" cy="1477328"/>
          </a:xfrm>
          <a:prstGeom prst="rect">
            <a:avLst/>
          </a:prstGeom>
        </p:spPr>
        <p:txBody>
          <a:bodyPr wrap="square">
            <a:spAutoFit/>
          </a:bodyPr>
          <a:lstStyle/>
          <a:p>
            <a:r>
              <a:rPr lang="el-GR" dirty="0"/>
              <a:t>Αν V</a:t>
            </a:r>
            <a:r>
              <a:rPr lang="el-GR" baseline="-25000" dirty="0"/>
              <a:t>A</a:t>
            </a:r>
            <a:r>
              <a:rPr lang="el-GR" dirty="0"/>
              <a:t> είναι το δυναμικό του άκρου Α και </a:t>
            </a:r>
            <a:r>
              <a:rPr lang="el-GR" dirty="0" smtClean="0"/>
              <a:t>V</a:t>
            </a:r>
            <a:r>
              <a:rPr lang="el-GR" baseline="-25000" dirty="0" smtClean="0"/>
              <a:t>Β</a:t>
            </a:r>
            <a:r>
              <a:rPr lang="el-GR" dirty="0" smtClean="0"/>
              <a:t>  </a:t>
            </a:r>
            <a:r>
              <a:rPr lang="el-GR" dirty="0"/>
              <a:t>το </a:t>
            </a:r>
            <a:r>
              <a:rPr lang="el-GR" dirty="0" smtClean="0"/>
              <a:t>δυναμικό του </a:t>
            </a:r>
            <a:r>
              <a:rPr lang="el-GR" dirty="0"/>
              <a:t>άκρου Β, τότε το φορτίο q έχει στο άκρο Α δυναμική ενέργεια U</a:t>
            </a:r>
            <a:r>
              <a:rPr lang="el-GR" baseline="-25000" dirty="0"/>
              <a:t>A</a:t>
            </a:r>
            <a:r>
              <a:rPr lang="el-GR" dirty="0"/>
              <a:t> = q · V</a:t>
            </a:r>
            <a:r>
              <a:rPr lang="el-GR" baseline="-25000" dirty="0"/>
              <a:t>A</a:t>
            </a:r>
            <a:r>
              <a:rPr lang="el-GR" dirty="0"/>
              <a:t> και στο άκρο Β δυναμική ενέργεια </a:t>
            </a:r>
            <a:r>
              <a:rPr lang="el-GR" dirty="0" smtClean="0"/>
              <a:t>U</a:t>
            </a:r>
            <a:r>
              <a:rPr lang="el-GR" baseline="-25000" dirty="0" smtClean="0"/>
              <a:t>B</a:t>
            </a:r>
            <a:r>
              <a:rPr lang="el-GR" dirty="0" smtClean="0"/>
              <a:t>  </a:t>
            </a:r>
            <a:r>
              <a:rPr lang="el-GR" dirty="0"/>
              <a:t>= q · </a:t>
            </a:r>
            <a:r>
              <a:rPr lang="el-GR" dirty="0" smtClean="0"/>
              <a:t>V</a:t>
            </a:r>
            <a:r>
              <a:rPr lang="el-GR" baseline="-25000" dirty="0" smtClean="0"/>
              <a:t>B</a:t>
            </a:r>
            <a:r>
              <a:rPr lang="el-GR" dirty="0" smtClean="0"/>
              <a:t>.</a:t>
            </a:r>
            <a:endParaRPr lang="el-GR" dirty="0"/>
          </a:p>
          <a:p>
            <a:r>
              <a:rPr lang="el-GR" dirty="0"/>
              <a:t>Επειδή είναι V</a:t>
            </a:r>
            <a:r>
              <a:rPr lang="el-GR" baseline="-25000" dirty="0"/>
              <a:t>A</a:t>
            </a:r>
            <a:r>
              <a:rPr lang="el-GR" dirty="0"/>
              <a:t> &gt; </a:t>
            </a:r>
            <a:r>
              <a:rPr lang="el-GR" dirty="0" smtClean="0"/>
              <a:t>V</a:t>
            </a:r>
            <a:r>
              <a:rPr lang="el-GR" baseline="-25000" dirty="0" smtClean="0"/>
              <a:t>Β</a:t>
            </a:r>
            <a:r>
              <a:rPr lang="el-GR" dirty="0" smtClean="0"/>
              <a:t>  </a:t>
            </a:r>
            <a:r>
              <a:rPr lang="el-GR" dirty="0"/>
              <a:t>θα είναι και U</a:t>
            </a:r>
            <a:r>
              <a:rPr lang="el-GR" baseline="-25000" dirty="0"/>
              <a:t>A</a:t>
            </a:r>
            <a:r>
              <a:rPr lang="el-GR" dirty="0"/>
              <a:t> &gt; </a:t>
            </a:r>
            <a:r>
              <a:rPr lang="el-GR" dirty="0" smtClean="0"/>
              <a:t>U</a:t>
            </a:r>
            <a:r>
              <a:rPr lang="el-GR" baseline="-25000" dirty="0" smtClean="0"/>
              <a:t>B</a:t>
            </a:r>
            <a:r>
              <a:rPr lang="el-GR" dirty="0" smtClean="0"/>
              <a:t>, </a:t>
            </a:r>
            <a:r>
              <a:rPr lang="el-GR" dirty="0"/>
              <a:t>δηλαδή η </a:t>
            </a:r>
            <a:r>
              <a:rPr lang="el-GR" dirty="0" smtClean="0"/>
              <a:t>δυναμική ενέργεια </a:t>
            </a:r>
            <a:r>
              <a:rPr lang="el-GR" dirty="0"/>
              <a:t>του φορτίου q ελαττώνεται καθώς περνά </a:t>
            </a:r>
            <a:r>
              <a:rPr lang="el-GR" dirty="0" smtClean="0"/>
              <a:t>μέσα από </a:t>
            </a:r>
            <a:r>
              <a:rPr lang="el-GR" dirty="0"/>
              <a:t>τη συσκευή.</a:t>
            </a:r>
          </a:p>
        </p:txBody>
      </p:sp>
    </p:spTree>
    <p:extLst>
      <p:ext uri="{BB962C8B-B14F-4D97-AF65-F5344CB8AC3E}">
        <p14:creationId xmlns:p14="http://schemas.microsoft.com/office/powerpoint/2010/main" val="457711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83568" y="566678"/>
            <a:ext cx="8280920" cy="1477328"/>
          </a:xfrm>
          <a:prstGeom prst="rect">
            <a:avLst/>
          </a:prstGeom>
        </p:spPr>
        <p:txBody>
          <a:bodyPr wrap="square">
            <a:spAutoFit/>
          </a:bodyPr>
          <a:lstStyle/>
          <a:p>
            <a:r>
              <a:rPr lang="el-GR" dirty="0"/>
              <a:t>Από την αρχή διατήρησης της ενέργειας </a:t>
            </a:r>
            <a:r>
              <a:rPr lang="el-GR" dirty="0" smtClean="0"/>
              <a:t>συμπεραίνουμε ότι </a:t>
            </a:r>
            <a:r>
              <a:rPr lang="el-GR" b="1" dirty="0">
                <a:solidFill>
                  <a:srgbClr val="C00000"/>
                </a:solidFill>
              </a:rPr>
              <a:t>η μείωση της δυναμικής ενέργειας του φορτίου q αποδίδεται στη συσκευή και μετατρέπεται σε άλλες μορφές ενέργειας</a:t>
            </a:r>
            <a:r>
              <a:rPr lang="el-GR" dirty="0"/>
              <a:t>, όπως κινητική (αν η συσκευή είναι κινητήρας), </a:t>
            </a:r>
            <a:r>
              <a:rPr lang="el-GR" dirty="0" smtClean="0"/>
              <a:t>χημική (αν </a:t>
            </a:r>
            <a:r>
              <a:rPr lang="el-GR" dirty="0"/>
              <a:t>η συσκευή είναι βολτάμετρο (συσκευή ηλεκτρόλυσης</a:t>
            </a:r>
            <a:r>
              <a:rPr lang="el-GR" dirty="0" smtClean="0"/>
              <a:t>), θερμική </a:t>
            </a:r>
            <a:r>
              <a:rPr lang="el-GR" dirty="0"/>
              <a:t>(αν η συσκευή είναι αντιστάτης), κ.ά.</a:t>
            </a:r>
          </a:p>
        </p:txBody>
      </p:sp>
      <p:sp>
        <p:nvSpPr>
          <p:cNvPr id="3" name="Ορθογώνιο 2"/>
          <p:cNvSpPr/>
          <p:nvPr/>
        </p:nvSpPr>
        <p:spPr>
          <a:xfrm>
            <a:off x="683568" y="2276872"/>
            <a:ext cx="7992888" cy="923330"/>
          </a:xfrm>
          <a:prstGeom prst="rect">
            <a:avLst/>
          </a:prstGeom>
        </p:spPr>
        <p:txBody>
          <a:bodyPr wrap="square">
            <a:spAutoFit/>
          </a:bodyPr>
          <a:lstStyle/>
          <a:p>
            <a:r>
              <a:rPr lang="el-GR" b="1" dirty="0"/>
              <a:t>Η μείωση της δυναμικής ενέργειας του φορτίου q είναι </a:t>
            </a:r>
            <a:r>
              <a:rPr lang="el-GR" b="1" dirty="0" smtClean="0"/>
              <a:t>ίση με </a:t>
            </a:r>
            <a:r>
              <a:rPr lang="el-GR" b="1" dirty="0"/>
              <a:t>την </a:t>
            </a:r>
            <a:r>
              <a:rPr lang="el-GR" b="1" dirty="0" smtClean="0"/>
              <a:t>ηλεκτρική ενέργεια </a:t>
            </a:r>
            <a:r>
              <a:rPr lang="el-GR" b="1" dirty="0"/>
              <a:t>που προσφέρεται από την πηγή.</a:t>
            </a:r>
          </a:p>
          <a:p>
            <a:r>
              <a:rPr lang="el-GR" dirty="0"/>
              <a:t>Άρα, η ενέργεια που αποδίδεται στη συσκευή σε χρόνο t</a:t>
            </a:r>
            <a:r>
              <a:rPr lang="el-GR" dirty="0" smtClean="0"/>
              <a:t>, είναι</a:t>
            </a:r>
            <a:r>
              <a:rPr lang="el-GR"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6519" y="3645024"/>
            <a:ext cx="3457649" cy="1924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458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67544" y="404664"/>
            <a:ext cx="8280920" cy="1477328"/>
          </a:xfrm>
          <a:prstGeom prst="rect">
            <a:avLst/>
          </a:prstGeom>
        </p:spPr>
        <p:txBody>
          <a:bodyPr wrap="square">
            <a:spAutoFit/>
          </a:bodyPr>
          <a:lstStyle/>
          <a:p>
            <a:r>
              <a:rPr lang="el-GR" dirty="0"/>
              <a:t>Ο παραπάνω τύπος είναι γενικός και ισχύει για </a:t>
            </a:r>
            <a:r>
              <a:rPr lang="el-GR" dirty="0" smtClean="0"/>
              <a:t>κάθε συσκευή </a:t>
            </a:r>
            <a:r>
              <a:rPr lang="el-GR" dirty="0"/>
              <a:t>(κινητήρας, βολτάμετρο αντιστάτης κ.ά</a:t>
            </a:r>
            <a:r>
              <a:rPr lang="el-GR" dirty="0" smtClean="0"/>
              <a:t>.).</a:t>
            </a:r>
          </a:p>
          <a:p>
            <a:endParaRPr lang="el-GR" dirty="0"/>
          </a:p>
          <a:p>
            <a:r>
              <a:rPr lang="el-GR" dirty="0"/>
              <a:t>Αν η συσκευή είναι αντιστάτης (ωμική αντίσταση), </a:t>
            </a:r>
            <a:r>
              <a:rPr lang="el-GR" dirty="0" smtClean="0"/>
              <a:t>τότε ισχύει </a:t>
            </a:r>
            <a:r>
              <a:rPr lang="el-GR" dirty="0"/>
              <a:t>ο νόμος του Ohm </a:t>
            </a:r>
            <a:endParaRPr lang="el-GR" dirty="0" smtClean="0"/>
          </a:p>
          <a:p>
            <a:r>
              <a:rPr lang="el-GR" dirty="0" smtClean="0"/>
              <a:t>(I </a:t>
            </a:r>
            <a:r>
              <a:rPr lang="el-GR" dirty="0"/>
              <a:t>= V/R) και μπορούμε να </a:t>
            </a:r>
            <a:r>
              <a:rPr lang="el-GR" dirty="0" smtClean="0"/>
              <a:t>γράψουμε ισοδύναμα </a:t>
            </a:r>
            <a:r>
              <a:rPr lang="el-GR" dirty="0"/>
              <a:t>ότι:</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196647"/>
            <a:ext cx="3081387" cy="118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460174" y="3668064"/>
            <a:ext cx="7920880" cy="646331"/>
          </a:xfrm>
          <a:prstGeom prst="rect">
            <a:avLst/>
          </a:prstGeom>
        </p:spPr>
        <p:txBody>
          <a:bodyPr wrap="square">
            <a:spAutoFit/>
          </a:bodyPr>
          <a:lstStyle/>
          <a:p>
            <a:r>
              <a:rPr lang="el-GR" dirty="0"/>
              <a:t>Στο διεθνές σύστημα μονάδων (S.I.) η μονάδα </a:t>
            </a:r>
            <a:r>
              <a:rPr lang="el-GR" dirty="0" smtClean="0"/>
              <a:t>μέτρησης της </a:t>
            </a:r>
            <a:r>
              <a:rPr lang="el-GR" dirty="0"/>
              <a:t>ηλεκτρικής ενέργειας είναι το </a:t>
            </a:r>
            <a:r>
              <a:rPr lang="el-GR" b="1" dirty="0">
                <a:solidFill>
                  <a:srgbClr val="C00000"/>
                </a:solidFill>
              </a:rPr>
              <a:t>1J (Joule</a:t>
            </a:r>
            <a:r>
              <a:rPr lang="el-GR" b="1" dirty="0" smtClean="0">
                <a:solidFill>
                  <a:srgbClr val="C00000"/>
                </a:solidFill>
              </a:rPr>
              <a:t>)</a:t>
            </a:r>
            <a:r>
              <a:rPr lang="el-GR" b="1" dirty="0" smtClean="0"/>
              <a:t>.</a:t>
            </a:r>
            <a:endParaRPr lang="el-GR" b="1" dirty="0">
              <a:solidFill>
                <a:srgbClr val="C00000"/>
              </a:solidFill>
            </a:endParaRPr>
          </a:p>
        </p:txBody>
      </p:sp>
    </p:spTree>
    <p:extLst>
      <p:ext uri="{BB962C8B-B14F-4D97-AF65-F5344CB8AC3E}">
        <p14:creationId xmlns:p14="http://schemas.microsoft.com/office/powerpoint/2010/main" val="3647660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907704" y="260648"/>
            <a:ext cx="4888582" cy="523220"/>
          </a:xfrm>
          <a:prstGeom prst="rect">
            <a:avLst/>
          </a:prstGeom>
        </p:spPr>
        <p:txBody>
          <a:bodyPr wrap="none">
            <a:spAutoFit/>
          </a:bodyPr>
          <a:lstStyle/>
          <a:p>
            <a:r>
              <a:rPr lang="el-GR" sz="2800" b="1" dirty="0">
                <a:solidFill>
                  <a:srgbClr val="C00000"/>
                </a:solidFill>
              </a:rPr>
              <a:t>Ισχύς του ηλεκτρικού ρεύματος</a:t>
            </a:r>
          </a:p>
        </p:txBody>
      </p:sp>
      <p:sp>
        <p:nvSpPr>
          <p:cNvPr id="3" name="Ορθογώνιο 2"/>
          <p:cNvSpPr/>
          <p:nvPr/>
        </p:nvSpPr>
        <p:spPr>
          <a:xfrm>
            <a:off x="683568" y="908720"/>
            <a:ext cx="8064896" cy="923330"/>
          </a:xfrm>
          <a:prstGeom prst="rect">
            <a:avLst/>
          </a:prstGeom>
        </p:spPr>
        <p:txBody>
          <a:bodyPr wrap="square">
            <a:spAutoFit/>
          </a:bodyPr>
          <a:lstStyle/>
          <a:p>
            <a:r>
              <a:rPr lang="el-GR" dirty="0"/>
              <a:t>Τις περισσότερες φορές για τη λειτουργία των </a:t>
            </a:r>
            <a:r>
              <a:rPr lang="el-GR" dirty="0" smtClean="0"/>
              <a:t>συσκευών δε </a:t>
            </a:r>
            <a:r>
              <a:rPr lang="el-GR" dirty="0"/>
              <a:t>μας ενδιαφέρει μόνο η ποσότητα της ηλεκτρικής ενέργειας που προσφέρεται, αλλά και σε πόσο χρόνο γίνεται αυτό</a:t>
            </a:r>
            <a:r>
              <a:rPr lang="el-GR" dirty="0" smtClean="0"/>
              <a:t>, δηλαδή </a:t>
            </a:r>
            <a:r>
              <a:rPr lang="el-GR" b="1" dirty="0">
                <a:solidFill>
                  <a:srgbClr val="002060"/>
                </a:solidFill>
              </a:rPr>
              <a:t>ο ρυθμός προσφοράς της ηλεκτρικής ενέργειας</a:t>
            </a:r>
            <a:r>
              <a:rPr lang="el-GR" dirty="0"/>
              <a:t>.</a:t>
            </a:r>
          </a:p>
        </p:txBody>
      </p:sp>
      <p:sp>
        <p:nvSpPr>
          <p:cNvPr id="4" name="Ορθογώνιο 3"/>
          <p:cNvSpPr/>
          <p:nvPr/>
        </p:nvSpPr>
        <p:spPr>
          <a:xfrm>
            <a:off x="687828" y="1859771"/>
            <a:ext cx="6336704" cy="2031325"/>
          </a:xfrm>
          <a:prstGeom prst="rect">
            <a:avLst/>
          </a:prstGeom>
        </p:spPr>
        <p:txBody>
          <a:bodyPr wrap="square">
            <a:spAutoFit/>
          </a:bodyPr>
          <a:lstStyle/>
          <a:p>
            <a:r>
              <a:rPr lang="el-GR" dirty="0"/>
              <a:t>Θεωρούμε την περίπτωση μιας </a:t>
            </a:r>
            <a:r>
              <a:rPr lang="el-GR" dirty="0" smtClean="0"/>
              <a:t>συσκευής, στην οποία </a:t>
            </a:r>
            <a:r>
              <a:rPr lang="el-GR" dirty="0"/>
              <a:t>προσφέρεται ίδια ποσότητα ενέργειας σε ίσους χρόνους. </a:t>
            </a:r>
            <a:endParaRPr lang="el-GR" dirty="0" smtClean="0"/>
          </a:p>
          <a:p>
            <a:endParaRPr lang="el-GR" dirty="0" smtClean="0"/>
          </a:p>
          <a:p>
            <a:r>
              <a:rPr lang="el-GR" dirty="0" smtClean="0"/>
              <a:t>Στην </a:t>
            </a:r>
            <a:r>
              <a:rPr lang="el-GR" dirty="0"/>
              <a:t>περίπτωση αυτή ορίζουμε ως</a:t>
            </a:r>
            <a:r>
              <a:rPr lang="el-GR" b="1" dirty="0">
                <a:solidFill>
                  <a:srgbClr val="C00000"/>
                </a:solidFill>
              </a:rPr>
              <a:t> ισχύ του ηλεκτρικού</a:t>
            </a:r>
          </a:p>
          <a:p>
            <a:r>
              <a:rPr lang="el-GR" b="1" dirty="0">
                <a:solidFill>
                  <a:srgbClr val="C00000"/>
                </a:solidFill>
              </a:rPr>
              <a:t>ρεύματος ή ηλεκτρική ισχύ</a:t>
            </a:r>
            <a:r>
              <a:rPr lang="el-GR" dirty="0"/>
              <a:t> το πηλίκο της ηλεκτρικής ενέργειας που προσφέρεται σε χρόνο t, προς το χρόνο t</a:t>
            </a:r>
            <a:r>
              <a:rPr lang="el-GR" dirty="0" smtClean="0"/>
              <a:t>. Δηλαδή</a:t>
            </a:r>
            <a:r>
              <a:rPr lang="el-GR" dirty="0"/>
              <a:t>:</a:t>
            </a:r>
          </a:p>
          <a:p>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707" y="1970969"/>
            <a:ext cx="2149757" cy="841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560185"/>
            <a:ext cx="1440160" cy="892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Ορθογώνιο 5"/>
          <p:cNvSpPr/>
          <p:nvPr/>
        </p:nvSpPr>
        <p:spPr>
          <a:xfrm>
            <a:off x="681134" y="4452631"/>
            <a:ext cx="7632848" cy="646331"/>
          </a:xfrm>
          <a:prstGeom prst="rect">
            <a:avLst/>
          </a:prstGeom>
        </p:spPr>
        <p:txBody>
          <a:bodyPr wrap="square">
            <a:spAutoFit/>
          </a:bodyPr>
          <a:lstStyle/>
          <a:p>
            <a:r>
              <a:rPr lang="el-GR" dirty="0"/>
              <a:t>Στο διεθνές σύστημα μονάδων (S.I.) η μονάδα </a:t>
            </a:r>
            <a:r>
              <a:rPr lang="el-GR" dirty="0" smtClean="0"/>
              <a:t>μέτρησης της </a:t>
            </a:r>
            <a:r>
              <a:rPr lang="el-GR" dirty="0"/>
              <a:t>ηλεκτρικής ισχύος είναι το </a:t>
            </a:r>
            <a:r>
              <a:rPr lang="el-GR" b="1" dirty="0">
                <a:solidFill>
                  <a:srgbClr val="C00000"/>
                </a:solidFill>
              </a:rPr>
              <a:t>1W (Watt).</a:t>
            </a: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4946" y="4977172"/>
            <a:ext cx="356564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Ορθογώνιο 6"/>
          <p:cNvSpPr/>
          <p:nvPr/>
        </p:nvSpPr>
        <p:spPr>
          <a:xfrm>
            <a:off x="621298" y="5733256"/>
            <a:ext cx="8389301" cy="646331"/>
          </a:xfrm>
          <a:prstGeom prst="rect">
            <a:avLst/>
          </a:prstGeom>
        </p:spPr>
        <p:txBody>
          <a:bodyPr wrap="square">
            <a:spAutoFit/>
          </a:bodyPr>
          <a:lstStyle/>
          <a:p>
            <a:r>
              <a:rPr lang="el-GR" b="1" dirty="0">
                <a:solidFill>
                  <a:srgbClr val="C00000"/>
                </a:solidFill>
              </a:rPr>
              <a:t>1W είναι η ηλεκτρική ισχύς, όταν η προσφερόμενη ηλεκτρική ενέργεια είναι 1J, σε χρόνο 1s.</a:t>
            </a:r>
          </a:p>
        </p:txBody>
      </p:sp>
    </p:spTree>
    <p:extLst>
      <p:ext uri="{BB962C8B-B14F-4D97-AF65-F5344CB8AC3E}">
        <p14:creationId xmlns:p14="http://schemas.microsoft.com/office/powerpoint/2010/main" val="3615144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67544" y="404664"/>
            <a:ext cx="8136904" cy="646331"/>
          </a:xfrm>
          <a:prstGeom prst="rect">
            <a:avLst/>
          </a:prstGeom>
        </p:spPr>
        <p:txBody>
          <a:bodyPr wrap="square">
            <a:spAutoFit/>
          </a:bodyPr>
          <a:lstStyle/>
          <a:p>
            <a:r>
              <a:rPr lang="el-GR" dirty="0"/>
              <a:t>Με βάση τον ορισμό της ηλεκτρικής ισχύος (Ρ = W/t) </a:t>
            </a:r>
            <a:r>
              <a:rPr lang="el-GR" dirty="0" smtClean="0"/>
              <a:t>και τους </a:t>
            </a:r>
            <a:r>
              <a:rPr lang="el-GR" dirty="0"/>
              <a:t>τύπους που δίνουν </a:t>
            </a:r>
            <a:endParaRPr lang="el-GR" dirty="0" smtClean="0"/>
          </a:p>
          <a:p>
            <a:r>
              <a:rPr lang="el-GR" dirty="0" smtClean="0"/>
              <a:t>την </a:t>
            </a:r>
            <a:r>
              <a:rPr lang="el-GR" dirty="0"/>
              <a:t>ηλεκτρική ενέργεια, για </a:t>
            </a:r>
            <a:r>
              <a:rPr lang="el-GR" dirty="0" smtClean="0"/>
              <a:t>κάθε συσκευή </a:t>
            </a:r>
            <a:r>
              <a:rPr lang="el-GR" dirty="0"/>
              <a:t>ισχύει:</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050995"/>
            <a:ext cx="1512168" cy="77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467544" y="2276872"/>
            <a:ext cx="8208912" cy="646331"/>
          </a:xfrm>
          <a:prstGeom prst="rect">
            <a:avLst/>
          </a:prstGeom>
        </p:spPr>
        <p:txBody>
          <a:bodyPr wrap="square">
            <a:spAutoFit/>
          </a:bodyPr>
          <a:lstStyle/>
          <a:p>
            <a:r>
              <a:rPr lang="el-GR" b="1" dirty="0"/>
              <a:t>Αν η συσκευή είναι αντιστάτης </a:t>
            </a:r>
            <a:r>
              <a:rPr lang="el-GR" dirty="0"/>
              <a:t>(ωμική αντίσταση), </a:t>
            </a:r>
            <a:r>
              <a:rPr lang="el-GR" dirty="0" smtClean="0"/>
              <a:t>τότε ισχύει </a:t>
            </a:r>
            <a:r>
              <a:rPr lang="el-GR" dirty="0"/>
              <a:t>ο νόμος του Ohm, οπότε έχουμε:</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876032"/>
            <a:ext cx="2528739" cy="88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153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915816" y="332656"/>
            <a:ext cx="1385892" cy="369332"/>
          </a:xfrm>
          <a:prstGeom prst="rect">
            <a:avLst/>
          </a:prstGeom>
        </p:spPr>
        <p:txBody>
          <a:bodyPr wrap="none">
            <a:spAutoFit/>
          </a:bodyPr>
          <a:lstStyle/>
          <a:p>
            <a:r>
              <a:rPr lang="el-GR" b="1" dirty="0"/>
              <a:t>Παράδειγμα</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08720"/>
            <a:ext cx="553371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29" y="2856886"/>
            <a:ext cx="2025049" cy="15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971143"/>
            <a:ext cx="4320480" cy="483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191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339752" y="332656"/>
            <a:ext cx="4001352" cy="461665"/>
          </a:xfrm>
          <a:prstGeom prst="rect">
            <a:avLst/>
          </a:prstGeom>
        </p:spPr>
        <p:txBody>
          <a:bodyPr wrap="none">
            <a:spAutoFit/>
          </a:bodyPr>
          <a:lstStyle/>
          <a:p>
            <a:r>
              <a:rPr lang="el-GR" sz="2400" b="1" dirty="0">
                <a:solidFill>
                  <a:srgbClr val="C00000"/>
                </a:solidFill>
              </a:rPr>
              <a:t>Κόστος λειτουργίας συσκευής</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96752"/>
            <a:ext cx="6336704" cy="543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296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339752" y="260648"/>
            <a:ext cx="2615973" cy="523220"/>
          </a:xfrm>
          <a:prstGeom prst="rect">
            <a:avLst/>
          </a:prstGeom>
        </p:spPr>
        <p:txBody>
          <a:bodyPr wrap="none">
            <a:spAutoFit/>
          </a:bodyPr>
          <a:lstStyle/>
          <a:p>
            <a:r>
              <a:rPr lang="el-GR" sz="2800" b="1" dirty="0">
                <a:solidFill>
                  <a:srgbClr val="C00000"/>
                </a:solidFill>
              </a:rPr>
              <a:t>Νόμος του </a:t>
            </a:r>
            <a:r>
              <a:rPr lang="en-US" sz="2800" b="1" dirty="0">
                <a:solidFill>
                  <a:srgbClr val="C00000"/>
                </a:solidFill>
              </a:rPr>
              <a:t>Joule</a:t>
            </a:r>
            <a:endParaRPr lang="el-GR" sz="2800" b="1" dirty="0">
              <a:solidFill>
                <a:srgbClr val="C00000"/>
              </a:solidFill>
            </a:endParaRPr>
          </a:p>
        </p:txBody>
      </p:sp>
      <p:sp>
        <p:nvSpPr>
          <p:cNvPr id="3" name="Ορθογώνιο 2"/>
          <p:cNvSpPr/>
          <p:nvPr/>
        </p:nvSpPr>
        <p:spPr>
          <a:xfrm>
            <a:off x="611560" y="1052736"/>
            <a:ext cx="7992888" cy="1477328"/>
          </a:xfrm>
          <a:prstGeom prst="rect">
            <a:avLst/>
          </a:prstGeom>
        </p:spPr>
        <p:txBody>
          <a:bodyPr wrap="square">
            <a:spAutoFit/>
          </a:bodyPr>
          <a:lstStyle/>
          <a:p>
            <a:r>
              <a:rPr lang="el-GR" dirty="0" smtClean="0"/>
              <a:t>Σ’ </a:t>
            </a:r>
            <a:r>
              <a:rPr lang="el-GR" dirty="0"/>
              <a:t>ένα μεταλλικό αγωγό η μείωση </a:t>
            </a:r>
            <a:r>
              <a:rPr lang="el-GR" dirty="0" smtClean="0"/>
              <a:t>της κινητικής </a:t>
            </a:r>
            <a:r>
              <a:rPr lang="el-GR" dirty="0"/>
              <a:t>ενέργειας των ελεύθερων ηλεκτρονίων, λόγω </a:t>
            </a:r>
            <a:r>
              <a:rPr lang="el-GR" dirty="0" smtClean="0"/>
              <a:t>των συγκρούσεων </a:t>
            </a:r>
            <a:r>
              <a:rPr lang="el-GR" dirty="0"/>
              <a:t>με τα θετικά ιόντα, έχει ως συνέπεια την</a:t>
            </a:r>
          </a:p>
          <a:p>
            <a:r>
              <a:rPr lang="el-GR" b="1" dirty="0"/>
              <a:t>αύξηση της θερμοκρασίας του μεταλλικού αγωγού</a:t>
            </a:r>
            <a:r>
              <a:rPr lang="el-GR" dirty="0" smtClean="0"/>
              <a:t>.</a:t>
            </a:r>
          </a:p>
          <a:p>
            <a:r>
              <a:rPr lang="el-GR" dirty="0" smtClean="0"/>
              <a:t>Συνέπεια αυτού </a:t>
            </a:r>
            <a:r>
              <a:rPr lang="el-GR" dirty="0"/>
              <a:t>είναι να </a:t>
            </a:r>
            <a:r>
              <a:rPr lang="el-GR" b="1" dirty="0">
                <a:solidFill>
                  <a:srgbClr val="C00000"/>
                </a:solidFill>
              </a:rPr>
              <a:t>μεταφέρεται θερμότητα από τον αγωγό </a:t>
            </a:r>
            <a:r>
              <a:rPr lang="el-GR" b="1" dirty="0" smtClean="0">
                <a:solidFill>
                  <a:srgbClr val="C00000"/>
                </a:solidFill>
              </a:rPr>
              <a:t>στο περιβάλλον</a:t>
            </a:r>
            <a:r>
              <a:rPr lang="el-GR" b="1" dirty="0">
                <a:solidFill>
                  <a:srgbClr val="C00000"/>
                </a:solidFill>
              </a:rPr>
              <a:t>. Το φαινόμενο αυτό ονομάζεται </a:t>
            </a:r>
            <a:r>
              <a:rPr lang="el-GR" b="1" dirty="0" smtClean="0">
                <a:solidFill>
                  <a:srgbClr val="C00000"/>
                </a:solidFill>
              </a:rPr>
              <a:t>φαινόμενο Joule</a:t>
            </a:r>
            <a:r>
              <a:rPr lang="el-GR" b="1" dirty="0">
                <a:solidFill>
                  <a:srgbClr val="C00000"/>
                </a:solidFill>
              </a:rPr>
              <a:t>.</a:t>
            </a:r>
          </a:p>
        </p:txBody>
      </p:sp>
      <p:sp>
        <p:nvSpPr>
          <p:cNvPr id="4" name="Ορθογώνιο 3"/>
          <p:cNvSpPr/>
          <p:nvPr/>
        </p:nvSpPr>
        <p:spPr>
          <a:xfrm>
            <a:off x="611560" y="2852936"/>
            <a:ext cx="7959207" cy="923330"/>
          </a:xfrm>
          <a:prstGeom prst="rect">
            <a:avLst/>
          </a:prstGeom>
        </p:spPr>
        <p:txBody>
          <a:bodyPr wrap="square">
            <a:spAutoFit/>
          </a:bodyPr>
          <a:lstStyle/>
          <a:p>
            <a:r>
              <a:rPr lang="el-GR" dirty="0"/>
              <a:t>Αν υποθέσουμε ότι η θερμοκρασία του μεταλλικού αγωγού παραμένει σταθερή, τότε η προσφερόμενη </a:t>
            </a:r>
            <a:r>
              <a:rPr lang="el-GR" dirty="0" smtClean="0"/>
              <a:t>ηλεκτρική ενέργεια </a:t>
            </a:r>
            <a:r>
              <a:rPr lang="el-GR" dirty="0"/>
              <a:t>στο μεταλλικό αγωγό είναι ίση με τη θερμότητα </a:t>
            </a:r>
            <a:r>
              <a:rPr lang="el-GR" dirty="0" smtClean="0"/>
              <a:t>που μεταφέρεται </a:t>
            </a:r>
            <a:r>
              <a:rPr lang="el-GR" dirty="0"/>
              <a:t>από τον αγωγό στο περιβάλλον.</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077071"/>
            <a:ext cx="2419112" cy="120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98381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1112</Words>
  <Application>Microsoft Office PowerPoint</Application>
  <PresentationFormat>Προβολή στην οθόνη (4:3)</PresentationFormat>
  <Paragraphs>72</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oem</dc:creator>
  <cp:lastModifiedBy>oem</cp:lastModifiedBy>
  <cp:revision>20</cp:revision>
  <dcterms:created xsi:type="dcterms:W3CDTF">2020-12-14T17:16:08Z</dcterms:created>
  <dcterms:modified xsi:type="dcterms:W3CDTF">2020-12-17T20:59:31Z</dcterms:modified>
</cp:coreProperties>
</file>