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59632" y="260648"/>
            <a:ext cx="648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Ηλεκτρεγερτική δύναμη (ΗΕΔ) πηγής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7473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39552" y="126876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κύκλωμα της εικόνας </a:t>
            </a:r>
            <a:r>
              <a:rPr lang="el-GR" dirty="0" smtClean="0"/>
              <a:t>αποτελείται </a:t>
            </a:r>
            <a:r>
              <a:rPr lang="el-GR" dirty="0"/>
              <a:t>από μία πηγή, </a:t>
            </a:r>
            <a:r>
              <a:rPr lang="el-GR" dirty="0" smtClean="0"/>
              <a:t>ένα διακόπτη</a:t>
            </a:r>
            <a:r>
              <a:rPr lang="el-GR" dirty="0"/>
              <a:t>, έναν αντιστάτη, ένα λαμπτήρα, ένα βολτάμετρο </a:t>
            </a:r>
            <a:r>
              <a:rPr lang="el-GR" dirty="0" smtClean="0"/>
              <a:t>και ένα </a:t>
            </a:r>
            <a:r>
              <a:rPr lang="el-GR" dirty="0"/>
              <a:t>ανεμιστήρα.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Όταν </a:t>
            </a:r>
            <a:r>
              <a:rPr lang="el-GR" dirty="0"/>
              <a:t>ο διακόπτης είναι ανοιχτός το κύκλωμα</a:t>
            </a:r>
          </a:p>
          <a:p>
            <a:r>
              <a:rPr lang="el-GR" dirty="0"/>
              <a:t>δε διαρρέεται από ρεύμα, ενώ όταν ο διακόπτης είναι </a:t>
            </a:r>
            <a:r>
              <a:rPr lang="el-GR" dirty="0" smtClean="0"/>
              <a:t>κλειστός το </a:t>
            </a:r>
            <a:r>
              <a:rPr lang="el-GR" dirty="0"/>
              <a:t>κύκλωμα διαρρέεται από ρεύμα και η πηγή προσφέρει ενέργεια στο </a:t>
            </a:r>
            <a:r>
              <a:rPr lang="el-GR" dirty="0" smtClean="0"/>
              <a:t>κύκλωμα.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39552" y="3645024"/>
            <a:ext cx="829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Όταν θετικό φορτίο q φτάνει στον αρνητικό πόλο, όπου </a:t>
            </a:r>
            <a:r>
              <a:rPr lang="el-GR" dirty="0" smtClean="0"/>
              <a:t>έχει την </a:t>
            </a:r>
            <a:r>
              <a:rPr lang="el-GR" dirty="0"/>
              <a:t>ελάχιστη ηλεκτρική δυναμική ενέργεια, «αναγκάζεται» </a:t>
            </a:r>
            <a:r>
              <a:rPr lang="el-GR" dirty="0" smtClean="0"/>
              <a:t>από την </a:t>
            </a:r>
            <a:r>
              <a:rPr lang="el-GR" dirty="0"/>
              <a:t>πηγή να μετακινηθεί μέσω αυτής προς το θετικό πόλο της</a:t>
            </a:r>
            <a:r>
              <a:rPr lang="el-GR" dirty="0" smtClean="0"/>
              <a:t>, όπου </a:t>
            </a:r>
            <a:r>
              <a:rPr lang="el-GR" dirty="0"/>
              <a:t>έχει τη μέγιστη ηλεκτρική δυναμική ενέργεια.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39552" y="469575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Το φορτίο παίρνει την ενέργεια W από την πηγή, την αποδίδει στο κύκλωμα και επιστρέφει στον αρνητικό πόλο για </a:t>
            </a:r>
            <a:r>
              <a:rPr lang="el-GR" b="1" dirty="0" smtClean="0"/>
              <a:t>να επαναληφθεί </a:t>
            </a:r>
            <a:r>
              <a:rPr lang="el-GR" b="1" dirty="0"/>
              <a:t>η διαδικασία.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39552" y="544522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Όπως γνωρίζουμε η ενέργεια W είναι ανάλογη του </a:t>
            </a:r>
            <a:r>
              <a:rPr lang="el-GR" dirty="0" smtClean="0"/>
              <a:t>φορτίου q</a:t>
            </a:r>
            <a:r>
              <a:rPr lang="el-GR" dirty="0"/>
              <a:t>.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887423" y="594928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W = q · V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35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06624" y="47110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το κύκλωμα είναι ανοιχτό, τότε η πηγή δε διαρρέεται από ρεύμα, δηλαδή είναι </a:t>
            </a:r>
          </a:p>
          <a:p>
            <a:r>
              <a:rPr lang="el-GR" b="1" dirty="0"/>
              <a:t>Ι = 0.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168352" cy="5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11560" y="2060848"/>
            <a:ext cx="81369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Έτσι, μπορούμε να πούμε ότι:</a:t>
            </a:r>
          </a:p>
          <a:p>
            <a:r>
              <a:rPr lang="el-GR" b="1" dirty="0"/>
              <a:t>Η ηλεκτρεγερτική δύναμη </a:t>
            </a:r>
            <a:r>
              <a:rPr lang="el-GR" sz="2400" b="1" dirty="0"/>
              <a:t>ε</a:t>
            </a:r>
            <a:r>
              <a:rPr lang="el-GR" b="1" dirty="0"/>
              <a:t> της πηγής είναι ίση με </a:t>
            </a:r>
            <a:r>
              <a:rPr lang="el-GR" b="1" dirty="0" smtClean="0"/>
              <a:t>την τάση </a:t>
            </a:r>
            <a:r>
              <a:rPr lang="el-GR" b="1" dirty="0"/>
              <a:t>V</a:t>
            </a:r>
            <a:r>
              <a:rPr lang="el-GR" sz="1000" b="1" dirty="0"/>
              <a:t>π</a:t>
            </a:r>
            <a:r>
              <a:rPr lang="el-GR" b="1" dirty="0"/>
              <a:t> στους πόλους της πηγής, όταν η πηγή δε </a:t>
            </a:r>
            <a:r>
              <a:rPr lang="el-GR" b="1" dirty="0" smtClean="0"/>
              <a:t>διαρρέεται από </a:t>
            </a:r>
            <a:r>
              <a:rPr lang="el-GR" b="1" dirty="0"/>
              <a:t>ρεύμα (I = 0</a:t>
            </a:r>
            <a:r>
              <a:rPr lang="el-GR" b="1" dirty="0" smtClean="0"/>
              <a:t>).</a:t>
            </a:r>
          </a:p>
          <a:p>
            <a:endParaRPr lang="el-GR" b="1" dirty="0"/>
          </a:p>
          <a:p>
            <a:r>
              <a:rPr lang="el-GR" dirty="0"/>
              <a:t>Αν η πηγή είναι ιδανική, τότε έχει αμελητέα εσωτερική αντίσταση, δηλαδή είναι </a:t>
            </a:r>
            <a:endParaRPr lang="el-GR" dirty="0" smtClean="0"/>
          </a:p>
          <a:p>
            <a:r>
              <a:rPr lang="el-GR" dirty="0" smtClean="0"/>
              <a:t>r </a:t>
            </a:r>
            <a:r>
              <a:rPr lang="el-GR" dirty="0"/>
              <a:t>= 0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5" y="4002495"/>
            <a:ext cx="285421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11560" y="46531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Έτσι μπορούμε να πούμε ότι:</a:t>
            </a:r>
          </a:p>
          <a:p>
            <a:r>
              <a:rPr lang="el-GR" b="1" dirty="0"/>
              <a:t>Η ηλεκτρεγερτική δύναμη ε της πηγής είναι ίση με </a:t>
            </a:r>
            <a:r>
              <a:rPr lang="el-GR" b="1" dirty="0" smtClean="0"/>
              <a:t>την τάση </a:t>
            </a:r>
            <a:r>
              <a:rPr lang="el-GR" b="1" dirty="0"/>
              <a:t>V</a:t>
            </a:r>
            <a:r>
              <a:rPr lang="el-GR" sz="1000" b="1" dirty="0"/>
              <a:t>π</a:t>
            </a:r>
            <a:r>
              <a:rPr lang="el-GR" b="1" dirty="0"/>
              <a:t> στους πόλους της πηγής, όταν η πηγή είναι ιδανική (</a:t>
            </a:r>
            <a:r>
              <a:rPr lang="el-GR" b="1" dirty="0" smtClean="0"/>
              <a:t>r = </a:t>
            </a:r>
            <a:r>
              <a:rPr lang="el-GR" b="1" dirty="0"/>
              <a:t>0).</a:t>
            </a:r>
          </a:p>
        </p:txBody>
      </p:sp>
    </p:spTree>
    <p:extLst>
      <p:ext uri="{BB962C8B-B14F-4D97-AF65-F5344CB8AC3E}">
        <p14:creationId xmlns:p14="http://schemas.microsoft.com/office/powerpoint/2010/main" val="298039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78031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συνδέσουμε τους πόλους της πηγής με αγωγό </a:t>
            </a:r>
            <a:r>
              <a:rPr lang="el-GR" dirty="0" smtClean="0"/>
              <a:t>αμελητέας αντίστασης</a:t>
            </a:r>
            <a:r>
              <a:rPr lang="el-GR" dirty="0"/>
              <a:t>, δηλαδή </a:t>
            </a:r>
            <a:endParaRPr lang="el-GR" dirty="0" smtClean="0"/>
          </a:p>
          <a:p>
            <a:r>
              <a:rPr lang="el-GR" dirty="0" smtClean="0"/>
              <a:t>R </a:t>
            </a:r>
            <a:r>
              <a:rPr lang="el-GR" dirty="0"/>
              <a:t>= 0, τότε λέμε ότι η πηγή είναι </a:t>
            </a:r>
            <a:r>
              <a:rPr lang="el-GR" b="1" dirty="0"/>
              <a:t>βραχυκυκλωμένη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Από το νόμο του Ohm για κλειστό κύκλωμα έχουμε: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9" y="2348880"/>
            <a:ext cx="335689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79" y="3627507"/>
            <a:ext cx="2685774" cy="239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228184" y="6105341"/>
            <a:ext cx="2194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Χαρακτηριστική καμπύλη πηγής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95536" y="3342100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ρεύμα αυτό είναι το μέγιστο που μπορεί να διαρρέει </a:t>
            </a:r>
            <a:r>
              <a:rPr lang="el-GR" dirty="0" smtClean="0"/>
              <a:t>την πηγή </a:t>
            </a:r>
            <a:r>
              <a:rPr lang="el-GR" dirty="0"/>
              <a:t>και λέγεται ρεύμα </a:t>
            </a:r>
            <a:r>
              <a:rPr lang="el-GR" b="1" dirty="0"/>
              <a:t>βραχυκύκλωσης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23528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Από τη σχέση Vπ  = Ε - Ir κατασκευάζουμε τη </a:t>
            </a:r>
            <a:r>
              <a:rPr lang="el-GR" b="1" dirty="0" smtClean="0">
                <a:solidFill>
                  <a:srgbClr val="C00000"/>
                </a:solidFill>
              </a:rPr>
              <a:t>χαρακτηριστική καμπύλη</a:t>
            </a:r>
            <a:r>
              <a:rPr lang="el-GR" dirty="0" smtClean="0"/>
              <a:t> </a:t>
            </a:r>
            <a:r>
              <a:rPr lang="el-GR" dirty="0"/>
              <a:t>της πηγής, που </a:t>
            </a:r>
            <a:r>
              <a:rPr lang="el-GR" dirty="0" smtClean="0"/>
              <a:t>φαίνεται στο διάγραμμα.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48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123728" y="188640"/>
            <a:ext cx="138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Παράδειγμα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44083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6045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71" y="3356992"/>
            <a:ext cx="4341551" cy="194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85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76470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Το πηλίκο της ενέργειας W προς το φορτίο q είναι ένα μέγεθος, που χαρακτηρίζει την πηγή και ονομάζεται </a:t>
            </a:r>
            <a:r>
              <a:rPr lang="el-GR" b="1" dirty="0" smtClean="0">
                <a:solidFill>
                  <a:srgbClr val="C00000"/>
                </a:solidFill>
              </a:rPr>
              <a:t>ηλεκτρεγερτική δύναμη </a:t>
            </a:r>
            <a:r>
              <a:rPr lang="el-GR" b="1" dirty="0">
                <a:solidFill>
                  <a:srgbClr val="C00000"/>
                </a:solidFill>
              </a:rPr>
              <a:t>της πηγής </a:t>
            </a:r>
            <a:r>
              <a:rPr lang="el-GR" b="1" dirty="0"/>
              <a:t>(</a:t>
            </a:r>
            <a:r>
              <a:rPr lang="el-GR" b="1" dirty="0">
                <a:solidFill>
                  <a:srgbClr val="C00000"/>
                </a:solidFill>
              </a:rPr>
              <a:t>ΗΕΔ</a:t>
            </a:r>
            <a:r>
              <a:rPr lang="el-GR" b="1" dirty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368152" cy="79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39552" y="2915652"/>
            <a:ext cx="347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Η μονάδα της ΗΕΔ στο S.I. είναι το: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0278"/>
            <a:ext cx="270255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53142" y="3573016"/>
            <a:ext cx="7970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Ηλεκτρεγερτική δύναμη ε μιας πηγής εκφράζει την ενέργεια ανά μονάδα ηλεκτρικού φορτίου που προσφέρει η </a:t>
            </a:r>
            <a:r>
              <a:rPr lang="el-GR" b="1" dirty="0" smtClean="0">
                <a:solidFill>
                  <a:srgbClr val="002060"/>
                </a:solidFill>
              </a:rPr>
              <a:t>πηγή στο </a:t>
            </a:r>
            <a:r>
              <a:rPr lang="el-GR" b="1" dirty="0">
                <a:solidFill>
                  <a:srgbClr val="002060"/>
                </a:solidFill>
              </a:rPr>
              <a:t>κύκλωμα.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39552" y="4653136"/>
            <a:ext cx="7970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B0F0"/>
                </a:solidFill>
              </a:rPr>
              <a:t>Ο όρος ηλεκτρεγερτική δύναμη δεν είναι ικανοποιητικός</a:t>
            </a:r>
            <a:r>
              <a:rPr lang="el-GR" i="1" dirty="0" smtClean="0">
                <a:solidFill>
                  <a:srgbClr val="00B0F0"/>
                </a:solidFill>
              </a:rPr>
              <a:t>, γιατί </a:t>
            </a:r>
            <a:r>
              <a:rPr lang="el-GR" i="1" dirty="0">
                <a:solidFill>
                  <a:srgbClr val="00B0F0"/>
                </a:solidFill>
              </a:rPr>
              <a:t>η ΗΕΔ δεν είναι δύναμη, αλλά, όπως φαίνεται από </a:t>
            </a:r>
            <a:r>
              <a:rPr lang="el-GR" i="1" dirty="0" smtClean="0">
                <a:solidFill>
                  <a:srgbClr val="00B0F0"/>
                </a:solidFill>
              </a:rPr>
              <a:t>την προηγούμενη </a:t>
            </a:r>
            <a:r>
              <a:rPr lang="el-GR" i="1" dirty="0">
                <a:solidFill>
                  <a:srgbClr val="00B0F0"/>
                </a:solidFill>
              </a:rPr>
              <a:t>σχέση, έχει μονάδα μέτρησης ίδια με τη </a:t>
            </a:r>
            <a:r>
              <a:rPr lang="el-GR" i="1" dirty="0" smtClean="0">
                <a:solidFill>
                  <a:srgbClr val="00B0F0"/>
                </a:solidFill>
              </a:rPr>
              <a:t>διαφορά δυναμικού</a:t>
            </a:r>
            <a:r>
              <a:rPr lang="el-GR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37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διαιρέσουμε αριθμητή και παρονομαστή της σχέσης </a:t>
            </a:r>
            <a:r>
              <a:rPr lang="el-GR" dirty="0" smtClean="0"/>
              <a:t>ορισμού της ΗΕΔ με </a:t>
            </a:r>
            <a:r>
              <a:rPr lang="el-GR" dirty="0"/>
              <a:t>το χρόνο t, έχουμε: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25707"/>
            <a:ext cx="26805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95536" y="256490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Έτσι, η ηλεκτρεγερτική δύναμη ε μιας πηγής δίνεται </a:t>
            </a:r>
            <a:r>
              <a:rPr lang="el-GR" dirty="0" smtClean="0"/>
              <a:t>και από </a:t>
            </a:r>
            <a:r>
              <a:rPr lang="el-GR" dirty="0"/>
              <a:t>το πηλίκο της ισχύος Ρ, που παρέχει η πηγή στο κύκλωμα, προς την ένταση του ρεύματος </a:t>
            </a:r>
            <a:r>
              <a:rPr lang="el-GR" dirty="0" smtClean="0"/>
              <a:t> </a:t>
            </a:r>
            <a:r>
              <a:rPr lang="el-GR" dirty="0"/>
              <a:t>που διαρρέει το κύκλωμα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Δηλαδή: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18133"/>
            <a:ext cx="936104" cy="6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51520" y="45091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87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59466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ηλεκτρική πηγή είναι ουσιαστικά ένας </a:t>
            </a:r>
            <a:r>
              <a:rPr lang="el-GR" b="1" dirty="0"/>
              <a:t>ενεργειακός μετατροπέας</a:t>
            </a:r>
            <a:r>
              <a:rPr lang="el-GR" dirty="0"/>
              <a:t>, δηλαδή μετατρέπει την ηλεκτρική ενέργεια μιας μορφής, σε ενέργεια άλλης μορφής, που μπορεί να είναι χημική, μηχανική, θερμική, ακτινοβολίας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28192" y="1844824"/>
            <a:ext cx="60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Στην διπλανή εικόνα </a:t>
            </a:r>
            <a:r>
              <a:rPr lang="el-GR" dirty="0"/>
              <a:t>κάθε βαγονάκι </a:t>
            </a:r>
            <a:r>
              <a:rPr lang="el-GR" dirty="0" smtClean="0"/>
              <a:t>παριστάνει φορτίο </a:t>
            </a:r>
            <a:r>
              <a:rPr lang="el-GR" dirty="0"/>
              <a:t>1C.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ηλεκτρική πηγή δεν παράγει ηλεκτρικό </a:t>
            </a:r>
            <a:r>
              <a:rPr lang="el-GR" dirty="0" smtClean="0"/>
              <a:t>φορτίο, αλλά </a:t>
            </a:r>
            <a:r>
              <a:rPr lang="el-GR" dirty="0"/>
              <a:t>αποδίδει σε κάθε 1C ορισμένη ποσότητα ενέργειας, </a:t>
            </a:r>
            <a:r>
              <a:rPr lang="el-GR" dirty="0" smtClean="0"/>
              <a:t>που καθορίζεται </a:t>
            </a:r>
            <a:r>
              <a:rPr lang="el-GR" dirty="0"/>
              <a:t>από την ΗΕΔ της. </a:t>
            </a:r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/>
              <a:t>π.χ. η πηγή έχει ΗΕΔ 3V, </a:t>
            </a:r>
            <a:r>
              <a:rPr lang="el-GR" dirty="0" smtClean="0"/>
              <a:t>τότε σε </a:t>
            </a:r>
            <a:r>
              <a:rPr lang="el-GR" dirty="0"/>
              <a:t>κάθε 1C αποδίδει </a:t>
            </a:r>
            <a:endParaRPr lang="el-GR" dirty="0" smtClean="0"/>
          </a:p>
          <a:p>
            <a:r>
              <a:rPr lang="el-GR" dirty="0" smtClean="0"/>
              <a:t>ενέργεια </a:t>
            </a:r>
            <a:r>
              <a:rPr lang="el-GR" dirty="0"/>
              <a:t>3J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Η ηλεκτρεγερτική δύναμη μιας πηγής αναγράφεται στο περίβλημά </a:t>
            </a:r>
            <a:r>
              <a:rPr lang="el-GR" dirty="0" smtClean="0"/>
              <a:t>της.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340"/>
            <a:ext cx="24886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300192" y="2966460"/>
            <a:ext cx="2650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Η ηλεκτρεγερτική δύναμη εκφράζει </a:t>
            </a:r>
            <a:endParaRPr lang="el-GR" sz="1200" dirty="0" smtClean="0"/>
          </a:p>
          <a:p>
            <a:r>
              <a:rPr lang="el-GR" sz="1200" dirty="0" smtClean="0"/>
              <a:t>την </a:t>
            </a:r>
            <a:r>
              <a:rPr lang="el-GR" sz="1200" dirty="0"/>
              <a:t>ενέργεια ανά μονάδα ηλεκτρικού φορτίου που προσφέρει πηγή στο κύκλωμα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139541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471553" y="6083672"/>
            <a:ext cx="953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Μπαταρία</a:t>
            </a:r>
          </a:p>
        </p:txBody>
      </p:sp>
    </p:spTree>
    <p:extLst>
      <p:ext uri="{BB962C8B-B14F-4D97-AF65-F5344CB8AC3E}">
        <p14:creationId xmlns:p14="http://schemas.microsoft.com/office/powerpoint/2010/main" val="306568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67744" y="487196"/>
            <a:ext cx="4417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Εσωτερική αντίσταση πηγής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51893" y="159166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Όταν μια ηλεκτρική πηγή διαρρέεται από ηλεκτρικό ρεύμα</a:t>
            </a:r>
            <a:r>
              <a:rPr lang="el-GR" dirty="0" smtClean="0"/>
              <a:t>, διαπιστώνουμε </a:t>
            </a:r>
            <a:r>
              <a:rPr lang="el-GR" dirty="0"/>
              <a:t>ότι θερμαίνεται. Η θερμότητα που αναπτύσσεται μέσα στην πηγή, οφείλεται στην αντίσταση, που </a:t>
            </a:r>
            <a:r>
              <a:rPr lang="el-GR" dirty="0" smtClean="0"/>
              <a:t>αυτή παρεμβάλλει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αντίσταση αυτή αποτελεί </a:t>
            </a:r>
            <a:r>
              <a:rPr lang="el-GR" b="1" dirty="0"/>
              <a:t>χαρακτηριστικό μέγεθος της πηγής </a:t>
            </a:r>
            <a:r>
              <a:rPr lang="el-GR" dirty="0"/>
              <a:t>και ονομάζεται </a:t>
            </a:r>
            <a:r>
              <a:rPr lang="el-GR" b="1" dirty="0">
                <a:solidFill>
                  <a:srgbClr val="C00000"/>
                </a:solidFill>
              </a:rPr>
              <a:t>εσωτερική αντίσταση της </a:t>
            </a:r>
            <a:r>
              <a:rPr lang="el-GR" b="1" dirty="0" smtClean="0">
                <a:solidFill>
                  <a:srgbClr val="C00000"/>
                </a:solidFill>
              </a:rPr>
              <a:t>πηγής </a:t>
            </a:r>
            <a:r>
              <a:rPr lang="el-GR" dirty="0" smtClean="0"/>
              <a:t>και </a:t>
            </a:r>
            <a:r>
              <a:rPr lang="el-GR" dirty="0"/>
              <a:t>συμβολίζεται με r.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εσωτερική αντίσταση της </a:t>
            </a:r>
            <a:r>
              <a:rPr lang="el-GR" dirty="0" smtClean="0"/>
              <a:t>πηγής </a:t>
            </a:r>
            <a:r>
              <a:rPr lang="el-GR" b="1" dirty="0" smtClean="0"/>
              <a:t>εκφράζει </a:t>
            </a:r>
            <a:r>
              <a:rPr lang="el-GR" b="1" dirty="0"/>
              <a:t>τη δυσκολία, που συναντά το ηλεκτρικό ρεύμα, </a:t>
            </a:r>
            <a:r>
              <a:rPr lang="el-GR" b="1" dirty="0" smtClean="0"/>
              <a:t>όταν διέρχεται </a:t>
            </a:r>
            <a:r>
              <a:rPr lang="el-GR" b="1" dirty="0"/>
              <a:t>μέσα από την πηγή.</a:t>
            </a:r>
          </a:p>
        </p:txBody>
      </p:sp>
    </p:spTree>
    <p:extLst>
      <p:ext uri="{BB962C8B-B14F-4D97-AF65-F5344CB8AC3E}">
        <p14:creationId xmlns:p14="http://schemas.microsoft.com/office/powerpoint/2010/main" val="228648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971600" y="33265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Νόμος του Ohm για </a:t>
            </a:r>
            <a:r>
              <a:rPr lang="el-GR" sz="3200" b="1" dirty="0" smtClean="0">
                <a:solidFill>
                  <a:srgbClr val="C00000"/>
                </a:solidFill>
              </a:rPr>
              <a:t>κλειστό κύκλωμα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34" y="1124744"/>
            <a:ext cx="21152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95536" y="1268760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Σε ένα κλειστό κύκλωμα </a:t>
            </a:r>
            <a:r>
              <a:rPr lang="el-GR" dirty="0" smtClean="0"/>
              <a:t>υπάρχει </a:t>
            </a:r>
            <a:r>
              <a:rPr lang="el-GR" dirty="0"/>
              <a:t>γεννήτρια, που έχει</a:t>
            </a:r>
          </a:p>
          <a:p>
            <a:r>
              <a:rPr lang="el-GR" dirty="0"/>
              <a:t>ηλεκτρεγερτική δύναμη ε και εσωτερική αντίσταση r.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εξωτερικό κύκλωμα αποτελείται από μια αντίσταση R. Οι </a:t>
            </a:r>
            <a:r>
              <a:rPr lang="el-GR" dirty="0" smtClean="0"/>
              <a:t>αγωγοί που </a:t>
            </a:r>
            <a:r>
              <a:rPr lang="el-GR" dirty="0"/>
              <a:t>χρησιμοποιούνται για τη συνδεσμολογία έχουν </a:t>
            </a:r>
            <a:r>
              <a:rPr lang="el-GR" dirty="0" smtClean="0"/>
              <a:t>ασήμαντη αντίσταση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κύκλωμα διαρρέεται από ρεύμα έντασης 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9" y="3212976"/>
            <a:ext cx="4320480" cy="301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11" y="5703713"/>
            <a:ext cx="914593" cy="6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4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12912" y="119675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τελευταία σχέση αποτελεί τη μαθηματική έκφραση </a:t>
            </a:r>
            <a:r>
              <a:rPr lang="el-GR" dirty="0" smtClean="0"/>
              <a:t>του  νόμου </a:t>
            </a:r>
            <a:r>
              <a:rPr lang="el-GR" dirty="0"/>
              <a:t>του Ohm για κλειστό κύκλωμα, και διατυπώνεται </a:t>
            </a:r>
            <a:r>
              <a:rPr lang="el-GR" dirty="0" smtClean="0"/>
              <a:t>ως εξής: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b="1" dirty="0">
                <a:solidFill>
                  <a:srgbClr val="C00000"/>
                </a:solidFill>
              </a:rPr>
              <a:t>Σε κλειστό κύκλωμα, που αποτελείται από ηλεκτρική </a:t>
            </a:r>
            <a:r>
              <a:rPr lang="el-GR" b="1" dirty="0" smtClean="0">
                <a:solidFill>
                  <a:srgbClr val="C00000"/>
                </a:solidFill>
              </a:rPr>
              <a:t>πηγή και </a:t>
            </a:r>
            <a:r>
              <a:rPr lang="el-GR" b="1" dirty="0">
                <a:solidFill>
                  <a:srgbClr val="C00000"/>
                </a:solidFill>
              </a:rPr>
              <a:t>ωμικές αντιστάσεις, η ένταση του ρεύματος I που </a:t>
            </a:r>
            <a:r>
              <a:rPr lang="el-GR" b="1" dirty="0" smtClean="0">
                <a:solidFill>
                  <a:srgbClr val="C00000"/>
                </a:solidFill>
              </a:rPr>
              <a:t>διαρρέει το </a:t>
            </a:r>
            <a:r>
              <a:rPr lang="el-GR" b="1" dirty="0">
                <a:solidFill>
                  <a:srgbClr val="C00000"/>
                </a:solidFill>
              </a:rPr>
              <a:t>κύκλωμα είναι ίση με </a:t>
            </a:r>
            <a:r>
              <a:rPr lang="el-GR" b="1" dirty="0" smtClean="0">
                <a:solidFill>
                  <a:srgbClr val="C00000"/>
                </a:solidFill>
              </a:rPr>
              <a:t>το </a:t>
            </a:r>
            <a:r>
              <a:rPr lang="el-GR" b="1" dirty="0">
                <a:solidFill>
                  <a:srgbClr val="C00000"/>
                </a:solidFill>
              </a:rPr>
              <a:t>πηλίκο της ΗΕΔ της πηγής ε </a:t>
            </a:r>
            <a:r>
              <a:rPr lang="el-GR" b="1" dirty="0" smtClean="0">
                <a:solidFill>
                  <a:srgbClr val="C00000"/>
                </a:solidFill>
              </a:rPr>
              <a:t>προς την </a:t>
            </a:r>
            <a:r>
              <a:rPr lang="el-GR" b="1" dirty="0">
                <a:solidFill>
                  <a:srgbClr val="C00000"/>
                </a:solidFill>
              </a:rPr>
              <a:t>ολική αντίσταση Rολ του κυκλώματος.</a:t>
            </a:r>
          </a:p>
        </p:txBody>
      </p:sp>
    </p:spTree>
    <p:extLst>
      <p:ext uri="{BB962C8B-B14F-4D97-AF65-F5344CB8AC3E}">
        <p14:creationId xmlns:p14="http://schemas.microsoft.com/office/powerpoint/2010/main" val="357990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331640" y="404663"/>
            <a:ext cx="5378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Τάση στους πόλους πηγής (πολική τάση)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167833" cy="1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39552" y="1124744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Θεωρούμε το κύκλωμα </a:t>
            </a:r>
            <a:r>
              <a:rPr lang="el-GR" dirty="0" smtClean="0"/>
              <a:t>της διπλανής εικόνας. </a:t>
            </a:r>
          </a:p>
          <a:p>
            <a:r>
              <a:rPr lang="el-GR" dirty="0" smtClean="0"/>
              <a:t>Επειδή </a:t>
            </a:r>
            <a:r>
              <a:rPr lang="el-GR" dirty="0"/>
              <a:t>οι αγωγοί </a:t>
            </a:r>
            <a:r>
              <a:rPr lang="el-GR" dirty="0" smtClean="0"/>
              <a:t>της συνδεσμολογίας </a:t>
            </a:r>
            <a:r>
              <a:rPr lang="el-GR" dirty="0"/>
              <a:t>ΑΓ και ΒΔ έχουν ασήμαντη αντίσταση, τα </a:t>
            </a:r>
            <a:r>
              <a:rPr lang="el-GR" dirty="0" smtClean="0"/>
              <a:t>άκρα Γ </a:t>
            </a:r>
            <a:r>
              <a:rPr lang="el-GR" dirty="0"/>
              <a:t>και Δ της αντίστασης R έχουν το ίδιο δυναμικό με τους </a:t>
            </a:r>
            <a:r>
              <a:rPr lang="el-GR" dirty="0" smtClean="0"/>
              <a:t>πόλους Α </a:t>
            </a:r>
            <a:r>
              <a:rPr lang="el-GR" dirty="0"/>
              <a:t>και Β της πηγής αντίστοιχα, δηλαδή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304256" cy="10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9552" y="3713786"/>
            <a:ext cx="77010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τάση στα άκρα της πηγής V</a:t>
            </a:r>
            <a:r>
              <a:rPr lang="el-GR" sz="1000" dirty="0"/>
              <a:t>A</a:t>
            </a:r>
            <a:r>
              <a:rPr lang="el-GR" dirty="0"/>
              <a:t> </a:t>
            </a:r>
            <a:r>
              <a:rPr lang="el-GR" dirty="0" smtClean="0"/>
              <a:t>– V</a:t>
            </a:r>
            <a:r>
              <a:rPr lang="el-GR" sz="1000" dirty="0" smtClean="0"/>
              <a:t>B</a:t>
            </a:r>
            <a:r>
              <a:rPr lang="el-GR" dirty="0" smtClean="0"/>
              <a:t>  </a:t>
            </a:r>
            <a:r>
              <a:rPr lang="el-GR" dirty="0"/>
              <a:t>λέγεται </a:t>
            </a:r>
            <a:r>
              <a:rPr lang="el-GR" b="1" dirty="0">
                <a:solidFill>
                  <a:srgbClr val="C00000"/>
                </a:solidFill>
              </a:rPr>
              <a:t>πολική τάση </a:t>
            </a:r>
            <a:r>
              <a:rPr lang="el-GR" dirty="0" smtClean="0"/>
              <a:t>της πηγής </a:t>
            </a:r>
            <a:r>
              <a:rPr lang="el-GR" dirty="0"/>
              <a:t>και συμβολίζεται με </a:t>
            </a:r>
            <a:r>
              <a:rPr lang="el-GR" dirty="0" smtClean="0"/>
              <a:t>V</a:t>
            </a:r>
            <a:r>
              <a:rPr lang="el-GR" sz="1000" dirty="0" smtClean="0"/>
              <a:t>π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Επομένως: V</a:t>
            </a:r>
            <a:r>
              <a:rPr lang="el-GR" sz="1000" dirty="0"/>
              <a:t>π</a:t>
            </a:r>
            <a:r>
              <a:rPr lang="el-GR" dirty="0"/>
              <a:t> = </a:t>
            </a:r>
            <a:r>
              <a:rPr lang="el-GR" dirty="0" smtClean="0"/>
              <a:t>V</a:t>
            </a:r>
            <a:r>
              <a:rPr lang="el-GR" sz="1000" dirty="0" smtClean="0"/>
              <a:t>R</a:t>
            </a:r>
          </a:p>
          <a:p>
            <a:endParaRPr lang="el-GR" sz="1000" dirty="0" smtClean="0"/>
          </a:p>
          <a:p>
            <a:r>
              <a:rPr lang="el-GR" dirty="0" smtClean="0"/>
              <a:t>δηλαδή </a:t>
            </a:r>
            <a:r>
              <a:rPr lang="el-GR" dirty="0"/>
              <a:t>η τάση στους πόλους της πηγής είναι ίση με την </a:t>
            </a:r>
            <a:r>
              <a:rPr lang="el-GR" dirty="0" smtClean="0"/>
              <a:t>τάση στα </a:t>
            </a:r>
            <a:r>
              <a:rPr lang="el-GR" dirty="0"/>
              <a:t>άκρα της αντίστασης R.</a:t>
            </a:r>
          </a:p>
          <a:p>
            <a:r>
              <a:rPr lang="el-GR" dirty="0"/>
              <a:t>Είναι όμως: </a:t>
            </a:r>
            <a:r>
              <a:rPr lang="el-GR" dirty="0" smtClean="0"/>
              <a:t>V</a:t>
            </a:r>
            <a:r>
              <a:rPr lang="el-GR" sz="1000" dirty="0" smtClean="0"/>
              <a:t>R</a:t>
            </a:r>
            <a:r>
              <a:rPr lang="el-GR" dirty="0" smtClean="0"/>
              <a:t>  </a:t>
            </a:r>
            <a:r>
              <a:rPr lang="el-GR" dirty="0"/>
              <a:t>= I · R (από το νόμο τον Ohm για τμήμα αγωγού</a:t>
            </a:r>
            <a:r>
              <a:rPr lang="el-GR" dirty="0" smtClean="0"/>
              <a:t>).</a:t>
            </a:r>
          </a:p>
          <a:p>
            <a:endParaRPr lang="el-GR" dirty="0"/>
          </a:p>
          <a:p>
            <a:r>
              <a:rPr lang="el-GR" dirty="0"/>
              <a:t>Άρα: </a:t>
            </a:r>
            <a:r>
              <a:rPr lang="el-GR" b="1" dirty="0" smtClean="0"/>
              <a:t>V</a:t>
            </a:r>
            <a:r>
              <a:rPr lang="el-GR" sz="1000" b="1" dirty="0" smtClean="0"/>
              <a:t>π</a:t>
            </a:r>
            <a:r>
              <a:rPr lang="el-GR" b="1" dirty="0" smtClean="0"/>
              <a:t>  </a:t>
            </a:r>
            <a:r>
              <a:rPr lang="el-GR" b="1" dirty="0"/>
              <a:t>= I · R</a:t>
            </a:r>
          </a:p>
        </p:txBody>
      </p:sp>
    </p:spTree>
    <p:extLst>
      <p:ext uri="{BB962C8B-B14F-4D97-AF65-F5344CB8AC3E}">
        <p14:creationId xmlns:p14="http://schemas.microsoft.com/office/powerpoint/2010/main" val="97906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1560" y="647371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Από την αρχή διατήρησης της ενέργειας έχουμε: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39167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98240" y="2934634"/>
            <a:ext cx="82590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Παρατηρούμε ότι σ’ αυτό το κλειστό κύκλωμα η </a:t>
            </a:r>
            <a:r>
              <a:rPr lang="el-GR" dirty="0" smtClean="0"/>
              <a:t>τάση V</a:t>
            </a:r>
            <a:r>
              <a:rPr lang="el-GR" sz="1000" dirty="0" smtClean="0"/>
              <a:t>π </a:t>
            </a:r>
            <a:r>
              <a:rPr lang="el-GR" dirty="0" smtClean="0"/>
              <a:t>στους </a:t>
            </a:r>
            <a:r>
              <a:rPr lang="el-GR" dirty="0"/>
              <a:t>πόλους της πηγής είναι ίση με την ηλεκτρεγερτική δύναμη </a:t>
            </a:r>
            <a:r>
              <a:rPr lang="el-GR" sz="2400" dirty="0"/>
              <a:t>ε </a:t>
            </a:r>
            <a:r>
              <a:rPr lang="el-GR" dirty="0"/>
              <a:t>της πηγής ελαττωμένη κατά τον παράγοντα </a:t>
            </a:r>
            <a:r>
              <a:rPr lang="el-GR" b="1" dirty="0">
                <a:solidFill>
                  <a:srgbClr val="002060"/>
                </a:solidFill>
              </a:rPr>
              <a:t>Ir</a:t>
            </a:r>
            <a:r>
              <a:rPr lang="el-GR" dirty="0"/>
              <a:t>, που λέγεται </a:t>
            </a:r>
            <a:r>
              <a:rPr lang="el-GR" b="1" dirty="0">
                <a:solidFill>
                  <a:srgbClr val="002060"/>
                </a:solidFill>
              </a:rPr>
              <a:t>πτώση τάσης μέσα στην πηγή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6838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924</Words>
  <Application>Microsoft Office PowerPoint</Application>
  <PresentationFormat>Προβολή στην οθόνη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oem</dc:creator>
  <cp:lastModifiedBy>oem</cp:lastModifiedBy>
  <cp:revision>19</cp:revision>
  <dcterms:created xsi:type="dcterms:W3CDTF">2021-01-08T16:09:20Z</dcterms:created>
  <dcterms:modified xsi:type="dcterms:W3CDTF">2021-01-08T19:49:19Z</dcterms:modified>
</cp:coreProperties>
</file>