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0" r:id="rId4"/>
    <p:sldId id="264" r:id="rId5"/>
    <p:sldId id="268" r:id="rId6"/>
    <p:sldId id="269" r:id="rId7"/>
    <p:sldId id="261" r:id="rId8"/>
    <p:sldId id="265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8BF04-D851-4EAA-8691-9E53734778BA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ED0AAA-C516-4549-A91F-EC9AD3C8895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6595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ED0AAA-C516-4549-A91F-EC9AD3C8895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31602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14/1/2021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707904" y="332656"/>
            <a:ext cx="20136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ΗΛΕΚΤΡΙΚΕΣ ΠΗΓΕΣ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395536" y="1124745"/>
            <a:ext cx="81369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 smtClean="0"/>
              <a:t>Είναι διατάξεις που μετατρέπουν ενέργεια άλλης μορφής σε ηλεκτρική</a:t>
            </a:r>
          </a:p>
          <a:p>
            <a:r>
              <a:rPr lang="el-GR" sz="2000" dirty="0" smtClean="0"/>
              <a:t/>
            </a:r>
            <a:br>
              <a:rPr lang="el-GR" sz="2000" dirty="0" smtClean="0"/>
            </a:br>
            <a:r>
              <a:rPr lang="el-GR" sz="2000" dirty="0" smtClean="0"/>
              <a:t>Έχουμε </a:t>
            </a:r>
            <a:r>
              <a:rPr lang="el-GR" sz="2000" dirty="0"/>
              <a:t>δύο είδη ηλεκτρικών πηγών:</a:t>
            </a:r>
          </a:p>
          <a:p>
            <a:r>
              <a:rPr lang="el-GR" sz="2000" dirty="0"/>
              <a:t>α) </a:t>
            </a:r>
            <a:r>
              <a:rPr lang="el-GR" sz="2000" b="1" dirty="0">
                <a:solidFill>
                  <a:srgbClr val="C00000"/>
                </a:solidFill>
              </a:rPr>
              <a:t>πηγές συνεχούς τάσης</a:t>
            </a:r>
            <a:r>
              <a:rPr lang="el-GR" sz="2000" dirty="0"/>
              <a:t>, στις οποίες ο θετικός και ο αρνητικός</a:t>
            </a:r>
          </a:p>
          <a:p>
            <a:r>
              <a:rPr lang="el-GR" sz="2000" dirty="0"/>
              <a:t>πόλος είναι καθορισμένοι. Στην εικόνα 1 φαίνεται ο συμβολισμός</a:t>
            </a:r>
          </a:p>
          <a:p>
            <a:r>
              <a:rPr lang="el-GR" sz="2000" dirty="0"/>
              <a:t>μιας πηγής συνεχούς τάσης</a:t>
            </a:r>
            <a:r>
              <a:rPr lang="el-GR" sz="2000" dirty="0" smtClean="0"/>
              <a:t>.</a:t>
            </a:r>
          </a:p>
          <a:p>
            <a:endParaRPr lang="el-GR" sz="2000" dirty="0" smtClean="0"/>
          </a:p>
          <a:p>
            <a:endParaRPr lang="el-GR" sz="2000" dirty="0"/>
          </a:p>
          <a:p>
            <a:endParaRPr lang="el-GR" sz="2000" dirty="0" smtClean="0"/>
          </a:p>
          <a:p>
            <a:endParaRPr lang="el-GR" sz="2000" dirty="0" smtClean="0"/>
          </a:p>
          <a:p>
            <a:endParaRPr lang="el-GR" sz="2000" dirty="0"/>
          </a:p>
          <a:p>
            <a:r>
              <a:rPr lang="el-GR" sz="2000" dirty="0"/>
              <a:t>β) </a:t>
            </a:r>
            <a:r>
              <a:rPr lang="el-GR" sz="2000" b="1" dirty="0">
                <a:solidFill>
                  <a:srgbClr val="C00000"/>
                </a:solidFill>
              </a:rPr>
              <a:t>πηγές εναλλασσόμενης τάσης</a:t>
            </a:r>
            <a:r>
              <a:rPr lang="el-GR" sz="2000" dirty="0"/>
              <a:t>, στις οποίες ο θετικός και ο</a:t>
            </a:r>
          </a:p>
          <a:p>
            <a:r>
              <a:rPr lang="el-GR" sz="2000" dirty="0"/>
              <a:t>αρνητικός πόλος εναλλάσσονται. Στην εικόνα 2 φαίνεται ο συμβολισμός μιας πηγής εναλλασσόμενης τάσης.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33" y="2807641"/>
            <a:ext cx="2952328" cy="11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856" y="5404659"/>
            <a:ext cx="2852480" cy="126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091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611560" y="614078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Εφαρμογές του φωτοηλεκτρικού φαινομένου απαντώνται στα φωτοκύτταρα ή φωτοστοιχεία, τα φωτοβολταϊκά στοιχεία, τα ηλιακά στοιχεία κ.ά.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43835"/>
            <a:ext cx="2664296" cy="18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15842"/>
            <a:ext cx="2664296" cy="183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724005"/>
            <a:ext cx="1512168" cy="227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1128"/>
            <a:ext cx="2664296" cy="18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608" y="4376151"/>
            <a:ext cx="2592288" cy="203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254" y="4148138"/>
            <a:ext cx="209550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620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1043608" y="797510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Βασικό χαρακτηριστικό της ηλεκτρικής πηγής είναι η ιδιότητά της να δημιουργεί διαφορές δυναμικού μεταξύ των πόλων της. </a:t>
            </a:r>
          </a:p>
          <a:p>
            <a:r>
              <a:rPr lang="el-GR" sz="2000" dirty="0"/>
              <a:t>Αν συνδεθούν αγώγιμα οι πόλοι της, η κλειστή αγώγιμη </a:t>
            </a:r>
            <a:r>
              <a:rPr lang="el-GR" sz="2000" dirty="0" smtClean="0"/>
              <a:t>διαδρομή (ηλεκτρικό κύκλωμα) </a:t>
            </a:r>
            <a:r>
              <a:rPr lang="el-GR" sz="2000" dirty="0"/>
              <a:t>θα διαρρέεται από ηλεκτρικό ρεύμα.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929" y="2677888"/>
            <a:ext cx="4672186" cy="356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612330"/>
            <a:ext cx="1800200" cy="3843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264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827584" y="1124744"/>
            <a:ext cx="77048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Μια ηλεκτρική πηγή</a:t>
            </a:r>
            <a:r>
              <a:rPr lang="el-GR" sz="2400" dirty="0" smtClean="0"/>
              <a:t>:</a:t>
            </a:r>
          </a:p>
          <a:p>
            <a:endParaRPr lang="el-GR" sz="2400" dirty="0"/>
          </a:p>
          <a:p>
            <a:r>
              <a:rPr lang="el-GR" sz="2400" b="1" dirty="0"/>
              <a:t>Δε δημιουργεί ενέργεια</a:t>
            </a:r>
            <a:r>
              <a:rPr lang="el-GR" sz="2400" dirty="0"/>
              <a:t>, αλλά μετατρέπει ενέργεια μιας μορφής σε ηλεκτρική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r>
              <a:rPr lang="el-GR" sz="2400" b="1" dirty="0"/>
              <a:t>Δε δημιουργεί ηλεκτρικά φορτία</a:t>
            </a:r>
            <a:r>
              <a:rPr lang="el-GR" sz="2400" dirty="0"/>
              <a:t>, αλλά θέτει σε προσανατολισμένη κίνηση τα ίδια τα φορτία (ελεύθερα ηλεκτρόνια) των αγωγών και των στοιχείων του κυκλώματος.</a:t>
            </a:r>
          </a:p>
        </p:txBody>
      </p:sp>
    </p:spTree>
    <p:extLst>
      <p:ext uri="{BB962C8B-B14F-4D97-AF65-F5344CB8AC3E}">
        <p14:creationId xmlns:p14="http://schemas.microsoft.com/office/powerpoint/2010/main" val="412651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7544" y="764704"/>
            <a:ext cx="77768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dirty="0"/>
              <a:t>Οι ηλεκτρικές πηγές διακρίνονται σε</a:t>
            </a:r>
            <a:r>
              <a:rPr lang="el-GR" sz="2400" dirty="0" smtClean="0"/>
              <a:t>:</a:t>
            </a:r>
          </a:p>
          <a:p>
            <a:endParaRPr lang="el-GR" sz="2400" dirty="0"/>
          </a:p>
          <a:p>
            <a:r>
              <a:rPr lang="el-GR" sz="2400" b="1" dirty="0">
                <a:solidFill>
                  <a:srgbClr val="C00000"/>
                </a:solidFill>
              </a:rPr>
              <a:t>Ηλεκτρικά στοιχεία: 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Μετατρέπουν </a:t>
            </a:r>
            <a:r>
              <a:rPr lang="el-GR" sz="2400" dirty="0"/>
              <a:t>χημική ενέργεια σε ηλεκτρική</a:t>
            </a:r>
            <a:r>
              <a:rPr lang="el-GR" sz="2400" dirty="0" smtClean="0"/>
              <a:t>.</a:t>
            </a:r>
          </a:p>
          <a:p>
            <a:endParaRPr lang="el-GR" sz="2400" dirty="0"/>
          </a:p>
          <a:p>
            <a:r>
              <a:rPr lang="el-GR" sz="2400" b="1" dirty="0">
                <a:solidFill>
                  <a:srgbClr val="C00000"/>
                </a:solidFill>
              </a:rPr>
              <a:t>Ηλεκτρικές γεννήτριες: </a:t>
            </a:r>
            <a:endParaRPr lang="el-GR" sz="2400" b="1" dirty="0" smtClean="0">
              <a:solidFill>
                <a:srgbClr val="C00000"/>
              </a:solidFill>
            </a:endParaRPr>
          </a:p>
          <a:p>
            <a:r>
              <a:rPr lang="el-GR" sz="2400" dirty="0" smtClean="0"/>
              <a:t>Μετατρέπουν </a:t>
            </a:r>
            <a:r>
              <a:rPr lang="el-GR" sz="2400" dirty="0"/>
              <a:t>μηχανική ενέργεια σε </a:t>
            </a:r>
            <a:r>
              <a:rPr lang="el-GR" sz="2400" dirty="0" smtClean="0"/>
              <a:t>ηλεκτρική</a:t>
            </a:r>
          </a:p>
          <a:p>
            <a:endParaRPr lang="el-GR" sz="2400" dirty="0"/>
          </a:p>
          <a:p>
            <a:r>
              <a:rPr lang="el-GR" sz="2400" b="1" dirty="0" smtClean="0">
                <a:solidFill>
                  <a:srgbClr val="C00000"/>
                </a:solidFill>
              </a:rPr>
              <a:t>Φωτοβολταϊκά </a:t>
            </a:r>
            <a:r>
              <a:rPr lang="el-GR" sz="2400" b="1" dirty="0">
                <a:solidFill>
                  <a:srgbClr val="C00000"/>
                </a:solidFill>
              </a:rPr>
              <a:t>στοιχεία:</a:t>
            </a:r>
          </a:p>
          <a:p>
            <a:r>
              <a:rPr lang="el-GR" sz="2400" dirty="0"/>
              <a:t>Μετατρέπουν φωτεινή ενέργεια σε ηλεκτρική</a:t>
            </a:r>
          </a:p>
        </p:txBody>
      </p:sp>
    </p:spTree>
    <p:extLst>
      <p:ext uri="{BB962C8B-B14F-4D97-AF65-F5344CB8AC3E}">
        <p14:creationId xmlns:p14="http://schemas.microsoft.com/office/powerpoint/2010/main" val="3198148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505746" y="332656"/>
            <a:ext cx="21973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ΗΛΕΚΤΡΙΚΑ ΣΤΟΙΧΕΙΑ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391951" y="980729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Διάταξη που παράγει ηλεκτρικό ρεύμα με χημική αντίδραση.</a:t>
            </a:r>
          </a:p>
        </p:txBody>
      </p:sp>
      <p:sp>
        <p:nvSpPr>
          <p:cNvPr id="4" name="Ορθογώνιο 3"/>
          <p:cNvSpPr/>
          <p:nvPr/>
        </p:nvSpPr>
        <p:spPr>
          <a:xfrm>
            <a:off x="364095" y="1559659"/>
            <a:ext cx="62786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Είναι ηλεκτρικές πηγές συνεχούς </a:t>
            </a:r>
            <a:r>
              <a:rPr lang="el-GR" dirty="0" smtClean="0"/>
              <a:t>τάσης: Ο θετικός και ο αρνητικός πόλος της πηγής είναι καθορισμένοι</a:t>
            </a:r>
          </a:p>
          <a:p>
            <a:endParaRPr lang="el-GR" dirty="0"/>
          </a:p>
          <a:p>
            <a:r>
              <a:rPr lang="el-GR" dirty="0" smtClean="0"/>
              <a:t>Το πρώτο ηλεκτρικό στοιχείο κατασκευάστηκε το 1800 από τον </a:t>
            </a:r>
            <a:r>
              <a:rPr lang="en-US" dirty="0" smtClean="0"/>
              <a:t>Alessandro Volta</a:t>
            </a:r>
            <a:endParaRPr lang="el-G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78" y="3627748"/>
            <a:ext cx="4520146" cy="27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836712"/>
            <a:ext cx="2076450" cy="2200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30" y="3627748"/>
            <a:ext cx="3959813" cy="2686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32412" y="639042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dirty="0"/>
              <a:t>Ο Βόλτα επιδεικνύει την συσκευή του στον Ναπολέοντα</a:t>
            </a:r>
          </a:p>
        </p:txBody>
      </p:sp>
    </p:spTree>
    <p:extLst>
      <p:ext uri="{BB962C8B-B14F-4D97-AF65-F5344CB8AC3E}">
        <p14:creationId xmlns:p14="http://schemas.microsoft.com/office/powerpoint/2010/main" val="1319169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23528" y="404664"/>
            <a:ext cx="84249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μπαταρία ή ηλεκτρικός συσσωρευτής (ενίοτε και απλά συσσωρευτής) είναι η συσκευή η οποία αποθηκεύει χημική ενέργεια και την αποδεσμεύει με τη μορφή ηλεκτρισμού</a:t>
            </a:r>
          </a:p>
        </p:txBody>
      </p:sp>
      <p:sp>
        <p:nvSpPr>
          <p:cNvPr id="3" name="Ορθογώνιο 2"/>
          <p:cNvSpPr/>
          <p:nvPr/>
        </p:nvSpPr>
        <p:spPr>
          <a:xfrm>
            <a:off x="273494" y="1552309"/>
            <a:ext cx="87844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Στην καθημερινή ζωή χρησιμοποιούμε ηλεκτρικές στήλες (στοιχεία) για τη λειτουργία φορητών ραδιοφώνων, ρολογιών και</a:t>
            </a:r>
          </a:p>
          <a:p>
            <a:r>
              <a:rPr lang="el-GR" sz="2000" dirty="0"/>
              <a:t>φακών, χρησιμοποιούμε ηλεκτρικούς συσσωρευτές (</a:t>
            </a:r>
            <a:r>
              <a:rPr lang="el-GR" sz="2000" dirty="0" smtClean="0"/>
              <a:t>μπαταρίες) για </a:t>
            </a:r>
            <a:r>
              <a:rPr lang="el-GR" sz="2000" dirty="0"/>
              <a:t>τη λειτουργία των ηλεκτρικών οργάνων του αυτοκινήτου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988" y="3482813"/>
            <a:ext cx="2610483" cy="2610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33" y="4293096"/>
            <a:ext cx="27897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 descr="μπαταρίες Εικόνες Clipart Δωρεάν τέχνες cl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26383"/>
            <a:ext cx="22098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924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3"/>
            <a:ext cx="9143999" cy="531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9124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052736"/>
            <a:ext cx="5660571" cy="426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910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3338916" y="404664"/>
            <a:ext cx="25827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b="1" dirty="0">
                <a:solidFill>
                  <a:srgbClr val="C00000"/>
                </a:solidFill>
              </a:rPr>
              <a:t>ΗΛΕΚΤΡΙΚΕΣ </a:t>
            </a:r>
            <a:r>
              <a:rPr lang="el-GR" b="1" dirty="0" smtClean="0">
                <a:solidFill>
                  <a:srgbClr val="C00000"/>
                </a:solidFill>
              </a:rPr>
              <a:t>ΓΕΝΝΗΤΡΙΕΣ</a:t>
            </a:r>
          </a:p>
          <a:p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" name="Ορθογώνιο 2"/>
          <p:cNvSpPr/>
          <p:nvPr/>
        </p:nvSpPr>
        <p:spPr>
          <a:xfrm>
            <a:off x="381822" y="962163"/>
            <a:ext cx="8762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Είναι ηλεκτρικές πηγές που μπορούν να δώσουν </a:t>
            </a:r>
            <a:r>
              <a:rPr lang="el-GR" sz="2000" b="1" dirty="0"/>
              <a:t>συνεχή</a:t>
            </a:r>
            <a:r>
              <a:rPr lang="el-GR" sz="2000" dirty="0"/>
              <a:t> ή </a:t>
            </a:r>
            <a:r>
              <a:rPr lang="el-GR" sz="2000" b="1" dirty="0"/>
              <a:t>εναλλασσόμενη</a:t>
            </a:r>
            <a:r>
              <a:rPr lang="el-GR" sz="2000" dirty="0"/>
              <a:t> τάση</a:t>
            </a:r>
            <a:r>
              <a:rPr lang="el-GR" sz="2000" dirty="0" smtClean="0"/>
              <a:t>. </a:t>
            </a:r>
            <a:br>
              <a:rPr lang="el-GR" sz="2000" dirty="0" smtClean="0"/>
            </a:br>
            <a:r>
              <a:rPr lang="el-GR" sz="2000" dirty="0" smtClean="0"/>
              <a:t>(Στην εναλλασσόμενη ο θετικός και ο αρνητικός πόλος της πηγής εναλλάσσονται)</a:t>
            </a:r>
            <a:endParaRPr lang="el-G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6" y="4005064"/>
            <a:ext cx="5020485" cy="1840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383547" y="2060848"/>
            <a:ext cx="3922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dirty="0"/>
              <a:t>Η λειτουργία τους βασίζεται στο φαινόμενο της ηλεκτρομαγνητικής επαγωγής που ανακαλύφθηκε το 1831 από το Michael Faraday</a:t>
            </a: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060848"/>
            <a:ext cx="2337048" cy="3657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2949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755576" y="620688"/>
            <a:ext cx="79563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Η </a:t>
            </a:r>
            <a:r>
              <a:rPr lang="el-GR" dirty="0"/>
              <a:t>γεννήτρια μετατρέπει τη μηχανική ενέργεια σε ηλεκτρική, σύμφωνα με φαινόμενο της φυσικής κατά το οποίο </a:t>
            </a:r>
            <a:r>
              <a:rPr lang="el-GR" dirty="0" smtClean="0"/>
              <a:t>αν </a:t>
            </a:r>
            <a:r>
              <a:rPr lang="el-GR" dirty="0"/>
              <a:t>ένα </a:t>
            </a:r>
            <a:r>
              <a:rPr lang="el-GR" dirty="0" smtClean="0"/>
              <a:t>πηνίο (ρότορας) </a:t>
            </a:r>
            <a:r>
              <a:rPr lang="el-GR" dirty="0"/>
              <a:t>περιστραφεί μέσα σ' ένα μαγνητικό πεδίο, τότε στις άκρες του πηνίου παράγεται ηλεκτρικό ρεύμα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dirty="0" smtClean="0"/>
              <a:t>Για την περιστροφή του ρότορα, χρησιμοποιούνται:</a:t>
            </a:r>
          </a:p>
          <a:p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Συμβατικές πηγές ενέργειας: πετρέλαιο, λιγνίτης, ουράνιο (πυρηνική ενέργεια), φυσικό αέριο</a:t>
            </a:r>
            <a:br>
              <a:rPr lang="el-GR" dirty="0" smtClean="0"/>
            </a:br>
            <a:endParaRPr lang="el-GR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 smtClean="0"/>
              <a:t>Ανανεώσιμες πηγές ενέργειας: Ηλιακή, αιολική, δυναμική ενέργεια του νερού, ενέργεια βιομάζας, γεωθερμική.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37006"/>
            <a:ext cx="4176464" cy="2784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Άλλα μηχανοκίνητα, δέκα ίππους, έκτακτης ανάγκης ηλεκτρική γεννήτρια — Φωτογραφία Αρχείο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742" y="3933056"/>
            <a:ext cx="4093258" cy="2728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7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539552" y="1223182"/>
            <a:ext cx="756394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Είναι </a:t>
            </a:r>
            <a:r>
              <a:rPr lang="el-GR" dirty="0"/>
              <a:t>διατάξεις μετατροπής της ηλιακής – φωτεινής ενέργειας σε ηλεκτρική.</a:t>
            </a:r>
          </a:p>
          <a:p>
            <a:r>
              <a:rPr lang="el-GR" dirty="0"/>
              <a:t>Η λειτουργία τους βασίζεται στο φωτοηλεκτρικό φαινόμενο κατά το οποίο όταν πέφτει φως πάνω σε ορισμένα υλικά , στα άκρα τους αναπτύσσεται </a:t>
            </a:r>
            <a:r>
              <a:rPr lang="el-GR" dirty="0" smtClean="0"/>
              <a:t>τάση. </a:t>
            </a:r>
            <a:br>
              <a:rPr lang="el-GR" dirty="0" smtClean="0"/>
            </a:br>
            <a:r>
              <a:rPr lang="el-GR" dirty="0" smtClean="0"/>
              <a:t>Η ερμηνεία του έγινε από τον </a:t>
            </a:r>
            <a:r>
              <a:rPr lang="en-US" dirty="0" smtClean="0"/>
              <a:t>Einstein </a:t>
            </a:r>
            <a:r>
              <a:rPr lang="el-GR" dirty="0" smtClean="0"/>
              <a:t>το 1905.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635896" y="548680"/>
            <a:ext cx="1831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ΦΩΤΟΣΤΟΙΧΕΙΑ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996952"/>
            <a:ext cx="4680469" cy="305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959" y="2490793"/>
            <a:ext cx="265253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1874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378</Words>
  <Application>Microsoft Office PowerPoint</Application>
  <PresentationFormat>Προβολή στην οθόνη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ΗΛΕΚΤΡΙΚΕΣ ΠΗΓΕΣ</dc:title>
  <dc:creator>oem</dc:creator>
  <cp:lastModifiedBy>oem</cp:lastModifiedBy>
  <cp:revision>25</cp:revision>
  <dcterms:created xsi:type="dcterms:W3CDTF">2020-11-10T17:06:53Z</dcterms:created>
  <dcterms:modified xsi:type="dcterms:W3CDTF">2021-01-14T21:34:26Z</dcterms:modified>
</cp:coreProperties>
</file>