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11/11/2020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75856" y="188640"/>
            <a:ext cx="2754537" cy="523220"/>
          </a:xfrm>
          <a:prstGeom prst="rect">
            <a:avLst/>
          </a:prstGeom>
        </p:spPr>
        <p:txBody>
          <a:bodyPr wrap="none">
            <a:spAutoFit/>
          </a:bodyPr>
          <a:lstStyle/>
          <a:p>
            <a:r>
              <a:rPr lang="el-GR" sz="2800" b="1" dirty="0">
                <a:solidFill>
                  <a:srgbClr val="C00000"/>
                </a:solidFill>
              </a:rPr>
              <a:t>Ηλεκτρικό ρεύμα</a:t>
            </a:r>
          </a:p>
        </p:txBody>
      </p:sp>
      <p:sp>
        <p:nvSpPr>
          <p:cNvPr id="3" name="Ορθογώνιο 2"/>
          <p:cNvSpPr/>
          <p:nvPr/>
        </p:nvSpPr>
        <p:spPr>
          <a:xfrm>
            <a:off x="1664792" y="908720"/>
            <a:ext cx="5976664" cy="369332"/>
          </a:xfrm>
          <a:prstGeom prst="rect">
            <a:avLst/>
          </a:prstGeom>
        </p:spPr>
        <p:txBody>
          <a:bodyPr wrap="square">
            <a:spAutoFit/>
          </a:bodyPr>
          <a:lstStyle/>
          <a:p>
            <a:r>
              <a:rPr lang="el-GR" b="1" dirty="0"/>
              <a:t>Το ηλεκτρικό ρεύμα στους μεταλλικούς αγωγούς</a:t>
            </a:r>
          </a:p>
        </p:txBody>
      </p:sp>
      <p:sp>
        <p:nvSpPr>
          <p:cNvPr id="4" name="Ορθογώνιο 3"/>
          <p:cNvSpPr/>
          <p:nvPr/>
        </p:nvSpPr>
        <p:spPr>
          <a:xfrm>
            <a:off x="467544" y="1556792"/>
            <a:ext cx="8280920" cy="3416320"/>
          </a:xfrm>
          <a:prstGeom prst="rect">
            <a:avLst/>
          </a:prstGeom>
        </p:spPr>
        <p:txBody>
          <a:bodyPr wrap="square">
            <a:spAutoFit/>
          </a:bodyPr>
          <a:lstStyle/>
          <a:p>
            <a:r>
              <a:rPr lang="el-GR" dirty="0"/>
              <a:t>Τι συμβαίνει σ’ ένα μεταλλικό αγωγό, αν συνδέσουμε τα </a:t>
            </a:r>
            <a:r>
              <a:rPr lang="el-GR" dirty="0" smtClean="0"/>
              <a:t>άκρα του </a:t>
            </a:r>
            <a:r>
              <a:rPr lang="el-GR" dirty="0"/>
              <a:t>με μια πηγή συνεχούς τάσης; </a:t>
            </a:r>
            <a:endParaRPr lang="el-GR" dirty="0" smtClean="0"/>
          </a:p>
          <a:p>
            <a:endParaRPr lang="el-GR" dirty="0" smtClean="0"/>
          </a:p>
          <a:p>
            <a:pPr marL="285750" indent="-285750">
              <a:buFont typeface="Arial" pitchFamily="34" charset="0"/>
              <a:buChar char="•"/>
            </a:pPr>
            <a:r>
              <a:rPr lang="el-GR" dirty="0" smtClean="0"/>
              <a:t>Τώρα</a:t>
            </a:r>
            <a:r>
              <a:rPr lang="el-GR" dirty="0"/>
              <a:t>, </a:t>
            </a:r>
            <a:r>
              <a:rPr lang="el-GR" b="1" dirty="0">
                <a:solidFill>
                  <a:srgbClr val="002060"/>
                </a:solidFill>
              </a:rPr>
              <a:t>στα άκρα του </a:t>
            </a:r>
            <a:r>
              <a:rPr lang="el-GR" dirty="0" smtClean="0"/>
              <a:t>υπάρχει </a:t>
            </a:r>
            <a:r>
              <a:rPr lang="el-GR" b="1" dirty="0" smtClean="0"/>
              <a:t>διαφορά </a:t>
            </a:r>
            <a:r>
              <a:rPr lang="el-GR" b="1" dirty="0"/>
              <a:t>δυναμικού </a:t>
            </a:r>
            <a:r>
              <a:rPr lang="el-GR" dirty="0"/>
              <a:t>και </a:t>
            </a:r>
            <a:endParaRPr lang="el-GR" dirty="0" smtClean="0"/>
          </a:p>
          <a:p>
            <a:pPr marL="285750" indent="-285750">
              <a:buFont typeface="Arial" pitchFamily="34" charset="0"/>
              <a:buChar char="•"/>
            </a:pPr>
            <a:r>
              <a:rPr lang="el-GR" b="1" dirty="0" smtClean="0">
                <a:solidFill>
                  <a:srgbClr val="002060"/>
                </a:solidFill>
              </a:rPr>
              <a:t>στο </a:t>
            </a:r>
            <a:r>
              <a:rPr lang="el-GR" b="1" dirty="0">
                <a:solidFill>
                  <a:srgbClr val="002060"/>
                </a:solidFill>
              </a:rPr>
              <a:t>εσωτερικό του </a:t>
            </a:r>
            <a:r>
              <a:rPr lang="el-GR" b="1" dirty="0"/>
              <a:t>ηλεκτρικό πεδίο</a:t>
            </a:r>
            <a:r>
              <a:rPr lang="el-GR" dirty="0"/>
              <a:t>. </a:t>
            </a:r>
            <a:r>
              <a:rPr lang="el-GR" dirty="0" smtClean="0"/>
              <a:t/>
            </a:r>
            <a:br>
              <a:rPr lang="el-GR" dirty="0" smtClean="0"/>
            </a:br>
            <a:endParaRPr lang="el-GR" dirty="0" smtClean="0"/>
          </a:p>
          <a:p>
            <a:r>
              <a:rPr lang="el-GR" dirty="0" smtClean="0"/>
              <a:t>Το ηλεκτρικό </a:t>
            </a:r>
            <a:r>
              <a:rPr lang="el-GR" dirty="0"/>
              <a:t>πεδίο ασκεί δύναμη στα </a:t>
            </a:r>
            <a:r>
              <a:rPr lang="el-GR" b="1" dirty="0"/>
              <a:t>ελεύθερα ηλεκτρόνια</a:t>
            </a:r>
            <a:r>
              <a:rPr lang="el-GR" dirty="0"/>
              <a:t>. </a:t>
            </a:r>
            <a:r>
              <a:rPr lang="el-GR" dirty="0" smtClean="0"/>
              <a:t/>
            </a:r>
            <a:br>
              <a:rPr lang="el-GR" dirty="0" smtClean="0"/>
            </a:br>
            <a:endParaRPr lang="el-GR" dirty="0" smtClean="0"/>
          </a:p>
          <a:p>
            <a:r>
              <a:rPr lang="el-GR" dirty="0" smtClean="0"/>
              <a:t>Με την επίδραση </a:t>
            </a:r>
            <a:r>
              <a:rPr lang="el-GR" dirty="0"/>
              <a:t>αυτής της δύναμης τα ελεύθερα ηλεκτρόνια κινούνται</a:t>
            </a:r>
          </a:p>
          <a:p>
            <a:r>
              <a:rPr lang="el-GR" b="1" dirty="0"/>
              <a:t>προσανατολισμένα</a:t>
            </a:r>
            <a:r>
              <a:rPr lang="el-GR" dirty="0"/>
              <a:t>, με φορά από τον αρνητικό πόλο της πηγής</a:t>
            </a:r>
          </a:p>
          <a:p>
            <a:r>
              <a:rPr lang="el-GR" dirty="0"/>
              <a:t>(</a:t>
            </a:r>
            <a:r>
              <a:rPr lang="el-GR" dirty="0">
                <a:solidFill>
                  <a:srgbClr val="C00000"/>
                </a:solidFill>
              </a:rPr>
              <a:t>χαμηλότερο δυναμικό</a:t>
            </a:r>
            <a:r>
              <a:rPr lang="el-GR" dirty="0"/>
              <a:t>) προς το θετικό πόλο της πηγής (</a:t>
            </a:r>
            <a:r>
              <a:rPr lang="el-GR" dirty="0">
                <a:solidFill>
                  <a:srgbClr val="C00000"/>
                </a:solidFill>
              </a:rPr>
              <a:t>υψηλότερο δυναμικό</a:t>
            </a:r>
            <a:r>
              <a:rPr lang="el-GR" dirty="0"/>
              <a:t>), δηλαδή με φορά αντίθετη της φοράς της </a:t>
            </a:r>
            <a:r>
              <a:rPr lang="el-GR" dirty="0" smtClean="0"/>
              <a:t>έντασης του </a:t>
            </a:r>
            <a:r>
              <a:rPr lang="el-GR" dirty="0"/>
              <a:t>ηλεκτρικού πεδίου</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3927" y="4973112"/>
            <a:ext cx="2783594" cy="1480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p:cNvSpPr/>
          <p:nvPr/>
        </p:nvSpPr>
        <p:spPr>
          <a:xfrm>
            <a:off x="3216424" y="6453366"/>
            <a:ext cx="2596224" cy="276999"/>
          </a:xfrm>
          <a:prstGeom prst="rect">
            <a:avLst/>
          </a:prstGeom>
        </p:spPr>
        <p:txBody>
          <a:bodyPr wrap="none">
            <a:spAutoFit/>
          </a:bodyPr>
          <a:lstStyle/>
          <a:p>
            <a:r>
              <a:rPr lang="el-GR" sz="1200" dirty="0"/>
              <a:t>Ηλεκτρικό ρεύμα σε μεταλλικό αγωγό.</a:t>
            </a:r>
          </a:p>
        </p:txBody>
      </p:sp>
    </p:spTree>
    <p:extLst>
      <p:ext uri="{BB962C8B-B14F-4D97-AF65-F5344CB8AC3E}">
        <p14:creationId xmlns:p14="http://schemas.microsoft.com/office/powerpoint/2010/main" val="1784127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43608" y="1628800"/>
            <a:ext cx="7488832" cy="2677656"/>
          </a:xfrm>
          <a:prstGeom prst="rect">
            <a:avLst/>
          </a:prstGeom>
        </p:spPr>
        <p:txBody>
          <a:bodyPr wrap="square">
            <a:spAutoFit/>
          </a:bodyPr>
          <a:lstStyle/>
          <a:p>
            <a:r>
              <a:rPr lang="el-GR" sz="2800" b="1" dirty="0">
                <a:solidFill>
                  <a:srgbClr val="C00000"/>
                </a:solidFill>
              </a:rPr>
              <a:t>Η προσανατολισμένη αυτή κίνηση των ηλεκτρονίων στο μεταλλικό αγωγό ονομάζεται ηλεκτρικό ρεύμα</a:t>
            </a:r>
            <a:r>
              <a:rPr lang="el-GR" sz="2800" b="1" dirty="0" smtClean="0">
                <a:solidFill>
                  <a:srgbClr val="C00000"/>
                </a:solidFill>
              </a:rPr>
              <a:t>.</a:t>
            </a:r>
          </a:p>
          <a:p>
            <a:endParaRPr lang="el-GR" sz="2800" b="1" dirty="0">
              <a:solidFill>
                <a:srgbClr val="C00000"/>
              </a:solidFill>
            </a:endParaRPr>
          </a:p>
          <a:p>
            <a:r>
              <a:rPr lang="el-GR" sz="2800" b="1" dirty="0">
                <a:solidFill>
                  <a:srgbClr val="C00000"/>
                </a:solidFill>
              </a:rPr>
              <a:t>Γενικά, ηλεκτρικό ρεύμα ονομάζεται η προσανατολισμένη κίνηση ηλεκτρικών φορτίων.</a:t>
            </a:r>
          </a:p>
        </p:txBody>
      </p:sp>
    </p:spTree>
    <p:extLst>
      <p:ext uri="{BB962C8B-B14F-4D97-AF65-F5344CB8AC3E}">
        <p14:creationId xmlns:p14="http://schemas.microsoft.com/office/powerpoint/2010/main" val="1106727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366347" y="548680"/>
            <a:ext cx="4509953" cy="461665"/>
          </a:xfrm>
          <a:prstGeom prst="rect">
            <a:avLst/>
          </a:prstGeom>
        </p:spPr>
        <p:txBody>
          <a:bodyPr wrap="none">
            <a:spAutoFit/>
          </a:bodyPr>
          <a:lstStyle/>
          <a:p>
            <a:r>
              <a:rPr lang="el-GR" sz="2400" b="1" dirty="0"/>
              <a:t>Η φορά του ηλεκτρικού ρεύματος</a:t>
            </a:r>
          </a:p>
        </p:txBody>
      </p:sp>
      <p:sp>
        <p:nvSpPr>
          <p:cNvPr id="3" name="Ορθογώνιο 2"/>
          <p:cNvSpPr/>
          <p:nvPr/>
        </p:nvSpPr>
        <p:spPr>
          <a:xfrm>
            <a:off x="696888" y="1412776"/>
            <a:ext cx="7848872" cy="1477328"/>
          </a:xfrm>
          <a:prstGeom prst="rect">
            <a:avLst/>
          </a:prstGeom>
        </p:spPr>
        <p:txBody>
          <a:bodyPr wrap="square">
            <a:spAutoFit/>
          </a:bodyPr>
          <a:lstStyle/>
          <a:p>
            <a:r>
              <a:rPr lang="el-GR" dirty="0"/>
              <a:t>Η φορά κίνησης των ηλεκτρονίων λέγεται </a:t>
            </a:r>
            <a:r>
              <a:rPr lang="el-GR" b="1" dirty="0"/>
              <a:t>πραγματική</a:t>
            </a:r>
            <a:r>
              <a:rPr lang="el-GR" dirty="0"/>
              <a:t> </a:t>
            </a:r>
            <a:r>
              <a:rPr lang="el-GR" b="1" dirty="0"/>
              <a:t>φορά</a:t>
            </a:r>
            <a:r>
              <a:rPr lang="el-GR" dirty="0"/>
              <a:t> του</a:t>
            </a:r>
          </a:p>
          <a:p>
            <a:r>
              <a:rPr lang="el-GR" dirty="0"/>
              <a:t>ηλεκτρικού ρεύματος. </a:t>
            </a:r>
            <a:endParaRPr lang="el-GR" dirty="0" smtClean="0"/>
          </a:p>
          <a:p>
            <a:r>
              <a:rPr lang="el-GR" dirty="0" smtClean="0"/>
              <a:t>Ωστόσο</a:t>
            </a:r>
            <a:r>
              <a:rPr lang="el-GR" dirty="0"/>
              <a:t>, έχει επικρατήσει να θεωρούμε </a:t>
            </a:r>
            <a:r>
              <a:rPr lang="el-GR" dirty="0" smtClean="0"/>
              <a:t>ως φορά </a:t>
            </a:r>
            <a:r>
              <a:rPr lang="el-GR" dirty="0"/>
              <a:t>του ηλεκτρικού ρεύματος την αντίθετη από τη φορά </a:t>
            </a:r>
            <a:r>
              <a:rPr lang="el-GR" dirty="0" smtClean="0"/>
              <a:t>κίνησης των </a:t>
            </a:r>
            <a:r>
              <a:rPr lang="el-GR" dirty="0"/>
              <a:t>ηλεκτρονίων, που λέγεται </a:t>
            </a:r>
            <a:r>
              <a:rPr lang="el-GR" b="1" dirty="0"/>
              <a:t>συμβατική</a:t>
            </a:r>
            <a:r>
              <a:rPr lang="el-GR" dirty="0"/>
              <a:t> </a:t>
            </a:r>
            <a:r>
              <a:rPr lang="el-GR" b="1" dirty="0"/>
              <a:t>φορά</a:t>
            </a:r>
            <a:r>
              <a:rPr lang="el-GR" dirty="0"/>
              <a:t> του ηλεκτρικού ρεύματος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548" y="3342657"/>
            <a:ext cx="5116748" cy="2363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441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18456" y="2708920"/>
            <a:ext cx="7913984" cy="1477328"/>
          </a:xfrm>
          <a:prstGeom prst="rect">
            <a:avLst/>
          </a:prstGeom>
        </p:spPr>
        <p:txBody>
          <a:bodyPr wrap="square">
            <a:spAutoFit/>
          </a:bodyPr>
          <a:lstStyle/>
          <a:p>
            <a:r>
              <a:rPr lang="el-GR" dirty="0"/>
              <a:t>Έτσι</a:t>
            </a:r>
            <a:r>
              <a:rPr lang="el-GR" dirty="0" smtClean="0"/>
              <a:t>, τα </a:t>
            </a:r>
            <a:r>
              <a:rPr lang="el-GR" dirty="0"/>
              <a:t>περισσότερα ηλεκτρικά κυκλώματα χρησιμοποιούν τον </a:t>
            </a:r>
            <a:r>
              <a:rPr lang="el-GR" dirty="0" smtClean="0"/>
              <a:t>αρνητικό πόλο </a:t>
            </a:r>
            <a:r>
              <a:rPr lang="el-GR" dirty="0"/>
              <a:t>ως γείωση (δηλαδή ως σημείο αναφοράς, όπου το </a:t>
            </a:r>
            <a:r>
              <a:rPr lang="el-GR" dirty="0" smtClean="0"/>
              <a:t>δυναμικό ισούται </a:t>
            </a:r>
            <a:r>
              <a:rPr lang="el-GR" dirty="0"/>
              <a:t>με μηδέν, V = 0</a:t>
            </a:r>
            <a:r>
              <a:rPr lang="el-GR" dirty="0" smtClean="0"/>
              <a:t>).</a:t>
            </a:r>
          </a:p>
          <a:p>
            <a:endParaRPr lang="el-GR" dirty="0"/>
          </a:p>
          <a:p>
            <a:r>
              <a:rPr lang="el-GR" dirty="0" smtClean="0"/>
              <a:t> </a:t>
            </a:r>
            <a:r>
              <a:rPr lang="el-GR" dirty="0"/>
              <a:t>Έτσι, ο θετικός πόλος έχει </a:t>
            </a:r>
            <a:r>
              <a:rPr lang="el-GR" dirty="0" smtClean="0"/>
              <a:t>θετικό δυναμικό</a:t>
            </a:r>
            <a:r>
              <a:rPr lang="el-GR" dirty="0"/>
              <a:t>, δηλαδή «βρίσκεται πιο ψηλά» από τον αρνητικό.</a:t>
            </a:r>
          </a:p>
        </p:txBody>
      </p:sp>
      <p:sp>
        <p:nvSpPr>
          <p:cNvPr id="3" name="Ορθογώνιο 2"/>
          <p:cNvSpPr/>
          <p:nvPr/>
        </p:nvSpPr>
        <p:spPr>
          <a:xfrm>
            <a:off x="611560" y="548680"/>
            <a:ext cx="7920880" cy="1754326"/>
          </a:xfrm>
          <a:prstGeom prst="rect">
            <a:avLst/>
          </a:prstGeom>
        </p:spPr>
        <p:txBody>
          <a:bodyPr wrap="square">
            <a:spAutoFit/>
          </a:bodyPr>
          <a:lstStyle/>
          <a:p>
            <a:r>
              <a:rPr lang="el-GR" dirty="0"/>
              <a:t>Η σύμβαση αυτή υπάρχει, γιατί οι μεγάλοι πειραματικοί φυσικοί του </a:t>
            </a:r>
            <a:r>
              <a:rPr lang="el-GR" dirty="0" smtClean="0"/>
              <a:t>προηγούμενου </a:t>
            </a:r>
            <a:r>
              <a:rPr lang="el-GR" dirty="0"/>
              <a:t>αιώνα, που μελετούσαν τα ηλεκτρικά φαινόμενα, δε γνώριζαν τη σημερινή δομή του ατόμου και χρησιμοποιούσαν ως φορά του ηλεκτρικού ρεύματος τη φορά κίνησης του θετικού φορτίου, δηλαδή αυτή που εμείς σήμερα θεωρούμε ως συμβατική</a:t>
            </a:r>
            <a:r>
              <a:rPr lang="el-GR" dirty="0" smtClean="0"/>
              <a:t>. </a:t>
            </a:r>
            <a:endParaRPr lang="el-GR" dirty="0"/>
          </a:p>
          <a:p>
            <a:r>
              <a:rPr lang="el-GR" dirty="0"/>
              <a:t>Απλά εμείς διατηρήσαμε την παράδοση.</a:t>
            </a:r>
          </a:p>
        </p:txBody>
      </p:sp>
    </p:spTree>
    <p:extLst>
      <p:ext uri="{BB962C8B-B14F-4D97-AF65-F5344CB8AC3E}">
        <p14:creationId xmlns:p14="http://schemas.microsoft.com/office/powerpoint/2010/main" val="135381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55576" y="404664"/>
            <a:ext cx="7272808" cy="646331"/>
          </a:xfrm>
          <a:prstGeom prst="rect">
            <a:avLst/>
          </a:prstGeom>
        </p:spPr>
        <p:txBody>
          <a:bodyPr wrap="square">
            <a:spAutoFit/>
          </a:bodyPr>
          <a:lstStyle/>
          <a:p>
            <a:r>
              <a:rPr lang="el-GR" b="1" dirty="0">
                <a:solidFill>
                  <a:srgbClr val="C00000"/>
                </a:solidFill>
              </a:rPr>
              <a:t>Μηχανικό ανάλογο και υδραυλικό ανάλογο </a:t>
            </a:r>
            <a:r>
              <a:rPr lang="el-GR" b="1" dirty="0" smtClean="0">
                <a:solidFill>
                  <a:srgbClr val="C00000"/>
                </a:solidFill>
              </a:rPr>
              <a:t>της ηλεκτρικής </a:t>
            </a:r>
            <a:r>
              <a:rPr lang="el-GR" b="1" dirty="0">
                <a:solidFill>
                  <a:srgbClr val="C00000"/>
                </a:solidFill>
              </a:rPr>
              <a:t>πηγής </a:t>
            </a:r>
            <a:endParaRPr lang="el-GR" b="1" dirty="0" smtClean="0">
              <a:solidFill>
                <a:srgbClr val="C00000"/>
              </a:solidFill>
            </a:endParaRPr>
          </a:p>
          <a:p>
            <a:r>
              <a:rPr lang="el-GR" b="1" dirty="0" smtClean="0">
                <a:solidFill>
                  <a:srgbClr val="C00000"/>
                </a:solidFill>
              </a:rPr>
              <a:t>και </a:t>
            </a:r>
            <a:r>
              <a:rPr lang="el-GR" b="1" dirty="0">
                <a:solidFill>
                  <a:srgbClr val="C00000"/>
                </a:solidFill>
              </a:rPr>
              <a:t>του ηλεκτρικού ρεύματος</a:t>
            </a:r>
          </a:p>
        </p:txBody>
      </p:sp>
      <p:sp>
        <p:nvSpPr>
          <p:cNvPr id="3" name="Ορθογώνιο 2"/>
          <p:cNvSpPr/>
          <p:nvPr/>
        </p:nvSpPr>
        <p:spPr>
          <a:xfrm>
            <a:off x="590937" y="1238856"/>
            <a:ext cx="5976664" cy="1477328"/>
          </a:xfrm>
          <a:prstGeom prst="rect">
            <a:avLst/>
          </a:prstGeom>
        </p:spPr>
        <p:txBody>
          <a:bodyPr wrap="square">
            <a:spAutoFit/>
          </a:bodyPr>
          <a:lstStyle/>
          <a:p>
            <a:r>
              <a:rPr lang="el-GR" dirty="0" smtClean="0"/>
              <a:t>Η ηλεκτρική </a:t>
            </a:r>
            <a:r>
              <a:rPr lang="el-GR" dirty="0"/>
              <a:t>πηγή δεν παράγει </a:t>
            </a:r>
            <a:r>
              <a:rPr lang="el-GR" dirty="0" smtClean="0"/>
              <a:t>ηλεκτρικά φορτία</a:t>
            </a:r>
            <a:r>
              <a:rPr lang="el-GR" dirty="0"/>
              <a:t>, αλλά </a:t>
            </a:r>
            <a:r>
              <a:rPr lang="el-GR" b="1" dirty="0"/>
              <a:t>δημιουργεί διαφορά δυναμικού</a:t>
            </a:r>
            <a:r>
              <a:rPr lang="el-GR" dirty="0"/>
              <a:t>, λόγω </a:t>
            </a:r>
            <a:r>
              <a:rPr lang="el-GR" dirty="0" smtClean="0"/>
              <a:t>της οποίας </a:t>
            </a:r>
            <a:r>
              <a:rPr lang="el-GR" dirty="0"/>
              <a:t>γίνεται η ροή των ήδη </a:t>
            </a:r>
            <a:r>
              <a:rPr lang="el-GR" b="1" dirty="0"/>
              <a:t>υπαρχόντων ηλεκτρικών φορτίων</a:t>
            </a:r>
            <a:r>
              <a:rPr lang="el-GR" dirty="0"/>
              <a:t>. </a:t>
            </a:r>
            <a:endParaRPr lang="el-GR" dirty="0" smtClean="0"/>
          </a:p>
          <a:p>
            <a:r>
              <a:rPr lang="el-GR" dirty="0" smtClean="0"/>
              <a:t>Φυσικά</a:t>
            </a:r>
            <a:r>
              <a:rPr lang="el-GR" dirty="0"/>
              <a:t>, είναι απαραίτητη η συνεχής προσφορά ενέργειας από την ηλεκτρική </a:t>
            </a:r>
            <a:r>
              <a:rPr lang="el-GR" dirty="0" smtClean="0"/>
              <a:t>πηγή. </a:t>
            </a: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8011" y="1084609"/>
            <a:ext cx="1362452" cy="1318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7097669" y="2403393"/>
            <a:ext cx="1400903" cy="446276"/>
          </a:xfrm>
          <a:prstGeom prst="rect">
            <a:avLst/>
          </a:prstGeom>
        </p:spPr>
        <p:txBody>
          <a:bodyPr wrap="square">
            <a:spAutoFit/>
          </a:bodyPr>
          <a:lstStyle/>
          <a:p>
            <a:r>
              <a:rPr lang="el-GR" sz="1100" dirty="0"/>
              <a:t>Ηλεκτρική πηγή - αγωγός</a:t>
            </a:r>
            <a:r>
              <a:rPr lang="el-GR" sz="1200" dirty="0"/>
              <a:t>. </a:t>
            </a:r>
          </a:p>
        </p:txBody>
      </p:sp>
      <p:sp>
        <p:nvSpPr>
          <p:cNvPr id="5" name="Ορθογώνιο 4"/>
          <p:cNvSpPr/>
          <p:nvPr/>
        </p:nvSpPr>
        <p:spPr>
          <a:xfrm>
            <a:off x="618388" y="2929730"/>
            <a:ext cx="5969835" cy="1754326"/>
          </a:xfrm>
          <a:prstGeom prst="rect">
            <a:avLst/>
          </a:prstGeom>
        </p:spPr>
        <p:txBody>
          <a:bodyPr wrap="square">
            <a:spAutoFit/>
          </a:bodyPr>
          <a:lstStyle/>
          <a:p>
            <a:r>
              <a:rPr lang="el-GR" dirty="0"/>
              <a:t>Παρόμοιο είναι το φαινόμενο της </a:t>
            </a:r>
            <a:r>
              <a:rPr lang="el-GR" dirty="0" smtClean="0"/>
              <a:t>διπλανής εικόνας (</a:t>
            </a:r>
            <a:r>
              <a:rPr lang="el-GR" b="1" dirty="0" smtClean="0"/>
              <a:t>υδραυλικό ανάλογο</a:t>
            </a:r>
            <a:r>
              <a:rPr lang="el-GR" dirty="0"/>
              <a:t>), όπου η αντλία δεν παράγει νερό, αλλά δημιουργεί διαφορά πίεσης, λόγω της οποίας γίνεται η ροή του </a:t>
            </a:r>
            <a:r>
              <a:rPr lang="el-GR" dirty="0" smtClean="0"/>
              <a:t>ήδη υπάρχοντος </a:t>
            </a:r>
            <a:r>
              <a:rPr lang="el-GR" dirty="0"/>
              <a:t>νερού. </a:t>
            </a:r>
            <a:r>
              <a:rPr lang="el-GR" dirty="0" smtClean="0"/>
              <a:t/>
            </a:r>
            <a:br>
              <a:rPr lang="el-GR" dirty="0" smtClean="0"/>
            </a:br>
            <a:r>
              <a:rPr lang="el-GR" dirty="0" smtClean="0"/>
              <a:t>Φυσικά</a:t>
            </a:r>
            <a:r>
              <a:rPr lang="el-GR" dirty="0"/>
              <a:t>, είναι απαραίτητη η συνεχής προσφορά ενέργειας από την αντλία</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8491" y="2855551"/>
            <a:ext cx="1192293" cy="153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p:cNvSpPr/>
          <p:nvPr/>
        </p:nvSpPr>
        <p:spPr>
          <a:xfrm>
            <a:off x="7083170" y="4429563"/>
            <a:ext cx="1449041" cy="430887"/>
          </a:xfrm>
          <a:prstGeom prst="rect">
            <a:avLst/>
          </a:prstGeom>
        </p:spPr>
        <p:txBody>
          <a:bodyPr wrap="square">
            <a:spAutoFit/>
          </a:bodyPr>
          <a:lstStyle/>
          <a:p>
            <a:r>
              <a:rPr lang="el-GR" sz="1100" dirty="0"/>
              <a:t>Υδραυλικό ανάλογο ηλεκτρικής πηγής</a:t>
            </a:r>
          </a:p>
        </p:txBody>
      </p:sp>
      <p:sp>
        <p:nvSpPr>
          <p:cNvPr id="7" name="Ορθογώνιο 6"/>
          <p:cNvSpPr/>
          <p:nvPr/>
        </p:nvSpPr>
        <p:spPr>
          <a:xfrm>
            <a:off x="590937" y="4869160"/>
            <a:ext cx="6176799" cy="1754326"/>
          </a:xfrm>
          <a:prstGeom prst="rect">
            <a:avLst/>
          </a:prstGeom>
        </p:spPr>
        <p:txBody>
          <a:bodyPr wrap="square">
            <a:spAutoFit/>
          </a:bodyPr>
          <a:lstStyle/>
          <a:p>
            <a:r>
              <a:rPr lang="el-GR" dirty="0"/>
              <a:t>Αντίστοιχο είναι το φαινόμενο της </a:t>
            </a:r>
            <a:r>
              <a:rPr lang="el-GR" dirty="0" smtClean="0"/>
              <a:t>διπλανής εικόνας (</a:t>
            </a:r>
            <a:r>
              <a:rPr lang="el-GR" b="1" dirty="0" smtClean="0"/>
              <a:t>μηχανικό </a:t>
            </a:r>
            <a:r>
              <a:rPr lang="el-GR" b="1" dirty="0"/>
              <a:t>ανάλογο</a:t>
            </a:r>
            <a:r>
              <a:rPr lang="el-GR" dirty="0"/>
              <a:t>), όπου ο άνθρωπος δεν παράγει σφαιρίδια, αλλά δημιουργεί διαφορά δυναμικού, λόγω της οποίας γίνεται η </a:t>
            </a:r>
            <a:r>
              <a:rPr lang="el-GR" dirty="0" smtClean="0"/>
              <a:t>ροή των </a:t>
            </a:r>
            <a:r>
              <a:rPr lang="el-GR" dirty="0"/>
              <a:t>ήδη υπαρχόντων σφαιριδίων. </a:t>
            </a:r>
            <a:endParaRPr lang="el-GR" dirty="0" smtClean="0"/>
          </a:p>
          <a:p>
            <a:r>
              <a:rPr lang="el-GR" dirty="0" smtClean="0"/>
              <a:t>Φυσικά</a:t>
            </a:r>
            <a:r>
              <a:rPr lang="el-GR" dirty="0"/>
              <a:t>, είναι </a:t>
            </a:r>
            <a:r>
              <a:rPr lang="el-GR" dirty="0" smtClean="0"/>
              <a:t>απαραίτητη η </a:t>
            </a:r>
            <a:r>
              <a:rPr lang="el-GR" dirty="0"/>
              <a:t>συνεχής προσφορά ενέργειας από τον </a:t>
            </a:r>
            <a:r>
              <a:rPr lang="el-GR" dirty="0" smtClean="0"/>
              <a:t>άνθρωπο.</a:t>
            </a:r>
            <a:endParaRPr lang="el-GR" dirty="0"/>
          </a:p>
        </p:txBody>
      </p: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4965839"/>
            <a:ext cx="1402891" cy="1399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Ορθογώνιο 7"/>
          <p:cNvSpPr/>
          <p:nvPr/>
        </p:nvSpPr>
        <p:spPr>
          <a:xfrm>
            <a:off x="7236296" y="6208103"/>
            <a:ext cx="1369782" cy="430887"/>
          </a:xfrm>
          <a:prstGeom prst="rect">
            <a:avLst/>
          </a:prstGeom>
        </p:spPr>
        <p:txBody>
          <a:bodyPr wrap="square">
            <a:spAutoFit/>
          </a:bodyPr>
          <a:lstStyle/>
          <a:p>
            <a:r>
              <a:rPr lang="el-GR" sz="1100" dirty="0"/>
              <a:t>Μηχανικό ανάλογο ηλεκτρικής πηγής. </a:t>
            </a:r>
          </a:p>
        </p:txBody>
      </p:sp>
    </p:spTree>
    <p:extLst>
      <p:ext uri="{BB962C8B-B14F-4D97-AF65-F5344CB8AC3E}">
        <p14:creationId xmlns:p14="http://schemas.microsoft.com/office/powerpoint/2010/main" val="347078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98103" y="188640"/>
            <a:ext cx="5418919" cy="461665"/>
          </a:xfrm>
          <a:prstGeom prst="rect">
            <a:avLst/>
          </a:prstGeom>
        </p:spPr>
        <p:txBody>
          <a:bodyPr wrap="none">
            <a:spAutoFit/>
          </a:bodyPr>
          <a:lstStyle/>
          <a:p>
            <a:r>
              <a:rPr lang="el-GR" sz="2400" b="1" dirty="0">
                <a:solidFill>
                  <a:srgbClr val="C00000"/>
                </a:solidFill>
              </a:rPr>
              <a:t>Αποτελέσματα του ηλεκτρικού ρεύματος</a:t>
            </a:r>
          </a:p>
        </p:txBody>
      </p:sp>
      <p:sp>
        <p:nvSpPr>
          <p:cNvPr id="3" name="Ορθογώνιο 2"/>
          <p:cNvSpPr/>
          <p:nvPr/>
        </p:nvSpPr>
        <p:spPr>
          <a:xfrm>
            <a:off x="395536" y="764704"/>
            <a:ext cx="8496944" cy="3970318"/>
          </a:xfrm>
          <a:prstGeom prst="rect">
            <a:avLst/>
          </a:prstGeom>
        </p:spPr>
        <p:txBody>
          <a:bodyPr wrap="square">
            <a:spAutoFit/>
          </a:bodyPr>
          <a:lstStyle/>
          <a:p>
            <a:r>
              <a:rPr lang="el-GR" b="1" dirty="0"/>
              <a:t>α)</a:t>
            </a:r>
            <a:r>
              <a:rPr lang="el-GR" dirty="0"/>
              <a:t> </a:t>
            </a:r>
            <a:r>
              <a:rPr lang="el-GR" b="1" dirty="0">
                <a:solidFill>
                  <a:srgbClr val="002060"/>
                </a:solidFill>
              </a:rPr>
              <a:t>Θερμικά</a:t>
            </a:r>
          </a:p>
          <a:p>
            <a:r>
              <a:rPr lang="el-GR" dirty="0"/>
              <a:t>Παρατηρούνται κατά τη λειτουργία του θερμοσίφωνα</a:t>
            </a:r>
            <a:r>
              <a:rPr lang="el-GR" dirty="0" smtClean="0"/>
              <a:t>, της </a:t>
            </a:r>
            <a:r>
              <a:rPr lang="el-GR" dirty="0"/>
              <a:t>ηλεκτρικής κουζίνας, του λαμπτήρα πυρακτώσεως κ.ά. </a:t>
            </a:r>
            <a:endParaRPr lang="el-GR" dirty="0" smtClean="0"/>
          </a:p>
          <a:p>
            <a:r>
              <a:rPr lang="el-GR" dirty="0" smtClean="0"/>
              <a:t>Σ’ αυτά </a:t>
            </a:r>
            <a:r>
              <a:rPr lang="el-GR" dirty="0"/>
              <a:t>τα φαινόμενα συμβαίνει αύξηση της θερμοκρασίας </a:t>
            </a:r>
            <a:r>
              <a:rPr lang="el-GR" dirty="0" smtClean="0"/>
              <a:t>σε μεταλλικούς </a:t>
            </a:r>
            <a:r>
              <a:rPr lang="el-GR" dirty="0"/>
              <a:t>αγωγούς</a:t>
            </a:r>
            <a:r>
              <a:rPr lang="el-GR" dirty="0" smtClean="0"/>
              <a:t>.</a:t>
            </a:r>
          </a:p>
          <a:p>
            <a:endParaRPr lang="el-GR" dirty="0"/>
          </a:p>
          <a:p>
            <a:r>
              <a:rPr lang="el-GR" b="1" dirty="0"/>
              <a:t>β)</a:t>
            </a:r>
            <a:r>
              <a:rPr lang="el-GR" dirty="0"/>
              <a:t> </a:t>
            </a:r>
            <a:r>
              <a:rPr lang="el-GR" b="1" dirty="0">
                <a:solidFill>
                  <a:srgbClr val="002060"/>
                </a:solidFill>
              </a:rPr>
              <a:t>Χημικά</a:t>
            </a:r>
          </a:p>
          <a:p>
            <a:r>
              <a:rPr lang="el-GR" dirty="0"/>
              <a:t>Παρατηρούνται κατά το άδειασμα μιας μπαταρίας, </a:t>
            </a:r>
            <a:r>
              <a:rPr lang="el-GR" dirty="0" smtClean="0"/>
              <a:t>την ηλεκτρόλυση </a:t>
            </a:r>
            <a:r>
              <a:rPr lang="el-GR" dirty="0"/>
              <a:t>διαλύματος θειικού οξέος, την </a:t>
            </a:r>
            <a:r>
              <a:rPr lang="el-GR" dirty="0" smtClean="0"/>
              <a:t>ηλεκτροπληξία κ.ά</a:t>
            </a:r>
            <a:r>
              <a:rPr lang="el-GR" dirty="0"/>
              <a:t>. </a:t>
            </a:r>
            <a:endParaRPr lang="el-GR" dirty="0" smtClean="0"/>
          </a:p>
          <a:p>
            <a:r>
              <a:rPr lang="el-GR" dirty="0" smtClean="0"/>
              <a:t>Σ</a:t>
            </a:r>
            <a:r>
              <a:rPr lang="el-GR" dirty="0"/>
              <a:t>’ αυτά συμβαίνουν χημικές αντιδράσεις</a:t>
            </a:r>
            <a:r>
              <a:rPr lang="el-GR" dirty="0" smtClean="0"/>
              <a:t>.</a:t>
            </a:r>
          </a:p>
          <a:p>
            <a:endParaRPr lang="el-GR" dirty="0"/>
          </a:p>
          <a:p>
            <a:r>
              <a:rPr lang="el-GR" b="1" dirty="0"/>
              <a:t>γ)</a:t>
            </a:r>
            <a:r>
              <a:rPr lang="el-GR" dirty="0"/>
              <a:t> </a:t>
            </a:r>
            <a:r>
              <a:rPr lang="el-GR" b="1" dirty="0">
                <a:solidFill>
                  <a:srgbClr val="002060"/>
                </a:solidFill>
              </a:rPr>
              <a:t>Μαγνητικά</a:t>
            </a:r>
          </a:p>
          <a:p>
            <a:r>
              <a:rPr lang="el-GR" dirty="0"/>
              <a:t>Παρατηρούνται κατά τη λειτουργία κινητήρων π.χ. </a:t>
            </a:r>
            <a:r>
              <a:rPr lang="el-GR" dirty="0" smtClean="0"/>
              <a:t>του πλυντηρίου</a:t>
            </a:r>
            <a:r>
              <a:rPr lang="el-GR" dirty="0"/>
              <a:t>, του ασανσέρ, του τρόλεϊ, κατά την </a:t>
            </a:r>
            <a:r>
              <a:rPr lang="el-GR" dirty="0" smtClean="0"/>
              <a:t>έκτροπη μιας </a:t>
            </a:r>
            <a:r>
              <a:rPr lang="el-GR" dirty="0"/>
              <a:t>μαγνητικής βελόνας από τη θέση ισορροπίας της κ.ά.</a:t>
            </a:r>
          </a:p>
          <a:p>
            <a:r>
              <a:rPr lang="el-GR" dirty="0"/>
              <a:t>Σ’ αυτά συμβαίνει αλληλεπίδραση ηλεκτρικών ρευμάτων </a:t>
            </a:r>
            <a:r>
              <a:rPr lang="el-GR" dirty="0" smtClean="0"/>
              <a:t>και μαγνητών</a:t>
            </a:r>
            <a:r>
              <a:rPr lang="el-GR"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4735022"/>
            <a:ext cx="3428006" cy="1841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2937976" y="6535270"/>
            <a:ext cx="2576346" cy="261610"/>
          </a:xfrm>
          <a:prstGeom prst="rect">
            <a:avLst/>
          </a:prstGeom>
        </p:spPr>
        <p:txBody>
          <a:bodyPr wrap="none">
            <a:spAutoFit/>
          </a:bodyPr>
          <a:lstStyle/>
          <a:p>
            <a:r>
              <a:rPr lang="el-GR" sz="1100" dirty="0"/>
              <a:t>Αποτελέσματα του ηλεκτρικού ρεύματος.</a:t>
            </a:r>
          </a:p>
        </p:txBody>
      </p:sp>
    </p:spTree>
    <p:extLst>
      <p:ext uri="{BB962C8B-B14F-4D97-AF65-F5344CB8AC3E}">
        <p14:creationId xmlns:p14="http://schemas.microsoft.com/office/powerpoint/2010/main" val="319472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67744" y="260648"/>
            <a:ext cx="5174045" cy="523220"/>
          </a:xfrm>
          <a:prstGeom prst="rect">
            <a:avLst/>
          </a:prstGeom>
        </p:spPr>
        <p:txBody>
          <a:bodyPr wrap="none">
            <a:spAutoFit/>
          </a:bodyPr>
          <a:lstStyle/>
          <a:p>
            <a:r>
              <a:rPr lang="el-GR" sz="2800" b="1" dirty="0">
                <a:solidFill>
                  <a:srgbClr val="C00000"/>
                </a:solidFill>
              </a:rPr>
              <a:t>Ένταση του ηλεκτρικού ρεύματος</a:t>
            </a:r>
          </a:p>
        </p:txBody>
      </p:sp>
      <p:sp>
        <p:nvSpPr>
          <p:cNvPr id="3" name="Ορθογώνιο 2"/>
          <p:cNvSpPr/>
          <p:nvPr/>
        </p:nvSpPr>
        <p:spPr>
          <a:xfrm>
            <a:off x="251520" y="1124744"/>
            <a:ext cx="5400600" cy="1200329"/>
          </a:xfrm>
          <a:prstGeom prst="rect">
            <a:avLst/>
          </a:prstGeom>
        </p:spPr>
        <p:txBody>
          <a:bodyPr wrap="square">
            <a:spAutoFit/>
          </a:bodyPr>
          <a:lstStyle/>
          <a:p>
            <a:r>
              <a:rPr lang="el-GR" dirty="0" smtClean="0"/>
              <a:t>Στους </a:t>
            </a:r>
            <a:r>
              <a:rPr lang="el-GR" dirty="0"/>
              <a:t>αγωγούς δε μας ενδιαφέρει μόνο η ποσότητα του ηλεκτρικού φορτίου που περνά από μια διατομή </a:t>
            </a:r>
            <a:r>
              <a:rPr lang="el-GR" dirty="0" smtClean="0"/>
              <a:t>του αγωγού</a:t>
            </a:r>
            <a:r>
              <a:rPr lang="el-GR" dirty="0"/>
              <a:t>, αλλά και σε πόσο χρόνο περνά δηλαδή ο </a:t>
            </a:r>
            <a:r>
              <a:rPr lang="el-GR" b="1" dirty="0" smtClean="0"/>
              <a:t>ρυθμός διέλευσης </a:t>
            </a:r>
            <a:r>
              <a:rPr lang="el-GR" b="1" dirty="0"/>
              <a:t>του ηλεκτρικού φορτίου</a:t>
            </a:r>
            <a:r>
              <a:rPr lang="el-GR" dirty="0"/>
              <a:t>.</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6126" y="1124744"/>
            <a:ext cx="2664296" cy="728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6142907" y="1880176"/>
            <a:ext cx="2790056" cy="430887"/>
          </a:xfrm>
          <a:prstGeom prst="rect">
            <a:avLst/>
          </a:prstGeom>
        </p:spPr>
        <p:txBody>
          <a:bodyPr wrap="square">
            <a:spAutoFit/>
          </a:bodyPr>
          <a:lstStyle/>
          <a:p>
            <a:r>
              <a:rPr lang="el-GR" sz="1100" dirty="0"/>
              <a:t>Αγωγός που διαρρέεται από συνεχές και</a:t>
            </a:r>
          </a:p>
          <a:p>
            <a:r>
              <a:rPr lang="el-GR" sz="1100" dirty="0"/>
              <a:t>χρονικά σταθερό ηλεκτρικό ρεύμα. </a:t>
            </a:r>
          </a:p>
        </p:txBody>
      </p:sp>
      <p:sp>
        <p:nvSpPr>
          <p:cNvPr id="5" name="Ορθογώνιο 4"/>
          <p:cNvSpPr/>
          <p:nvPr/>
        </p:nvSpPr>
        <p:spPr>
          <a:xfrm>
            <a:off x="251520" y="2636912"/>
            <a:ext cx="8424936" cy="2862322"/>
          </a:xfrm>
          <a:prstGeom prst="rect">
            <a:avLst/>
          </a:prstGeom>
        </p:spPr>
        <p:txBody>
          <a:bodyPr wrap="square">
            <a:spAutoFit/>
          </a:bodyPr>
          <a:lstStyle/>
          <a:p>
            <a:r>
              <a:rPr lang="el-GR" dirty="0"/>
              <a:t>Θεωρούμε έναν αγωγό, ο οποίος διαρρέεται από ηλεκτρικό ρεύμα που έχει πάντα την ίδια φορά </a:t>
            </a:r>
            <a:r>
              <a:rPr lang="el-GR" b="1" dirty="0"/>
              <a:t>(συνεχές ρεύμα</a:t>
            </a:r>
            <a:r>
              <a:rPr lang="el-GR" dirty="0"/>
              <a:t>) </a:t>
            </a:r>
            <a:r>
              <a:rPr lang="el-GR" dirty="0" smtClean="0"/>
              <a:t>και από </a:t>
            </a:r>
            <a:r>
              <a:rPr lang="el-GR" dirty="0"/>
              <a:t>μια διατομή του αγωγού περνά ίδια ποσότητα </a:t>
            </a:r>
            <a:r>
              <a:rPr lang="el-GR" dirty="0" smtClean="0"/>
              <a:t>φορτίου σε </a:t>
            </a:r>
            <a:r>
              <a:rPr lang="el-GR" dirty="0"/>
              <a:t>ίσους χρόνους (</a:t>
            </a:r>
            <a:r>
              <a:rPr lang="el-GR" b="1" dirty="0"/>
              <a:t>χρονικά σταθερό ρεύμα</a:t>
            </a:r>
            <a:r>
              <a:rPr lang="el-GR" dirty="0" smtClean="0"/>
              <a:t>).</a:t>
            </a:r>
            <a:endParaRPr lang="el-GR" dirty="0"/>
          </a:p>
          <a:p>
            <a:r>
              <a:rPr lang="el-GR" dirty="0"/>
              <a:t>Στην περίπτωση αυτή (του συνεχούς και χρονικά </a:t>
            </a:r>
            <a:r>
              <a:rPr lang="el-GR" dirty="0" smtClean="0"/>
              <a:t>σταθερού ηλεκτρικού </a:t>
            </a:r>
            <a:r>
              <a:rPr lang="el-GR" dirty="0"/>
              <a:t>ρεύματος) ορίζουμε </a:t>
            </a:r>
            <a:r>
              <a:rPr lang="el-GR" dirty="0" smtClean="0"/>
              <a:t>ως:</a:t>
            </a:r>
          </a:p>
          <a:p>
            <a:r>
              <a:rPr lang="el-GR" b="1" dirty="0" smtClean="0">
                <a:solidFill>
                  <a:srgbClr val="C00000"/>
                </a:solidFill>
              </a:rPr>
              <a:t>Ένταση </a:t>
            </a:r>
            <a:r>
              <a:rPr lang="el-GR" b="1" dirty="0">
                <a:solidFill>
                  <a:srgbClr val="C00000"/>
                </a:solidFill>
              </a:rPr>
              <a:t>Ι</a:t>
            </a:r>
            <a:r>
              <a:rPr lang="el-GR" dirty="0"/>
              <a:t> </a:t>
            </a:r>
            <a:r>
              <a:rPr lang="el-GR" b="1" dirty="0"/>
              <a:t>του </a:t>
            </a:r>
            <a:r>
              <a:rPr lang="el-GR" b="1" dirty="0" smtClean="0"/>
              <a:t>ηλεκτρικού ρεύματος</a:t>
            </a:r>
            <a:r>
              <a:rPr lang="el-GR" b="1" dirty="0"/>
              <a:t>, που διαρρέει έναν αγωγό, το μονόμετρο </a:t>
            </a:r>
            <a:r>
              <a:rPr lang="el-GR" b="1" dirty="0" smtClean="0"/>
              <a:t>μέγεθος που </a:t>
            </a:r>
            <a:r>
              <a:rPr lang="el-GR" b="1" dirty="0"/>
              <a:t>έχει μέτρο ίσο με το πηλίκο του φορτίου q, που </a:t>
            </a:r>
            <a:r>
              <a:rPr lang="el-GR" b="1" dirty="0" smtClean="0"/>
              <a:t>περνά από </a:t>
            </a:r>
            <a:r>
              <a:rPr lang="el-GR" b="1" dirty="0"/>
              <a:t>μια διατομή του αγωγού σε χρόνο t, προς το χρόνο t</a:t>
            </a:r>
            <a:r>
              <a:rPr lang="el-GR" b="1" dirty="0" smtClean="0"/>
              <a:t>.</a:t>
            </a:r>
          </a:p>
          <a:p>
            <a:endParaRPr lang="el-GR" b="1" dirty="0"/>
          </a:p>
          <a:p>
            <a:r>
              <a:rPr lang="el-GR" dirty="0"/>
              <a:t>Δηλαδή:</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5163" y="4941168"/>
            <a:ext cx="861956" cy="873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732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11560" y="620687"/>
            <a:ext cx="7704856" cy="646331"/>
          </a:xfrm>
          <a:prstGeom prst="rect">
            <a:avLst/>
          </a:prstGeom>
        </p:spPr>
        <p:txBody>
          <a:bodyPr wrap="square">
            <a:spAutoFit/>
          </a:bodyPr>
          <a:lstStyle/>
          <a:p>
            <a:r>
              <a:rPr lang="el-GR" dirty="0"/>
              <a:t>Στο διεθνές σύστημα μονάδων (S.I.) η ένταση του ρεύματος είναι </a:t>
            </a:r>
            <a:r>
              <a:rPr lang="el-GR" b="1" dirty="0"/>
              <a:t>θεμελιώδες μέγεθος</a:t>
            </a:r>
            <a:r>
              <a:rPr lang="el-GR" dirty="0"/>
              <a:t> με μονάδα το </a:t>
            </a:r>
            <a:r>
              <a:rPr lang="el-GR" b="1" dirty="0">
                <a:solidFill>
                  <a:srgbClr val="C00000"/>
                </a:solidFill>
              </a:rPr>
              <a:t>1A (Ampère</a:t>
            </a:r>
            <a:r>
              <a:rPr lang="el-GR" b="1" dirty="0" smtClean="0">
                <a:solidFill>
                  <a:srgbClr val="C00000"/>
                </a:solidFill>
              </a:rPr>
              <a:t>), </a:t>
            </a:r>
            <a:r>
              <a:rPr lang="el-GR" dirty="0" smtClean="0"/>
              <a:t>που </a:t>
            </a:r>
            <a:r>
              <a:rPr lang="el-GR" dirty="0"/>
              <a:t>είναι </a:t>
            </a:r>
            <a:r>
              <a:rPr lang="el-GR" b="1" dirty="0"/>
              <a:t>θεμελιώδης μονάδα</a:t>
            </a:r>
            <a:r>
              <a:rPr lang="el-GR" dirty="0"/>
              <a:t>.</a:t>
            </a:r>
          </a:p>
        </p:txBody>
      </p:sp>
      <p:sp>
        <p:nvSpPr>
          <p:cNvPr id="3" name="Ορθογώνιο 2"/>
          <p:cNvSpPr/>
          <p:nvPr/>
        </p:nvSpPr>
        <p:spPr>
          <a:xfrm>
            <a:off x="611560" y="1772816"/>
            <a:ext cx="772904" cy="369332"/>
          </a:xfrm>
          <a:prstGeom prst="rect">
            <a:avLst/>
          </a:prstGeom>
        </p:spPr>
        <p:txBody>
          <a:bodyPr wrap="none">
            <a:spAutoFit/>
          </a:bodyPr>
          <a:lstStyle/>
          <a:p>
            <a:r>
              <a:rPr lang="el-GR" dirty="0"/>
              <a:t>Είναι: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42184"/>
            <a:ext cx="2971115" cy="630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611560" y="2420888"/>
            <a:ext cx="8136904" cy="2031325"/>
          </a:xfrm>
          <a:prstGeom prst="rect">
            <a:avLst/>
          </a:prstGeom>
        </p:spPr>
        <p:txBody>
          <a:bodyPr wrap="square">
            <a:spAutoFit/>
          </a:bodyPr>
          <a:lstStyle/>
          <a:p>
            <a:r>
              <a:rPr lang="el-GR" dirty="0"/>
              <a:t>Από τη σχέση </a:t>
            </a:r>
            <a:r>
              <a:rPr lang="el-GR" dirty="0" smtClean="0"/>
              <a:t>ορισμού της έντασης ηλεκτρικού ρεύματος ορίζεται </a:t>
            </a:r>
            <a:r>
              <a:rPr lang="el-GR" dirty="0"/>
              <a:t>η μονάδα φορτίου </a:t>
            </a:r>
            <a:r>
              <a:rPr lang="el-GR" b="1" dirty="0">
                <a:solidFill>
                  <a:srgbClr val="C00000"/>
                </a:solidFill>
              </a:rPr>
              <a:t>1 Coulomb </a:t>
            </a:r>
            <a:r>
              <a:rPr lang="el-GR" b="1" dirty="0" smtClean="0">
                <a:solidFill>
                  <a:srgbClr val="C00000"/>
                </a:solidFill>
              </a:rPr>
              <a:t> </a:t>
            </a:r>
            <a:r>
              <a:rPr lang="el-GR" dirty="0" smtClean="0"/>
              <a:t>(</a:t>
            </a:r>
            <a:r>
              <a:rPr lang="el-GR" b="1" dirty="0" smtClean="0"/>
              <a:t>1C = </a:t>
            </a:r>
            <a:r>
              <a:rPr lang="el-GR" b="1" dirty="0"/>
              <a:t>1A·1s</a:t>
            </a:r>
            <a:r>
              <a:rPr lang="el-GR" dirty="0"/>
              <a:t>). </a:t>
            </a:r>
            <a:endParaRPr lang="el-GR" dirty="0" smtClean="0"/>
          </a:p>
          <a:p>
            <a:r>
              <a:rPr lang="el-GR" dirty="0" smtClean="0"/>
              <a:t>Δηλαδή </a:t>
            </a:r>
            <a:r>
              <a:rPr lang="el-GR" b="1" dirty="0">
                <a:solidFill>
                  <a:srgbClr val="C00000"/>
                </a:solidFill>
              </a:rPr>
              <a:t>1C είναι το φορτίο, που περνά σε χρόνο </a:t>
            </a:r>
            <a:r>
              <a:rPr lang="el-GR" b="1" dirty="0" smtClean="0">
                <a:solidFill>
                  <a:srgbClr val="C00000"/>
                </a:solidFill>
              </a:rPr>
              <a:t>1s από </a:t>
            </a:r>
            <a:r>
              <a:rPr lang="el-GR" b="1" dirty="0">
                <a:solidFill>
                  <a:srgbClr val="C00000"/>
                </a:solidFill>
              </a:rPr>
              <a:t>μια διατομή ενός αγωγού, ο οποίος διαρρέεται από </a:t>
            </a:r>
            <a:r>
              <a:rPr lang="el-GR" b="1" dirty="0" smtClean="0">
                <a:solidFill>
                  <a:srgbClr val="C00000"/>
                </a:solidFill>
              </a:rPr>
              <a:t>ρεύμα έντασης </a:t>
            </a:r>
            <a:r>
              <a:rPr lang="el-GR" b="1" dirty="0">
                <a:solidFill>
                  <a:srgbClr val="C00000"/>
                </a:solidFill>
              </a:rPr>
              <a:t>1Α</a:t>
            </a:r>
            <a:r>
              <a:rPr lang="el-GR" b="1" dirty="0" smtClean="0">
                <a:solidFill>
                  <a:srgbClr val="C00000"/>
                </a:solidFill>
              </a:rPr>
              <a:t>.</a:t>
            </a:r>
          </a:p>
          <a:p>
            <a:endParaRPr lang="el-GR" b="1" dirty="0">
              <a:solidFill>
                <a:srgbClr val="C00000"/>
              </a:solidFill>
            </a:endParaRPr>
          </a:p>
          <a:p>
            <a:r>
              <a:rPr lang="el-GR" dirty="0"/>
              <a:t>Η ένταση του ηλεκτρικού ρεύματος εκφράζει </a:t>
            </a:r>
            <a:r>
              <a:rPr lang="el-GR" b="1" dirty="0"/>
              <a:t>το </a:t>
            </a:r>
            <a:r>
              <a:rPr lang="el-GR" b="1" dirty="0" smtClean="0"/>
              <a:t>ρυθμό </a:t>
            </a:r>
            <a:r>
              <a:rPr lang="el-GR" b="1" dirty="0"/>
              <a:t>διέλευσης του ηλεκτρικού φορτίου από μια διατομή ενός αγωγού.</a:t>
            </a:r>
          </a:p>
        </p:txBody>
      </p:sp>
    </p:spTree>
    <p:extLst>
      <p:ext uri="{BB962C8B-B14F-4D97-AF65-F5344CB8AC3E}">
        <p14:creationId xmlns:p14="http://schemas.microsoft.com/office/powerpoint/2010/main" val="384689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827584" y="404664"/>
            <a:ext cx="7344816" cy="2308324"/>
          </a:xfrm>
          <a:prstGeom prst="rect">
            <a:avLst/>
          </a:prstGeom>
        </p:spPr>
        <p:txBody>
          <a:bodyPr wrap="square">
            <a:spAutoFit/>
          </a:bodyPr>
          <a:lstStyle/>
          <a:p>
            <a:r>
              <a:rPr lang="el-GR" b="1" dirty="0"/>
              <a:t>Παράδειγμα </a:t>
            </a:r>
            <a:r>
              <a:rPr lang="el-GR" b="1" dirty="0" smtClean="0"/>
              <a:t>1</a:t>
            </a:r>
          </a:p>
          <a:p>
            <a:endParaRPr lang="el-GR" b="1" dirty="0"/>
          </a:p>
          <a:p>
            <a:r>
              <a:rPr lang="el-GR" dirty="0"/>
              <a:t>Ένας αγωγός διαρρέεται από ρεύμα έντασης I = 4Α. Να βρεθούν:</a:t>
            </a:r>
          </a:p>
          <a:p>
            <a:r>
              <a:rPr lang="el-GR" b="1" dirty="0"/>
              <a:t>α) </a:t>
            </a:r>
            <a:r>
              <a:rPr lang="el-GR" dirty="0"/>
              <a:t>το φορτίο που πέρνα από μια διατομή του αγωγού </a:t>
            </a:r>
            <a:r>
              <a:rPr lang="el-GR" dirty="0" smtClean="0"/>
              <a:t>σε χρόνο </a:t>
            </a:r>
            <a:r>
              <a:rPr lang="el-GR" dirty="0"/>
              <a:t>t = 4s</a:t>
            </a:r>
            <a:r>
              <a:rPr lang="el-GR" dirty="0" smtClean="0"/>
              <a:t>,</a:t>
            </a:r>
            <a:br>
              <a:rPr lang="el-GR" dirty="0" smtClean="0"/>
            </a:br>
            <a:endParaRPr lang="el-GR" dirty="0"/>
          </a:p>
          <a:p>
            <a:r>
              <a:rPr lang="el-GR" b="1" dirty="0"/>
              <a:t>β)</a:t>
            </a:r>
            <a:r>
              <a:rPr lang="el-GR" dirty="0"/>
              <a:t> ο αριθμός των ηλεκτρονίων που περνά από μια </a:t>
            </a:r>
            <a:r>
              <a:rPr lang="el-GR" dirty="0" smtClean="0"/>
              <a:t>διατομή του </a:t>
            </a:r>
            <a:r>
              <a:rPr lang="el-GR" dirty="0"/>
              <a:t>αγωγού σε χρόνο t = 4s.</a:t>
            </a:r>
          </a:p>
          <a:p>
            <a:r>
              <a:rPr lang="el-GR" dirty="0" smtClean="0"/>
              <a:t>Δίνεται</a:t>
            </a:r>
            <a:endParaRPr lang="el-G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451051"/>
            <a:ext cx="1305515" cy="32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810" y="3284984"/>
            <a:ext cx="5005334" cy="222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12324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741</Words>
  <Application>Microsoft Office PowerPoint</Application>
  <PresentationFormat>Προβολή στην οθόνη (4:3)</PresentationFormat>
  <Paragraphs>67</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oem</dc:creator>
  <cp:lastModifiedBy>oem</cp:lastModifiedBy>
  <cp:revision>16</cp:revision>
  <dcterms:created xsi:type="dcterms:W3CDTF">2020-11-11T16:02:11Z</dcterms:created>
  <dcterms:modified xsi:type="dcterms:W3CDTF">2020-11-11T16:57:14Z</dcterms:modified>
</cp:coreProperties>
</file>