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7" r:id="rId4"/>
    <p:sldId id="274" r:id="rId5"/>
    <p:sldId id="286" r:id="rId6"/>
    <p:sldId id="273" r:id="rId7"/>
    <p:sldId id="260" r:id="rId8"/>
    <p:sldId id="261" r:id="rId9"/>
    <p:sldId id="262" r:id="rId10"/>
    <p:sldId id="288" r:id="rId11"/>
    <p:sldId id="289" r:id="rId12"/>
    <p:sldId id="290" r:id="rId13"/>
    <p:sldId id="272" r:id="rId14"/>
    <p:sldId id="291" r:id="rId15"/>
    <p:sldId id="292" r:id="rId16"/>
    <p:sldId id="283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839E-46C6-4957-9D71-EB4A22435AB2}" type="datetimeFigureOut">
              <a:rPr lang="el-GR" smtClean="0"/>
              <a:pPr/>
              <a:t>9/1/2021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A3F5-515C-443A-BD41-17C0121A65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403648" y="2247372"/>
            <a:ext cx="5505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i="1" dirty="0">
                <a:solidFill>
                  <a:srgbClr val="C00000"/>
                </a:solidFill>
              </a:rPr>
              <a:t>ΘΕΩΡΙΕΣ ΓΙΑ ΤΟ ΦΩΣ</a:t>
            </a:r>
          </a:p>
        </p:txBody>
      </p:sp>
    </p:spTree>
    <p:extLst>
      <p:ext uri="{BB962C8B-B14F-4D97-AF65-F5344CB8AC3E}">
        <p14:creationId xmlns:p14="http://schemas.microsoft.com/office/powerpoint/2010/main" val="339980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73828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3) ΗΛΕΚΤΡΟΜΑΓΝΗΤΙΚΗ ΘΕΩΡΙΑ   ( Maxwell  1865)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23528" y="1772816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«Το φως είναι ηλεκτρομαγνητικό κύμα </a:t>
            </a:r>
            <a:r>
              <a:rPr lang="el-GR" sz="3200" b="1" dirty="0" smtClean="0">
                <a:solidFill>
                  <a:srgbClr val="C00000"/>
                </a:solidFill>
              </a:rPr>
              <a:t>(εγκάρσιο)»                                    </a:t>
            </a:r>
          </a:p>
          <a:p>
            <a:endParaRPr lang="el-GR" dirty="0"/>
          </a:p>
          <a:p>
            <a:r>
              <a:rPr lang="el-GR" sz="3200" dirty="0" smtClean="0"/>
              <a:t>Η </a:t>
            </a:r>
            <a:r>
              <a:rPr lang="el-GR" sz="3200" dirty="0"/>
              <a:t>θεωρία αυτή εξηγεί την </a:t>
            </a:r>
            <a:r>
              <a:rPr lang="el-GR" sz="3200" b="1" dirty="0"/>
              <a:t>ανάκλαση</a:t>
            </a:r>
            <a:r>
              <a:rPr lang="el-GR" sz="3200" dirty="0"/>
              <a:t>,   τη  </a:t>
            </a:r>
            <a:r>
              <a:rPr lang="el-GR" sz="3200" b="1" dirty="0" smtClean="0"/>
              <a:t>διάθλαση</a:t>
            </a:r>
            <a:r>
              <a:rPr lang="el-GR" sz="3200" dirty="0" smtClean="0"/>
              <a:t> την  </a:t>
            </a:r>
            <a:r>
              <a:rPr lang="el-GR" sz="3200" b="1" dirty="0"/>
              <a:t>περίθλαση</a:t>
            </a:r>
            <a:r>
              <a:rPr lang="el-GR" sz="3200" dirty="0"/>
              <a:t> </a:t>
            </a:r>
            <a:r>
              <a:rPr lang="el-GR" sz="3200" dirty="0" smtClean="0"/>
              <a:t>την </a:t>
            </a:r>
            <a:r>
              <a:rPr lang="el-GR" sz="3200" b="1" dirty="0" smtClean="0"/>
              <a:t>πόλωση</a:t>
            </a:r>
            <a:r>
              <a:rPr lang="el-GR" sz="3200" dirty="0" smtClean="0"/>
              <a:t>  </a:t>
            </a:r>
            <a:r>
              <a:rPr lang="el-GR" sz="3200" dirty="0"/>
              <a:t>και την </a:t>
            </a:r>
            <a:r>
              <a:rPr lang="el-GR" sz="3200" b="1" dirty="0"/>
              <a:t>συμβολή</a:t>
            </a:r>
            <a:r>
              <a:rPr lang="el-GR" sz="3200" dirty="0"/>
              <a:t> του φωτός. </a:t>
            </a:r>
          </a:p>
        </p:txBody>
      </p:sp>
    </p:spTree>
    <p:extLst>
      <p:ext uri="{BB962C8B-B14F-4D97-AF65-F5344CB8AC3E}">
        <p14:creationId xmlns:p14="http://schemas.microsoft.com/office/powerpoint/2010/main" val="271591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7584" y="76470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Την </a:t>
            </a:r>
            <a:r>
              <a:rPr lang="el-GR" sz="3200" b="1" dirty="0"/>
              <a:t>ορθότητα της θεωρίας του Maxwell απέδειξε πειραματικά </a:t>
            </a:r>
            <a:r>
              <a:rPr lang="en-US" sz="3200" b="1" dirty="0" smtClean="0"/>
              <a:t>o Hertz</a:t>
            </a:r>
            <a:r>
              <a:rPr lang="el-GR" sz="3200" b="1" dirty="0" smtClean="0"/>
              <a:t> </a:t>
            </a:r>
            <a:r>
              <a:rPr lang="en-US" sz="3200" b="1" dirty="0" smtClean="0"/>
              <a:t>to 1887.</a:t>
            </a:r>
          </a:p>
          <a:p>
            <a:r>
              <a:rPr lang="el-GR" sz="3200" b="1" dirty="0" smtClean="0"/>
              <a:t>  </a:t>
            </a:r>
            <a:endParaRPr lang="en-US" sz="3200" b="1" dirty="0" smtClean="0"/>
          </a:p>
          <a:p>
            <a:r>
              <a:rPr lang="el-GR" sz="3200" b="1" dirty="0" smtClean="0"/>
              <a:t>Η </a:t>
            </a:r>
            <a:r>
              <a:rPr lang="el-GR" sz="3200" b="1" dirty="0"/>
              <a:t>θεωρία του Maxwell  προέβλεπε τη διάδοση του φωτός   στον αιθέρα .  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l-GR" sz="3200" b="1" dirty="0" smtClean="0"/>
              <a:t>Την </a:t>
            </a:r>
            <a:r>
              <a:rPr lang="el-GR" sz="3200" b="1" dirty="0"/>
              <a:t>διάδοση του φωτός στο κενό εισήγαγε ο Einstein , με την ειδική θεωρία της </a:t>
            </a:r>
            <a:r>
              <a:rPr lang="el-GR" sz="3200" b="1" dirty="0" smtClean="0"/>
              <a:t>σχετικότητας.</a:t>
            </a:r>
            <a:r>
              <a:rPr lang="el-GR" sz="3200" b="1" dirty="0"/>
              <a:t/>
            </a:r>
            <a:br>
              <a:rPr lang="el-GR" sz="3200" b="1" dirty="0"/>
            </a:b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8589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70043" y="260648"/>
            <a:ext cx="523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Ηλεκτρομαγνητικό   Κύμα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39552" y="1412776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Είναι </a:t>
            </a:r>
            <a:r>
              <a:rPr lang="el-GR" sz="2400" b="1" dirty="0"/>
              <a:t>η διάδοση  μιας  διαταραχής  του </a:t>
            </a:r>
            <a:r>
              <a:rPr lang="el-GR" sz="2400" b="1" dirty="0" smtClean="0"/>
              <a:t>ηλεκτρομαγνητικού </a:t>
            </a:r>
          </a:p>
          <a:p>
            <a:r>
              <a:rPr lang="el-GR" sz="2400" b="1" dirty="0" smtClean="0"/>
              <a:t>πεδίου </a:t>
            </a:r>
            <a:r>
              <a:rPr lang="el-GR" sz="2800" b="1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27111" y="2323853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Ταχύτητα</a:t>
            </a:r>
            <a:r>
              <a:rPr lang="el-GR" sz="2400" b="1" dirty="0"/>
              <a:t>  Ηλεκτρομαγνητικού   Κύματος , σε ένα ισότροπο μέσο,  είναι η ταχύτητα με την  οποία  διαδίδεται το </a:t>
            </a:r>
            <a:r>
              <a:rPr lang="el-GR" sz="2400" b="1" dirty="0" smtClean="0"/>
              <a:t>κύμα, δηλαδή  c = s/t </a:t>
            </a:r>
            <a:br>
              <a:rPr lang="el-GR" sz="2400" b="1" dirty="0" smtClean="0"/>
            </a:br>
            <a:endParaRPr lang="el-GR" sz="2400" b="1" dirty="0"/>
          </a:p>
          <a:p>
            <a:r>
              <a:rPr lang="el-GR" sz="2400" b="1" dirty="0"/>
              <a:t>Η </a:t>
            </a:r>
            <a:r>
              <a:rPr lang="el-GR" sz="2400" b="1" dirty="0">
                <a:solidFill>
                  <a:srgbClr val="C00000"/>
                </a:solidFill>
              </a:rPr>
              <a:t>Συχνότητα</a:t>
            </a:r>
            <a:r>
              <a:rPr lang="el-GR" sz="2400" b="1" dirty="0"/>
              <a:t> (f) και η </a:t>
            </a:r>
            <a:r>
              <a:rPr lang="el-GR" sz="2400" b="1" dirty="0" smtClean="0">
                <a:solidFill>
                  <a:srgbClr val="C00000"/>
                </a:solidFill>
              </a:rPr>
              <a:t>Περίοδος</a:t>
            </a:r>
            <a:r>
              <a:rPr lang="el-GR" sz="2400" b="1" dirty="0" smtClean="0"/>
              <a:t> (</a:t>
            </a:r>
            <a:r>
              <a:rPr lang="el-GR" sz="2400" b="1" dirty="0"/>
              <a:t>Τ)  του  Ηλεκτρομαγνητικού   Κύματος  εξαρτώνται από την πηγή που τις προκαλούν.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2400" b="1" dirty="0"/>
          </a:p>
          <a:p>
            <a:r>
              <a:rPr lang="el-GR" sz="2400" b="1" dirty="0">
                <a:solidFill>
                  <a:srgbClr val="C00000"/>
                </a:solidFill>
              </a:rPr>
              <a:t>Μήκος Κύματος  </a:t>
            </a:r>
            <a:r>
              <a:rPr lang="el-GR" sz="2400" b="1" dirty="0"/>
              <a:t>είναι η απόσταση στην οποία διαδίδεται το κύμα σε Xρονο μιας περιόδου. Δηλαδή, c=s/t  ή  </a:t>
            </a:r>
            <a:r>
              <a:rPr lang="el-GR" sz="2400" b="1" dirty="0" smtClean="0"/>
              <a:t>c =</a:t>
            </a:r>
            <a:r>
              <a:rPr lang="el-GR" sz="2400" b="1" dirty="0"/>
              <a:t>λ/Τ   ή  </a:t>
            </a:r>
            <a:endParaRPr lang="el-GR" sz="2400" b="1" dirty="0" smtClean="0"/>
          </a:p>
          <a:p>
            <a:r>
              <a:rPr lang="el-GR" sz="2400" b="1" dirty="0" smtClean="0"/>
              <a:t>c = λf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33379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19672" y="1600201"/>
            <a:ext cx="7067128" cy="3268960"/>
          </a:xfrm>
        </p:spPr>
        <p:txBody>
          <a:bodyPr/>
          <a:lstStyle/>
          <a:p>
            <a:endParaRPr lang="el-GR"/>
          </a:p>
        </p:txBody>
      </p:sp>
      <p:pic>
        <p:nvPicPr>
          <p:cNvPr id="1026" name="Picture 2" descr="C:\Users\kots\Downloads\ΚΥΜ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399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99592" y="404664"/>
            <a:ext cx="718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4)  ΚΒΑΝΤΙΚΗ ΘΕΩΡΙΑ  (</a:t>
            </a:r>
            <a:r>
              <a:rPr lang="en-US" sz="3200" b="1" dirty="0">
                <a:solidFill>
                  <a:srgbClr val="C00000"/>
                </a:solidFill>
              </a:rPr>
              <a:t>Einstein –Planck)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55576" y="1556791"/>
            <a:ext cx="77139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O Planck  το έτος  1900  για να ερμηνεύσει την ακτινοβολία του μέλανος σώματος εισάγει τα </a:t>
            </a:r>
            <a:r>
              <a:rPr lang="el-GR" sz="2800" b="1" dirty="0">
                <a:solidFill>
                  <a:srgbClr val="C00000"/>
                </a:solidFill>
              </a:rPr>
              <a:t>κβάντα ενέργειας </a:t>
            </a:r>
            <a:r>
              <a:rPr lang="el-GR" sz="2800" b="1" dirty="0"/>
              <a:t>δηλαδή πακέτα ενέργειας με σωματιδιακή συμπεριφορά.  </a:t>
            </a:r>
            <a:endParaRPr lang="el-GR" sz="2800" b="1" dirty="0" smtClean="0"/>
          </a:p>
          <a:p>
            <a:r>
              <a:rPr lang="el-GR" sz="2800" b="1" dirty="0" smtClean="0"/>
              <a:t>                      </a:t>
            </a:r>
          </a:p>
          <a:p>
            <a:r>
              <a:rPr lang="el-GR" sz="2800" b="1" dirty="0" smtClean="0"/>
              <a:t>Το </a:t>
            </a:r>
            <a:r>
              <a:rPr lang="el-GR" sz="2800" b="1" dirty="0"/>
              <a:t>κάθε ένα από αυτά έχει ενέργεια 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Ε = hf </a:t>
            </a:r>
            <a:r>
              <a:rPr lang="el-GR" sz="2800" b="1" dirty="0"/>
              <a:t>όπου h είναι η σταθερά δράσεως του Planck και f  η συχνότητα της ακτινοβολίας. </a:t>
            </a:r>
          </a:p>
        </p:txBody>
      </p:sp>
    </p:spTree>
    <p:extLst>
      <p:ext uri="{BB962C8B-B14F-4D97-AF65-F5344CB8AC3E}">
        <p14:creationId xmlns:p14="http://schemas.microsoft.com/office/powerpoint/2010/main" val="410518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99592" y="836712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Ο Einstein το έτος </a:t>
            </a:r>
            <a:r>
              <a:rPr lang="el-GR" sz="3200" b="1" dirty="0" smtClean="0"/>
              <a:t>1905 για </a:t>
            </a:r>
            <a:r>
              <a:rPr lang="el-GR" sz="3200" b="1" dirty="0"/>
              <a:t>να ερμηνεύσει                                   το φωτοηλεκτρικό </a:t>
            </a:r>
            <a:r>
              <a:rPr lang="el-GR" sz="3200" b="1" dirty="0" smtClean="0"/>
              <a:t>φαινόμενο εισάγει </a:t>
            </a:r>
            <a:r>
              <a:rPr lang="el-GR" sz="3200" b="1" dirty="0"/>
              <a:t>τη θεωρία ότι:   </a:t>
            </a:r>
            <a:endParaRPr lang="el-GR" sz="3200" b="1" dirty="0" smtClean="0"/>
          </a:p>
          <a:p>
            <a:r>
              <a:rPr lang="el-GR" sz="3200" b="1" dirty="0" smtClean="0"/>
              <a:t>                      </a:t>
            </a:r>
          </a:p>
          <a:p>
            <a:r>
              <a:rPr lang="el-GR" sz="3200" b="1" dirty="0" smtClean="0">
                <a:solidFill>
                  <a:srgbClr val="C00000"/>
                </a:solidFill>
              </a:rPr>
              <a:t>«</a:t>
            </a:r>
            <a:r>
              <a:rPr lang="el-GR" sz="3200" b="1" dirty="0">
                <a:solidFill>
                  <a:srgbClr val="C00000"/>
                </a:solidFill>
              </a:rPr>
              <a:t>το φως αποτελείται από  φωτόνια (κβάντα ενέργειας του φωτός </a:t>
            </a:r>
            <a:r>
              <a:rPr lang="el-GR" sz="3200" b="1" dirty="0" smtClean="0">
                <a:solidFill>
                  <a:srgbClr val="C00000"/>
                </a:solidFill>
              </a:rPr>
              <a:t>)»    </a:t>
            </a:r>
          </a:p>
          <a:p>
            <a:r>
              <a:rPr lang="el-GR" sz="3200" b="1" dirty="0" smtClean="0">
                <a:solidFill>
                  <a:srgbClr val="C00000"/>
                </a:solidFill>
              </a:rPr>
              <a:t>Με </a:t>
            </a:r>
            <a:r>
              <a:rPr lang="el-GR" sz="3200" b="1" dirty="0">
                <a:solidFill>
                  <a:srgbClr val="C00000"/>
                </a:solidFill>
              </a:rPr>
              <a:t>ενέργεια φωτονίου  </a:t>
            </a:r>
            <a:r>
              <a:rPr lang="el-GR" sz="3200" b="1" dirty="0" err="1" smtClean="0">
                <a:solidFill>
                  <a:srgbClr val="C00000"/>
                </a:solidFill>
              </a:rPr>
              <a:t>E=hf</a:t>
            </a:r>
            <a:r>
              <a:rPr lang="el-GR" sz="3200" b="1" dirty="0" smtClean="0">
                <a:solidFill>
                  <a:srgbClr val="C00000"/>
                </a:solidFill>
              </a:rPr>
              <a:t>.</a:t>
            </a:r>
            <a:r>
              <a:rPr lang="el-GR" sz="3200" b="1" dirty="0"/>
              <a:t/>
            </a:r>
            <a:br>
              <a:rPr lang="el-GR" sz="3200" b="1" dirty="0"/>
            </a:b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91194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ΦΩΤΟΗΛΕΚΤΡΙΚΟ ΦΑΙΝΟΜΕΝΟ</a:t>
            </a:r>
            <a:endParaRPr lang="el-GR" sz="3600" b="1" dirty="0"/>
          </a:p>
        </p:txBody>
      </p:sp>
      <p:pic>
        <p:nvPicPr>
          <p:cNvPr id="2050" name="Picture 2" descr="C:\Users\kots\Desktop\ΦΩΤΟΗΛΕΚΤΡΙΚΟ ΦΑΙΝΟΜΕΝΟ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32648" cy="531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971600" y="531680"/>
            <a:ext cx="6660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>
                <a:solidFill>
                  <a:srgbClr val="C00000"/>
                </a:solidFill>
              </a:rPr>
              <a:t>ΔΥÏΚΗ (ΔΙΠΛΗ) ΦΥΣΗ ΤΟΥ ΦΩΤΟΣ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83568" y="1412776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Σύμφωνα με τη θεωρία </a:t>
            </a:r>
            <a:r>
              <a:rPr lang="el-GR" sz="2800" b="1" dirty="0" smtClean="0"/>
              <a:t>αυτή  </a:t>
            </a:r>
            <a:r>
              <a:rPr lang="el-GR" sz="2800" b="1" dirty="0"/>
              <a:t>το φως έχει διπλή υπόσταση .    </a:t>
            </a:r>
            <a:endParaRPr lang="el-GR" sz="2800" b="1" dirty="0" smtClean="0"/>
          </a:p>
          <a:p>
            <a:r>
              <a:rPr lang="el-GR" sz="2800" b="1" dirty="0" smtClean="0">
                <a:solidFill>
                  <a:srgbClr val="C00000"/>
                </a:solidFill>
              </a:rPr>
              <a:t>Αποτελείται </a:t>
            </a:r>
            <a:r>
              <a:rPr lang="el-GR" sz="2800" b="1" dirty="0">
                <a:solidFill>
                  <a:srgbClr val="C00000"/>
                </a:solidFill>
              </a:rPr>
              <a:t>από φωτόνια στα οποία  </a:t>
            </a:r>
            <a:r>
              <a:rPr lang="el-GR" sz="2800" b="1" dirty="0" smtClean="0">
                <a:solidFill>
                  <a:srgbClr val="C00000"/>
                </a:solidFill>
              </a:rPr>
              <a:t>συνυπάρχουν </a:t>
            </a:r>
            <a:r>
              <a:rPr lang="el-GR" sz="2800" b="1" dirty="0">
                <a:solidFill>
                  <a:srgbClr val="C00000"/>
                </a:solidFill>
              </a:rPr>
              <a:t>η </a:t>
            </a:r>
            <a:r>
              <a:rPr lang="el-GR" sz="2800" b="1" dirty="0" smtClean="0">
                <a:solidFill>
                  <a:srgbClr val="C00000"/>
                </a:solidFill>
              </a:rPr>
              <a:t>σωματιδιακή                                </a:t>
            </a:r>
            <a:r>
              <a:rPr lang="el-GR" sz="2800" b="1" dirty="0">
                <a:solidFill>
                  <a:srgbClr val="C00000"/>
                </a:solidFill>
              </a:rPr>
              <a:t>και η κυματική φύση.   </a:t>
            </a:r>
            <a:endParaRPr lang="el-GR" sz="2800" b="1" dirty="0" smtClean="0">
              <a:solidFill>
                <a:srgbClr val="C00000"/>
              </a:solidFill>
            </a:endParaRPr>
          </a:p>
          <a:p>
            <a:r>
              <a:rPr lang="el-GR" sz="2800" b="1" dirty="0" smtClean="0"/>
              <a:t>                                                                          </a:t>
            </a:r>
            <a:endParaRPr lang="el-GR" sz="2800" b="1" dirty="0"/>
          </a:p>
          <a:p>
            <a:r>
              <a:rPr lang="el-GR" sz="2800" b="1" dirty="0"/>
              <a:t>Ανάλογα με τις συνθήκες άλλοτε εκδηλώνεται η σωματιδιακή (π.χ. φωτοηλεκτρικό φαινόμενο)  και άλλοτε η κυματική φύση (π.χ. περίθλαση).  </a:t>
            </a:r>
            <a:endParaRPr lang="el-GR" sz="2800" b="1" dirty="0" smtClean="0"/>
          </a:p>
          <a:p>
            <a:r>
              <a:rPr lang="el-GR" sz="2800" b="1" dirty="0" smtClean="0"/>
              <a:t>Η </a:t>
            </a:r>
            <a:r>
              <a:rPr lang="el-GR" sz="2800" b="1" dirty="0"/>
              <a:t>ανάκλαση και η διάθλαση του φωτός εξηγούνται και με τους δυο τρόπους. </a:t>
            </a:r>
          </a:p>
        </p:txBody>
      </p:sp>
    </p:spTree>
    <p:extLst>
      <p:ext uri="{BB962C8B-B14F-4D97-AF65-F5344CB8AC3E}">
        <p14:creationId xmlns:p14="http://schemas.microsoft.com/office/powerpoint/2010/main" val="156725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31640" y="385491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Η ΔΙΠΛΗ ΦΥΣΗ …ΛΙΓΟ ΔΙΑΦΟΡΕΤΙΚΑ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1890"/>
            <a:ext cx="3885059" cy="52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220072" y="1628800"/>
            <a:ext cx="2059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Η ΓΥΝΑΙΚΑ ΜΟΥ </a:t>
            </a:r>
            <a:endParaRPr lang="el-GR" dirty="0" smtClean="0"/>
          </a:p>
          <a:p>
            <a:r>
              <a:rPr lang="el-GR" dirty="0" smtClean="0"/>
              <a:t>ΚΑΙ Η </a:t>
            </a:r>
            <a:r>
              <a:rPr lang="el-GR" dirty="0"/>
              <a:t>ΠΕΘΕΡΑ ΜΟΥ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091102" y="2996952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πίνακας ζωγραφικής </a:t>
            </a:r>
          </a:p>
          <a:p>
            <a:r>
              <a:rPr lang="el-GR" dirty="0"/>
              <a:t>   του William Ely Hill</a:t>
            </a:r>
          </a:p>
          <a:p>
            <a:endParaRPr lang="el-GR" dirty="0"/>
          </a:p>
          <a:p>
            <a:r>
              <a:rPr lang="el-GR" dirty="0"/>
              <a:t>Δημοσιεύτηκε  το 1015 στο </a:t>
            </a:r>
            <a:endParaRPr lang="el-GR" dirty="0" smtClean="0"/>
          </a:p>
          <a:p>
            <a:r>
              <a:rPr lang="el-GR" dirty="0" smtClean="0"/>
              <a:t>σατυρικό </a:t>
            </a:r>
            <a:r>
              <a:rPr lang="el-GR" dirty="0"/>
              <a:t>περιοδικό  Puck</a:t>
            </a:r>
          </a:p>
        </p:txBody>
      </p:sp>
    </p:spTree>
    <p:extLst>
      <p:ext uri="{BB962C8B-B14F-4D97-AF65-F5344CB8AC3E}">
        <p14:creationId xmlns:p14="http://schemas.microsoft.com/office/powerpoint/2010/main" val="321406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5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6" y="332656"/>
            <a:ext cx="8381024" cy="367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83568" y="436510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Οι Αρχαίοι Έλληνες πίστευαν ότι το φως,     που εκπέμπει ο ήλιος </a:t>
            </a:r>
            <a:r>
              <a:rPr lang="el-GR" sz="2800" dirty="0" smtClean="0"/>
              <a:t>αλλά </a:t>
            </a:r>
            <a:r>
              <a:rPr lang="el-GR" sz="2800" dirty="0"/>
              <a:t>και κάθε άλλη φωτεινή πηγή, αποτελείται από σωματίδια</a:t>
            </a:r>
          </a:p>
        </p:txBody>
      </p:sp>
    </p:spTree>
    <p:extLst>
      <p:ext uri="{BB962C8B-B14F-4D97-AF65-F5344CB8AC3E}">
        <p14:creationId xmlns:p14="http://schemas.microsoft.com/office/powerpoint/2010/main" val="106037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57943" y="548680"/>
            <a:ext cx="755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1. ΣΩΜΑΤΙΔΙΑΚΗ </a:t>
            </a:r>
            <a:r>
              <a:rPr lang="el-GR" sz="3200" b="1" dirty="0">
                <a:solidFill>
                  <a:srgbClr val="C00000"/>
                </a:solidFill>
              </a:rPr>
              <a:t>ΘΕΩΡΙΑ     (</a:t>
            </a:r>
            <a:r>
              <a:rPr lang="en-US" sz="3200" b="1" dirty="0">
                <a:solidFill>
                  <a:srgbClr val="C00000"/>
                </a:solidFill>
              </a:rPr>
              <a:t>Newton 1675)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3528" y="177281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70C0"/>
                </a:solidFill>
              </a:rPr>
              <a:t>« Το φως αποτελείται από κινούμενα  σωματίδια»  </a:t>
            </a:r>
            <a:r>
              <a:rPr lang="el-GR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el-GR" sz="3200" b="1" dirty="0"/>
          </a:p>
          <a:p>
            <a:r>
              <a:rPr lang="el-GR" sz="3200" dirty="0" smtClean="0"/>
              <a:t>Η </a:t>
            </a:r>
            <a:r>
              <a:rPr lang="el-GR" sz="3200" dirty="0"/>
              <a:t>θεωρία αυτή εξηγεί την </a:t>
            </a:r>
            <a:r>
              <a:rPr lang="el-GR" sz="3200" b="1" i="1" dirty="0"/>
              <a:t>ανάκλαση </a:t>
            </a:r>
            <a:r>
              <a:rPr lang="el-GR" sz="3200" i="1" dirty="0"/>
              <a:t>  </a:t>
            </a:r>
            <a:r>
              <a:rPr lang="el-GR" sz="3200" dirty="0"/>
              <a:t>και τη  </a:t>
            </a:r>
            <a:r>
              <a:rPr lang="el-GR" sz="3200" b="1" i="1" dirty="0"/>
              <a:t>διάθλαση </a:t>
            </a:r>
            <a:r>
              <a:rPr lang="el-GR" sz="3200" dirty="0" smtClean="0"/>
              <a:t>του </a:t>
            </a:r>
            <a:r>
              <a:rPr lang="el-GR" sz="3200" dirty="0"/>
              <a:t>φωτός.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329606"/>
            <a:ext cx="1879456" cy="245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1900"/>
            <a:ext cx="4392488" cy="15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0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kots\Downloads\ΑΝΑΚΛΑΣ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7667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2)  ΚΥΜΑΤΙΚΗ ΘΕΩΡΙΑ  </a:t>
            </a:r>
            <a:r>
              <a:rPr lang="el-GR" sz="2800" b="1" dirty="0"/>
              <a:t>(</a:t>
            </a:r>
            <a:r>
              <a:rPr lang="en-US" sz="2800" b="1" dirty="0"/>
              <a:t>Huygens</a:t>
            </a:r>
            <a:r>
              <a:rPr lang="el-GR" sz="2800" b="1" dirty="0"/>
              <a:t> 1670, </a:t>
            </a:r>
            <a:r>
              <a:rPr lang="en-US" sz="2800" b="1" dirty="0"/>
              <a:t>Young</a:t>
            </a:r>
            <a:r>
              <a:rPr lang="el-GR" sz="2800" b="1" dirty="0"/>
              <a:t> 1803)</a:t>
            </a:r>
            <a:r>
              <a:rPr lang="el-GR" sz="2800" dirty="0"/>
              <a:t>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95536" y="191683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«Το φως είναι εγκάρσιο κύμα ελαστικότητας που διαδίδεται στον αιθέρα »     </a:t>
            </a:r>
            <a:endParaRPr lang="el-GR" sz="3200" b="1" dirty="0" smtClean="0">
              <a:solidFill>
                <a:srgbClr val="C00000"/>
              </a:solidFill>
            </a:endParaRPr>
          </a:p>
          <a:p>
            <a:r>
              <a:rPr lang="el-GR" sz="3200" b="1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el-GR" sz="3200" dirty="0" smtClean="0">
                <a:solidFill>
                  <a:srgbClr val="C00000"/>
                </a:solidFill>
              </a:rPr>
              <a:t>        </a:t>
            </a:r>
            <a:r>
              <a:rPr lang="el-GR" sz="32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el-GR" sz="3200" b="1" dirty="0" smtClean="0"/>
              <a:t>                                                  </a:t>
            </a:r>
            <a:r>
              <a:rPr lang="el-GR" sz="3200" b="1" dirty="0"/>
              <a:t>Η θεωρία αυτή εξηγεί την ανάκλαση   και τη  διάθλαση   και επιπλέον  την  περίθλαση , την   πόλωση  και την συμβολή του φωτός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89" y="1196752"/>
            <a:ext cx="2022289" cy="203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050754" cy="272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284630" y="3231158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Huygens</a:t>
            </a:r>
            <a:endParaRPr lang="el-GR" sz="1100" dirty="0"/>
          </a:p>
        </p:txBody>
      </p:sp>
      <p:sp>
        <p:nvSpPr>
          <p:cNvPr id="5" name="Ορθογώνιο 4"/>
          <p:cNvSpPr/>
          <p:nvPr/>
        </p:nvSpPr>
        <p:spPr>
          <a:xfrm>
            <a:off x="7524328" y="6302647"/>
            <a:ext cx="562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Young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358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ΔΙΑΜΗΚΗ ΚΑΙ ΕΓΚΑΡΣΙΑ ΚΥΜΑΤΑ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kots\Downloads\ΚΥΜ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12776"/>
            <a:ext cx="8534400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ΦΥΣΙΚΗ Β ΛΥΚΕΙΟΥ\θεωριες για το φως\περιθλασ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0404" y="116632"/>
            <a:ext cx="7859216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ΠΟΛΩΣΗ ΤΟΥ ΦΩΤΟΣ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ΦΥΣΙΚΗ Β ΛΥΚΕΙΟΥ\θεωριες για το φως\ΠΟΛΩΣΗ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ΦΥΣΙΚΗ Β ΛΥΚΕΙΟΥ\θεωριες για το φως\συμβολ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413</Words>
  <Application>Microsoft Office PowerPoint</Application>
  <PresentationFormat>Προβολή στην οθόνη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ΔΙΑΜΗΚΗ ΚΑΙ ΕΓΚΑΡΣΙΑ ΚΥΜΑΤΑ</vt:lpstr>
      <vt:lpstr>Παρουσίαση του PowerPoint</vt:lpstr>
      <vt:lpstr>ΠΟΛΩΣΗ ΤΟΥ ΦΩΤΟΣ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ΦΩΤΟΗΛΕΚΤΡΙΚΟ ΦΑΙΝΟΜΕΝΟ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ΘΕΩΡΙΕΣ ΓΙΑ ΤΟ ΦΩΣ</dc:title>
  <dc:creator>kots</dc:creator>
  <cp:lastModifiedBy>oem</cp:lastModifiedBy>
  <cp:revision>50</cp:revision>
  <dcterms:created xsi:type="dcterms:W3CDTF">2017-03-09T22:55:14Z</dcterms:created>
  <dcterms:modified xsi:type="dcterms:W3CDTF">2021-01-09T19:59:49Z</dcterms:modified>
</cp:coreProperties>
</file>