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03648" y="38728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Συνδεσμολογία </a:t>
            </a:r>
            <a:r>
              <a:rPr lang="el-GR" sz="2400" b="1" dirty="0" smtClean="0">
                <a:solidFill>
                  <a:srgbClr val="C00000"/>
                </a:solidFill>
              </a:rPr>
              <a:t>αντιστατών  </a:t>
            </a:r>
            <a:r>
              <a:rPr lang="el-GR" sz="2400" b="1" dirty="0">
                <a:solidFill>
                  <a:srgbClr val="C00000"/>
                </a:solidFill>
              </a:rPr>
              <a:t>(αντιστάσεων)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11560" y="126876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Τι εξυπηρετεί</a:t>
            </a:r>
            <a:r>
              <a:rPr lang="el-GR" b="1" dirty="0" smtClean="0"/>
              <a:t>:</a:t>
            </a:r>
            <a:br>
              <a:rPr lang="el-GR" b="1" dirty="0" smtClean="0"/>
            </a:br>
            <a:endParaRPr lang="el-G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Δεν υπάρχει στο εμπόριο η αντίσταση που </a:t>
            </a:r>
            <a:r>
              <a:rPr lang="el-GR" dirty="0" smtClean="0"/>
              <a:t>χρειαζόμαστε</a:t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Πολλές </a:t>
            </a:r>
            <a:r>
              <a:rPr lang="el-GR" dirty="0"/>
              <a:t>φορές στα ηλεκτρονικά κυκλώματα πρέπει να αντικαταστήσουμε πολλές αντιστάσεις με μία, η οποία να </a:t>
            </a:r>
            <a:r>
              <a:rPr lang="el-GR" dirty="0" smtClean="0"/>
              <a:t>προκαλεί το </a:t>
            </a:r>
            <a:r>
              <a:rPr lang="el-GR" dirty="0"/>
              <a:t>ίδιο αποτέλεσμα με τις άλλες.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11560" y="343346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Πρέπει </a:t>
            </a:r>
            <a:r>
              <a:rPr lang="el-GR" dirty="0"/>
              <a:t>να χρησιμοποιήσουμε κάποιες </a:t>
            </a:r>
            <a:r>
              <a:rPr lang="el-GR" dirty="0" smtClean="0"/>
              <a:t>από τις αντιστάσεις που </a:t>
            </a:r>
            <a:r>
              <a:rPr lang="el-GR" dirty="0"/>
              <a:t>υπάρχουν στο εμπόριο και να τις συνδέσουμε κατάλληλα.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83568" y="45091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Είναι λοιπόν αναγκαία η μελέτη της </a:t>
            </a:r>
            <a:r>
              <a:rPr lang="el-GR"/>
              <a:t>συνδεσμολογίας </a:t>
            </a:r>
            <a:r>
              <a:rPr lang="el-GR" smtClean="0"/>
              <a:t>των αντιστατών </a:t>
            </a:r>
            <a:r>
              <a:rPr lang="el-GR" dirty="0"/>
              <a:t>(αντιστάσεων).</a:t>
            </a:r>
          </a:p>
        </p:txBody>
      </p:sp>
    </p:spTree>
    <p:extLst>
      <p:ext uri="{BB962C8B-B14F-4D97-AF65-F5344CB8AC3E}">
        <p14:creationId xmlns:p14="http://schemas.microsoft.com/office/powerpoint/2010/main" xmlns="" val="272820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5715040" cy="29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2071670" y="571480"/>
            <a:ext cx="4796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ΜΕΙΚΤΗ ΣΥΝΔΕΣΗ ΑΝΤΙΣΤΑΤΩΝ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2955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924" y="3024188"/>
            <a:ext cx="6122639" cy="11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4286256"/>
            <a:ext cx="537494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666301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2643206" cy="202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2643206" cy="202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7132373" cy="29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5486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 αντιστάσεις μπορούν να συνδεθούν μεταξύ τους με διάφορους τρόπους. Έτσι δημιουργούνται τα λεγόμενα </a:t>
            </a:r>
            <a:r>
              <a:rPr lang="el-GR" b="1" dirty="0"/>
              <a:t>συστήματα αντιστάσεων</a:t>
            </a:r>
            <a:r>
              <a:rPr lang="el-GR" dirty="0"/>
              <a:t>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11560" y="170080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ένταση του ηλεκτρικού ρεύματος, που μπαίνει και βγαίνει από τα άκρα ενός τέτοιου συστήματος ονομάζεται </a:t>
            </a:r>
            <a:r>
              <a:rPr lang="el-GR" b="1" dirty="0" smtClean="0"/>
              <a:t>ολική ένταση </a:t>
            </a:r>
            <a:r>
              <a:rPr lang="el-GR" b="1" dirty="0"/>
              <a:t>I</a:t>
            </a:r>
            <a:r>
              <a:rPr lang="el-GR" b="1" baseline="-25000" dirty="0"/>
              <a:t>oλ</a:t>
            </a:r>
            <a:r>
              <a:rPr lang="el-GR" b="1" dirty="0"/>
              <a:t>. </a:t>
            </a:r>
            <a:endParaRPr lang="el-GR" b="1" dirty="0" smtClean="0"/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τάση που εφαρμόζεται στα άκρα του ονομάζεται </a:t>
            </a:r>
            <a:r>
              <a:rPr lang="el-GR" b="1" dirty="0"/>
              <a:t>ολική τάση V</a:t>
            </a:r>
            <a:r>
              <a:rPr lang="el-GR" b="1" baseline="-25000" dirty="0"/>
              <a:t>ολ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Επίσης</a:t>
            </a:r>
            <a:r>
              <a:rPr lang="el-GR" dirty="0"/>
              <a:t>, ονομάζουμε </a:t>
            </a:r>
            <a:r>
              <a:rPr lang="el-GR" b="1" dirty="0">
                <a:solidFill>
                  <a:srgbClr val="C00000"/>
                </a:solidFill>
              </a:rPr>
              <a:t>ισοδύναμη ή </a:t>
            </a:r>
            <a:r>
              <a:rPr lang="el-GR" b="1" dirty="0" smtClean="0">
                <a:solidFill>
                  <a:srgbClr val="C00000"/>
                </a:solidFill>
              </a:rPr>
              <a:t>ολική αντίσταση </a:t>
            </a:r>
            <a:r>
              <a:rPr lang="el-GR" b="1" dirty="0">
                <a:solidFill>
                  <a:srgbClr val="C00000"/>
                </a:solidFill>
              </a:rPr>
              <a:t>R</a:t>
            </a:r>
            <a:r>
              <a:rPr lang="el-GR" b="1" baseline="-25000" dirty="0">
                <a:solidFill>
                  <a:srgbClr val="C00000"/>
                </a:solidFill>
              </a:rPr>
              <a:t>oλ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/>
              <a:t>ενός τέτοιου συστήματος, </a:t>
            </a:r>
            <a:r>
              <a:rPr lang="el-GR" b="1" dirty="0"/>
              <a:t>την αντίσταση, </a:t>
            </a:r>
            <a:r>
              <a:rPr lang="el-GR" b="1" dirty="0" smtClean="0"/>
              <a:t>στα άκρα </a:t>
            </a:r>
            <a:r>
              <a:rPr lang="el-GR" b="1" dirty="0"/>
              <a:t>της οποίας, αν εφαρμόσουμε τάση V</a:t>
            </a:r>
            <a:r>
              <a:rPr lang="el-GR" b="1" baseline="-25000" dirty="0"/>
              <a:t>ολ</a:t>
            </a:r>
            <a:r>
              <a:rPr lang="el-GR" b="1" dirty="0"/>
              <a:t>, θα </a:t>
            </a:r>
            <a:r>
              <a:rPr lang="el-GR" b="1" dirty="0" smtClean="0"/>
              <a:t>διαρρέεται από </a:t>
            </a:r>
            <a:r>
              <a:rPr lang="el-GR" b="1" dirty="0"/>
              <a:t>ρεύμα έντασης Ι</a:t>
            </a:r>
            <a:r>
              <a:rPr lang="el-GR" b="1" baseline="-25000" dirty="0"/>
              <a:t>ολ</a:t>
            </a:r>
            <a:r>
              <a:rPr lang="el-GR" dirty="0"/>
              <a:t>. Δηλαδή: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533" y="4024516"/>
            <a:ext cx="1410725" cy="9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3995936" y="5806177"/>
            <a:ext cx="1224136" cy="143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792737"/>
            <a:ext cx="2741317" cy="20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5187"/>
            <a:ext cx="18827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Ευθύγραμμο βέλος σύνδεσης 16"/>
          <p:cNvCxnSpPr>
            <a:stCxn id="1035" idx="1"/>
          </p:cNvCxnSpPr>
          <p:nvPr/>
        </p:nvCxnSpPr>
        <p:spPr>
          <a:xfrm flipV="1">
            <a:off x="6084168" y="5417840"/>
            <a:ext cx="0" cy="348754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6190" y="5013176"/>
            <a:ext cx="18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</a:t>
            </a:r>
            <a:endParaRPr lang="el-GR" dirty="0"/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 flipV="1">
            <a:off x="871397" y="5382509"/>
            <a:ext cx="0" cy="423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560" y="5499097"/>
            <a:ext cx="216024" cy="37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8110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62068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</a:t>
            </a:r>
            <a:r>
              <a:rPr lang="el-GR" dirty="0"/>
              <a:t>αντικαταστήσουμε ένα σύστημα αντιστάσεων με την ολική αντίστασή του, προκύπτει συνδεσμολογία ηλεκτρικά ισοδύναμη με την αρχική.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11560" y="15567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δύο πιο </a:t>
            </a:r>
            <a:r>
              <a:rPr lang="el-GR" dirty="0" smtClean="0"/>
              <a:t>απλοί, αλλά πιο βασικοί τρόποι </a:t>
            </a:r>
            <a:r>
              <a:rPr lang="el-GR" dirty="0"/>
              <a:t>σύνδεσης αντιστάσεων: </a:t>
            </a:r>
            <a:endParaRPr lang="el-GR" dirty="0" smtClean="0"/>
          </a:p>
          <a:p>
            <a:r>
              <a:rPr lang="el-GR" b="1" dirty="0" smtClean="0"/>
              <a:t>α</a:t>
            </a:r>
            <a:r>
              <a:rPr lang="el-GR" b="1" dirty="0"/>
              <a:t>) σε </a:t>
            </a:r>
            <a:r>
              <a:rPr lang="el-GR" b="1" dirty="0" smtClean="0"/>
              <a:t>σειρά </a:t>
            </a:r>
            <a:r>
              <a:rPr lang="el-GR" dirty="0" smtClean="0"/>
              <a:t>και </a:t>
            </a:r>
            <a:r>
              <a:rPr lang="el-GR" b="1" dirty="0"/>
              <a:t>β) παράλληλα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Με </a:t>
            </a:r>
            <a:r>
              <a:rPr lang="el-GR" dirty="0"/>
              <a:t>το συνδυασμό τους </a:t>
            </a:r>
            <a:r>
              <a:rPr lang="el-GR" dirty="0" smtClean="0"/>
              <a:t>προκύπτουν </a:t>
            </a:r>
            <a:r>
              <a:rPr lang="el-GR" b="1" dirty="0" smtClean="0"/>
              <a:t>«</a:t>
            </a:r>
            <a:r>
              <a:rPr lang="el-GR" b="1" dirty="0"/>
              <a:t>μικτοί» τρόποι σύνδεσης.</a:t>
            </a:r>
          </a:p>
        </p:txBody>
      </p:sp>
    </p:spTree>
    <p:extLst>
      <p:ext uri="{BB962C8B-B14F-4D97-AF65-F5344CB8AC3E}">
        <p14:creationId xmlns:p14="http://schemas.microsoft.com/office/powerpoint/2010/main" xmlns="" val="304181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19292"/>
            <a:ext cx="317504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79512" y="819292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Τα όργανα θεωρούνται ιδανικά. Οι αντιστάσεις </a:t>
            </a:r>
            <a:r>
              <a:rPr lang="el-GR" dirty="0" smtClean="0"/>
              <a:t>R</a:t>
            </a:r>
            <a:r>
              <a:rPr lang="el-GR" baseline="-25000" dirty="0" smtClean="0"/>
              <a:t>1</a:t>
            </a:r>
            <a:r>
              <a:rPr lang="el-GR" dirty="0" smtClean="0"/>
              <a:t>, </a:t>
            </a:r>
            <a:r>
              <a:rPr lang="el-GR" dirty="0"/>
              <a:t>R</a:t>
            </a:r>
            <a:r>
              <a:rPr lang="el-GR" baseline="-25000" dirty="0"/>
              <a:t>2</a:t>
            </a:r>
          </a:p>
          <a:p>
            <a:r>
              <a:rPr lang="el-GR" dirty="0"/>
              <a:t> και </a:t>
            </a:r>
            <a:r>
              <a:rPr lang="el-GR" dirty="0" smtClean="0"/>
              <a:t>R</a:t>
            </a:r>
            <a:r>
              <a:rPr lang="el-GR" baseline="-25000" dirty="0" smtClean="0"/>
              <a:t>3</a:t>
            </a:r>
            <a:r>
              <a:rPr lang="el-GR" dirty="0" smtClean="0"/>
              <a:t>  </a:t>
            </a:r>
            <a:r>
              <a:rPr lang="el-GR" dirty="0"/>
              <a:t>είναι </a:t>
            </a:r>
            <a:r>
              <a:rPr lang="el-GR" dirty="0" smtClean="0"/>
              <a:t>γνωστές (R</a:t>
            </a:r>
            <a:r>
              <a:rPr lang="el-GR" baseline="-25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= 10Ω, </a:t>
            </a:r>
            <a:r>
              <a:rPr lang="el-GR" dirty="0" smtClean="0"/>
              <a:t>R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= 20Ω, </a:t>
            </a:r>
            <a:r>
              <a:rPr lang="el-GR" dirty="0" smtClean="0"/>
              <a:t>R</a:t>
            </a:r>
            <a:r>
              <a:rPr lang="el-GR" baseline="-25000" dirty="0" smtClean="0"/>
              <a:t>3</a:t>
            </a:r>
            <a:r>
              <a:rPr lang="el-GR" dirty="0" smtClean="0"/>
              <a:t> </a:t>
            </a:r>
            <a:r>
              <a:rPr lang="el-GR" dirty="0"/>
              <a:t>= 30Ω). Με το βολτόμετρο V </a:t>
            </a:r>
            <a:r>
              <a:rPr lang="el-GR" dirty="0" smtClean="0"/>
              <a:t>μετράμε την </a:t>
            </a:r>
            <a:r>
              <a:rPr lang="el-GR" dirty="0"/>
              <a:t>τάση στα άκρα του συστήματος V</a:t>
            </a:r>
            <a:r>
              <a:rPr lang="el-GR" baseline="-25000" dirty="0"/>
              <a:t>ολ</a:t>
            </a:r>
            <a:r>
              <a:rPr lang="el-GR" dirty="0"/>
              <a:t> και με το αμπερόμετρο την ένταση του ρεύματος Ι</a:t>
            </a:r>
            <a:r>
              <a:rPr lang="el-GR" baseline="-25000" dirty="0"/>
              <a:t>ολ</a:t>
            </a:r>
            <a:r>
              <a:rPr lang="el-GR" dirty="0"/>
              <a:t>. Είναι: V</a:t>
            </a:r>
            <a:r>
              <a:rPr lang="el-GR" baseline="-25000" dirty="0"/>
              <a:t>ολ</a:t>
            </a:r>
            <a:r>
              <a:rPr lang="el-GR" dirty="0"/>
              <a:t> = 12V και Ι</a:t>
            </a:r>
            <a:r>
              <a:rPr lang="el-GR" baseline="-25000" dirty="0"/>
              <a:t>ολ</a:t>
            </a:r>
            <a:r>
              <a:rPr lang="el-GR" dirty="0"/>
              <a:t> = 0,2Α.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2492896"/>
            <a:ext cx="395763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07180" y="3429000"/>
            <a:ext cx="8225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σχέση που συνδέει τις </a:t>
            </a:r>
            <a:r>
              <a:rPr lang="el-GR" dirty="0" smtClean="0"/>
              <a:t>R</a:t>
            </a:r>
            <a:r>
              <a:rPr lang="el-GR" baseline="-25000" dirty="0" smtClean="0"/>
              <a:t>1</a:t>
            </a:r>
            <a:r>
              <a:rPr lang="el-GR" dirty="0" smtClean="0"/>
              <a:t>, R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R</a:t>
            </a:r>
            <a:r>
              <a:rPr lang="el-GR" baseline="-25000" dirty="0" smtClean="0"/>
              <a:t>3</a:t>
            </a:r>
            <a:r>
              <a:rPr lang="el-GR" dirty="0" smtClean="0"/>
              <a:t> </a:t>
            </a:r>
            <a:r>
              <a:rPr lang="el-GR" dirty="0"/>
              <a:t>με το R</a:t>
            </a:r>
            <a:r>
              <a:rPr lang="el-GR" baseline="-25000" dirty="0"/>
              <a:t>ολ</a:t>
            </a:r>
            <a:r>
              <a:rPr lang="el-GR" dirty="0"/>
              <a:t> είναι: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1"/>
            <a:ext cx="1412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07180" y="4581128"/>
            <a:ext cx="8009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Με τα βολτόμετρα V</a:t>
            </a:r>
            <a:r>
              <a:rPr lang="el-GR" baseline="-25000" dirty="0"/>
              <a:t>1</a:t>
            </a:r>
            <a:r>
              <a:rPr lang="el-GR" dirty="0"/>
              <a:t>, V</a:t>
            </a:r>
            <a:r>
              <a:rPr lang="el-GR" baseline="-25000" dirty="0"/>
              <a:t>2</a:t>
            </a:r>
            <a:r>
              <a:rPr lang="el-GR" dirty="0"/>
              <a:t> και V</a:t>
            </a:r>
            <a:r>
              <a:rPr lang="el-GR" baseline="-25000" dirty="0"/>
              <a:t>3</a:t>
            </a:r>
            <a:r>
              <a:rPr lang="el-GR" dirty="0"/>
              <a:t> μετράμε τις τάσεις στα άκρα των R</a:t>
            </a:r>
            <a:r>
              <a:rPr lang="el-GR" baseline="-25000" dirty="0"/>
              <a:t>1</a:t>
            </a:r>
            <a:r>
              <a:rPr lang="el-GR" dirty="0"/>
              <a:t>, R</a:t>
            </a:r>
            <a:r>
              <a:rPr lang="el-GR" baseline="-25000" dirty="0"/>
              <a:t>2</a:t>
            </a:r>
            <a:r>
              <a:rPr lang="el-GR" dirty="0"/>
              <a:t> και R</a:t>
            </a:r>
            <a:r>
              <a:rPr lang="el-GR" baseline="-25000" dirty="0"/>
              <a:t>3</a:t>
            </a:r>
            <a:r>
              <a:rPr lang="el-GR" dirty="0"/>
              <a:t> αντίστοιχα. Είναι: V</a:t>
            </a:r>
            <a:r>
              <a:rPr lang="el-GR" baseline="-25000" dirty="0"/>
              <a:t>1</a:t>
            </a:r>
            <a:r>
              <a:rPr lang="el-GR" dirty="0"/>
              <a:t> = 2V, V</a:t>
            </a:r>
            <a:r>
              <a:rPr lang="el-GR" baseline="-25000" dirty="0"/>
              <a:t>2</a:t>
            </a:r>
            <a:r>
              <a:rPr lang="el-GR" dirty="0"/>
              <a:t> = 4Vκαι V</a:t>
            </a:r>
            <a:r>
              <a:rPr lang="el-GR" baseline="-25000" dirty="0"/>
              <a:t>3</a:t>
            </a:r>
            <a:r>
              <a:rPr lang="el-GR" dirty="0"/>
              <a:t> = 6V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Παρατηρούμε ότι: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1211"/>
            <a:ext cx="1368152" cy="41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10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539552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Χαρακτηριστικό της συνδεσμολογίας αυτής είναι ότι </a:t>
            </a:r>
            <a:r>
              <a:rPr lang="el-GR" b="1" dirty="0" smtClean="0">
                <a:solidFill>
                  <a:srgbClr val="C00000"/>
                </a:solidFill>
              </a:rPr>
              <a:t>όλες οι </a:t>
            </a:r>
            <a:r>
              <a:rPr lang="el-GR" b="1" dirty="0">
                <a:solidFill>
                  <a:srgbClr val="C00000"/>
                </a:solidFill>
              </a:rPr>
              <a:t>αντιστάσεις διαρρέονται από την ίδια ένταση ρεύματος I</a:t>
            </a:r>
            <a:r>
              <a:rPr lang="el-GR" b="1" dirty="0" smtClean="0">
                <a:solidFill>
                  <a:srgbClr val="C00000"/>
                </a:solidFill>
              </a:rPr>
              <a:t>, που </a:t>
            </a:r>
            <a:r>
              <a:rPr lang="el-GR" b="1" dirty="0">
                <a:solidFill>
                  <a:srgbClr val="C00000"/>
                </a:solidFill>
              </a:rPr>
              <a:t>είναι ίση με την ολική ένταση Ι</a:t>
            </a:r>
            <a:r>
              <a:rPr lang="el-GR" b="1" baseline="-25000" dirty="0">
                <a:solidFill>
                  <a:srgbClr val="C00000"/>
                </a:solidFill>
              </a:rPr>
              <a:t>ολ</a:t>
            </a:r>
            <a:r>
              <a:rPr lang="el-GR" b="1" dirty="0">
                <a:solidFill>
                  <a:srgbClr val="C00000"/>
                </a:solidFill>
              </a:rPr>
              <a:t>. </a:t>
            </a:r>
            <a:endParaRPr lang="el-GR" b="1" dirty="0" smtClean="0">
              <a:solidFill>
                <a:srgbClr val="C00000"/>
              </a:solidFill>
            </a:endParaRPr>
          </a:p>
          <a:p>
            <a:endParaRPr lang="el-GR" dirty="0" smtClean="0"/>
          </a:p>
          <a:p>
            <a:r>
              <a:rPr lang="el-GR" dirty="0" smtClean="0"/>
              <a:t>Δηλαδή</a:t>
            </a:r>
            <a:r>
              <a:rPr lang="el-GR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1556864" cy="33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91813"/>
            <a:ext cx="31797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680520" cy="37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220524" y="2266131"/>
            <a:ext cx="225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Θεωρητική απόδειξη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409372" y="4437112"/>
            <a:ext cx="3566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σύνδεση δυο αντιστάσεων σε σειρά ισοδυναμεί </a:t>
            </a:r>
            <a:r>
              <a:rPr lang="el-GR" b="1" dirty="0"/>
              <a:t>με αύξηση του μήκους ενός αγωγού</a:t>
            </a:r>
            <a:r>
              <a:rPr lang="el-GR" dirty="0"/>
              <a:t>, άρα </a:t>
            </a:r>
            <a:r>
              <a:rPr lang="el-GR" b="1" dirty="0">
                <a:solidFill>
                  <a:srgbClr val="0070C0"/>
                </a:solidFill>
              </a:rPr>
              <a:t>η ολική αντίσταση </a:t>
            </a:r>
            <a:r>
              <a:rPr lang="el-GR" b="1" dirty="0" smtClean="0">
                <a:solidFill>
                  <a:srgbClr val="0070C0"/>
                </a:solidFill>
              </a:rPr>
              <a:t>είναι μεγαλύτερη </a:t>
            </a:r>
            <a:r>
              <a:rPr lang="el-GR" b="1" dirty="0">
                <a:solidFill>
                  <a:srgbClr val="0070C0"/>
                </a:solidFill>
              </a:rPr>
              <a:t>και από τη μεγαλύτερη αντίσταση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xmlns="" val="22538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83568" y="476672"/>
            <a:ext cx="138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Παράδειγμα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91689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883" y="908720"/>
            <a:ext cx="27746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4262"/>
            <a:ext cx="4824536" cy="3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84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27784" y="260648"/>
            <a:ext cx="2844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Σύνδεση παράλληλα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44825" y="868070"/>
            <a:ext cx="236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Θεωρούμε το κύκλωμα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01" y="1379670"/>
            <a:ext cx="2867001" cy="17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07904" y="98293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 αντιστάσεις </a:t>
            </a:r>
            <a:r>
              <a:rPr lang="el-GR" dirty="0" smtClean="0"/>
              <a:t>R</a:t>
            </a:r>
            <a:r>
              <a:rPr lang="el-GR" baseline="-25000" dirty="0" smtClean="0"/>
              <a:t>1</a:t>
            </a:r>
            <a:r>
              <a:rPr lang="el-GR" dirty="0" smtClean="0"/>
              <a:t>,R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R</a:t>
            </a:r>
            <a:r>
              <a:rPr lang="el-GR" baseline="-25000" dirty="0" smtClean="0"/>
              <a:t>3</a:t>
            </a:r>
            <a:r>
              <a:rPr lang="el-GR" dirty="0" smtClean="0"/>
              <a:t> </a:t>
            </a:r>
            <a:r>
              <a:rPr lang="el-GR" dirty="0"/>
              <a:t>είναι γνωστές (</a:t>
            </a:r>
            <a:r>
              <a:rPr lang="el-GR" dirty="0" smtClean="0"/>
              <a:t>R</a:t>
            </a:r>
            <a:r>
              <a:rPr lang="el-GR" baseline="-25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= 10Ω, </a:t>
            </a:r>
            <a:endParaRPr lang="el-GR" dirty="0" smtClean="0"/>
          </a:p>
          <a:p>
            <a:r>
              <a:rPr lang="el-GR" dirty="0" smtClean="0"/>
              <a:t>R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= 20Ω, </a:t>
            </a:r>
            <a:r>
              <a:rPr lang="el-GR" dirty="0" smtClean="0"/>
              <a:t>R</a:t>
            </a:r>
            <a:r>
              <a:rPr lang="el-GR" baseline="-25000" dirty="0" smtClean="0"/>
              <a:t>3</a:t>
            </a:r>
            <a:r>
              <a:rPr lang="el-GR" dirty="0" smtClean="0"/>
              <a:t> </a:t>
            </a:r>
            <a:r>
              <a:rPr lang="el-GR" dirty="0"/>
              <a:t>= 30Ω). </a:t>
            </a:r>
            <a:endParaRPr lang="el-GR" dirty="0" smtClean="0"/>
          </a:p>
          <a:p>
            <a:r>
              <a:rPr lang="el-GR" dirty="0" smtClean="0"/>
              <a:t>Με το βολτόμετρο </a:t>
            </a:r>
            <a:r>
              <a:rPr lang="el-GR" dirty="0"/>
              <a:t>μετράμε την τάση στα άκρα του συστήματος </a:t>
            </a:r>
            <a:r>
              <a:rPr lang="el-GR" dirty="0" smtClean="0"/>
              <a:t>V</a:t>
            </a:r>
            <a:r>
              <a:rPr lang="el-GR" baseline="-25000" dirty="0" smtClean="0"/>
              <a:t>ολ</a:t>
            </a:r>
            <a:r>
              <a:rPr lang="el-GR" dirty="0" smtClean="0"/>
              <a:t> και </a:t>
            </a:r>
            <a:r>
              <a:rPr lang="el-GR" dirty="0"/>
              <a:t>με το αμπερόμετρο την ένταση του ρεύματος Ι</a:t>
            </a:r>
            <a:r>
              <a:rPr lang="el-GR" baseline="-25000" dirty="0"/>
              <a:t>ολ</a:t>
            </a:r>
            <a:r>
              <a:rPr lang="el-GR" dirty="0"/>
              <a:t>. Είναι: </a:t>
            </a:r>
            <a:r>
              <a:rPr lang="el-GR" dirty="0" smtClean="0"/>
              <a:t>V</a:t>
            </a:r>
            <a:r>
              <a:rPr lang="el-GR" baseline="-25000" dirty="0" smtClean="0"/>
              <a:t>oλ</a:t>
            </a:r>
            <a:r>
              <a:rPr lang="el-GR" dirty="0" smtClean="0"/>
              <a:t>= </a:t>
            </a:r>
            <a:r>
              <a:rPr lang="el-GR" dirty="0"/>
              <a:t>6V και I</a:t>
            </a:r>
            <a:r>
              <a:rPr lang="el-GR" baseline="-25000" dirty="0"/>
              <a:t>ολ</a:t>
            </a:r>
            <a:r>
              <a:rPr lang="el-GR" dirty="0"/>
              <a:t> = 1,1Α.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937" y="2636912"/>
            <a:ext cx="31153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34" y="3314275"/>
            <a:ext cx="5435179" cy="8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8346" y="4365104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Παρατηρούμε ότι: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993" y="4285124"/>
            <a:ext cx="1449405" cy="4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13792" y="5085184"/>
            <a:ext cx="83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Χαρακτηριστικό της συνδεσμολογίας αυτής είναι ότι </a:t>
            </a:r>
            <a:r>
              <a:rPr lang="el-GR" dirty="0" smtClean="0"/>
              <a:t>όλες οι </a:t>
            </a:r>
            <a:r>
              <a:rPr lang="el-GR" dirty="0"/>
              <a:t>αντιστάσεις έχουν την ίδια τάση V, που είναι ίση με </a:t>
            </a:r>
            <a:r>
              <a:rPr lang="el-GR" dirty="0" smtClean="0"/>
              <a:t>την ολική </a:t>
            </a:r>
            <a:r>
              <a:rPr lang="el-GR" dirty="0"/>
              <a:t>τάση V</a:t>
            </a:r>
            <a:r>
              <a:rPr lang="el-GR" baseline="-25000" dirty="0"/>
              <a:t>ολ</a:t>
            </a:r>
            <a:r>
              <a:rPr lang="el-GR" dirty="0"/>
              <a:t>. Δηλαδή: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80"/>
            <a:ext cx="19521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037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32317" y="43360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Θεωρητική απόδειξη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71265"/>
            <a:ext cx="5116847" cy="12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24944"/>
            <a:ext cx="43127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932040" y="3645024"/>
            <a:ext cx="3980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σύνδεση αντιστάσεων παράλληλα ισοδυναμεί με </a:t>
            </a:r>
            <a:r>
              <a:rPr lang="el-GR" b="1" dirty="0"/>
              <a:t>αύξηση της διατομής ενός αγωγού</a:t>
            </a:r>
            <a:r>
              <a:rPr lang="el-GR" dirty="0"/>
              <a:t>, άρα </a:t>
            </a:r>
            <a:r>
              <a:rPr lang="el-GR" b="1" dirty="0">
                <a:solidFill>
                  <a:srgbClr val="0070C0"/>
                </a:solidFill>
              </a:rPr>
              <a:t>η ολική αντίσταση </a:t>
            </a:r>
            <a:r>
              <a:rPr lang="el-GR" b="1" dirty="0" smtClean="0">
                <a:solidFill>
                  <a:srgbClr val="0070C0"/>
                </a:solidFill>
              </a:rPr>
              <a:t>είναι μικρότερη </a:t>
            </a:r>
            <a:r>
              <a:rPr lang="el-GR" b="1" dirty="0">
                <a:solidFill>
                  <a:srgbClr val="0070C0"/>
                </a:solidFill>
              </a:rPr>
              <a:t>και από τη </a:t>
            </a:r>
            <a:r>
              <a:rPr lang="el-GR" b="1" dirty="0" smtClean="0">
                <a:solidFill>
                  <a:srgbClr val="0070C0"/>
                </a:solidFill>
              </a:rPr>
              <a:t>μικρότερη </a:t>
            </a:r>
            <a:r>
              <a:rPr lang="el-GR" b="1" dirty="0">
                <a:solidFill>
                  <a:srgbClr val="0070C0"/>
                </a:solidFill>
              </a:rPr>
              <a:t>αντίσταση του συστήματος</a:t>
            </a:r>
            <a:r>
              <a:rPr lang="el-GR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932" y="1000108"/>
            <a:ext cx="3135640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016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7821" y="147990"/>
            <a:ext cx="138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Παράδειγμα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3651"/>
            <a:ext cx="5400240" cy="202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835" y="517322"/>
            <a:ext cx="2640035" cy="186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273" y="2380238"/>
            <a:ext cx="4035407" cy="44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19687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467</Words>
  <Application>Microsoft Office PowerPoint</Application>
  <PresentationFormat>Προβολή στην οθόνη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oem</dc:creator>
  <cp:lastModifiedBy>User</cp:lastModifiedBy>
  <cp:revision>30</cp:revision>
  <dcterms:created xsi:type="dcterms:W3CDTF">2020-12-02T14:59:16Z</dcterms:created>
  <dcterms:modified xsi:type="dcterms:W3CDTF">2020-12-10T11:28:31Z</dcterms:modified>
</cp:coreProperties>
</file>