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7C3C0-1643-4923-8869-CDFF7609AF91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034BE-E967-47F6-83EA-70A8CC6D47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16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034BE-E967-47F6-83EA-70A8CC6D47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4214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034BE-E967-47F6-83EA-70A8CC6D470E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746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18/11/2020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907704" y="260648"/>
            <a:ext cx="4885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Κανόνες του </a:t>
            </a:r>
            <a:r>
              <a:rPr lang="en-US" sz="2800" b="1" dirty="0">
                <a:solidFill>
                  <a:srgbClr val="C00000"/>
                </a:solidFill>
              </a:rPr>
              <a:t>Kirchhoff (</a:t>
            </a:r>
            <a:r>
              <a:rPr lang="el-GR" sz="2800" b="1" dirty="0">
                <a:solidFill>
                  <a:srgbClr val="C00000"/>
                </a:solidFill>
              </a:rPr>
              <a:t>Κίρχοφ)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611560" y="934549"/>
            <a:ext cx="1952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70C0"/>
                </a:solidFill>
              </a:rPr>
              <a:t>Αμπερόμετρο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278146" y="1556793"/>
            <a:ext cx="8686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Αμπερόμετρο είναι το όργανο που χρησιμοποιούμε για να</a:t>
            </a:r>
          </a:p>
          <a:p>
            <a:r>
              <a:rPr lang="el-GR" dirty="0"/>
              <a:t>μετρήσουμε την ένταση του ηλεκτρικού ρεύματος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478" y="0"/>
            <a:ext cx="2552808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83" y="4149080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78146" y="2234785"/>
            <a:ext cx="66701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Λειτουργεί </a:t>
            </a:r>
            <a:r>
              <a:rPr lang="el-GR" dirty="0"/>
              <a:t>με βάση τα </a:t>
            </a:r>
            <a:r>
              <a:rPr lang="el-GR" b="1" dirty="0"/>
              <a:t>θερμικά</a:t>
            </a:r>
            <a:r>
              <a:rPr lang="el-GR" dirty="0"/>
              <a:t> ή τα </a:t>
            </a:r>
            <a:r>
              <a:rPr lang="el-GR" b="1" dirty="0" smtClean="0"/>
              <a:t>μαγνητικά</a:t>
            </a:r>
            <a:r>
              <a:rPr lang="el-GR" dirty="0" smtClean="0"/>
              <a:t> αποτελέσματα </a:t>
            </a:r>
            <a:r>
              <a:rPr lang="el-GR" dirty="0"/>
              <a:t>του ηλεκτρικού ρεύματος. Έχει δύο </a:t>
            </a:r>
            <a:r>
              <a:rPr lang="el-GR" dirty="0" smtClean="0"/>
              <a:t>ακροδέκτες Κ </a:t>
            </a:r>
            <a:r>
              <a:rPr lang="el-GR" dirty="0"/>
              <a:t>και Λ, που αντιστοιχούν στα σημεία </a:t>
            </a:r>
            <a:r>
              <a:rPr lang="el-GR" dirty="0">
                <a:solidFill>
                  <a:srgbClr val="0070C0"/>
                </a:solidFill>
              </a:rPr>
              <a:t>εισόδου</a:t>
            </a:r>
            <a:r>
              <a:rPr lang="el-GR" dirty="0"/>
              <a:t> και </a:t>
            </a:r>
            <a:r>
              <a:rPr lang="el-GR" dirty="0">
                <a:solidFill>
                  <a:srgbClr val="0070C0"/>
                </a:solidFill>
              </a:rPr>
              <a:t>εξόδου</a:t>
            </a:r>
            <a:r>
              <a:rPr lang="el-GR" dirty="0"/>
              <a:t> </a:t>
            </a:r>
            <a:r>
              <a:rPr lang="el-GR" dirty="0" smtClean="0"/>
              <a:t>του ηλεκτρικού ρεύματος.</a:t>
            </a:r>
            <a:endParaRPr lang="el-G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1" y="2183141"/>
            <a:ext cx="1639441" cy="108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78146" y="3229531"/>
            <a:ext cx="57340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Για να μετρήσουμε την ένταση του ηλεκτρικού ρεύματος</a:t>
            </a:r>
          </a:p>
          <a:p>
            <a:r>
              <a:rPr lang="el-GR" dirty="0"/>
              <a:t>σ’ ένα κύκλωμα </a:t>
            </a:r>
            <a:r>
              <a:rPr lang="el-GR" dirty="0" smtClean="0"/>
              <a:t>παρεμβάλλουμε </a:t>
            </a:r>
            <a:r>
              <a:rPr lang="el-GR" dirty="0"/>
              <a:t>το </a:t>
            </a:r>
            <a:r>
              <a:rPr lang="el-GR" dirty="0" smtClean="0"/>
              <a:t>αμπερόμετρο στο </a:t>
            </a:r>
            <a:r>
              <a:rPr lang="el-GR" dirty="0"/>
              <a:t>σημείο ακριβώς που θέλουμε να τη μετρήσουμε.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288841" y="4293096"/>
            <a:ext cx="5734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σύνδεση αυτή του </a:t>
            </a:r>
            <a:r>
              <a:rPr lang="el-GR" dirty="0" smtClean="0"/>
              <a:t>αμπερομέτρου λέγεται </a:t>
            </a:r>
            <a:r>
              <a:rPr lang="el-GR" b="1" dirty="0"/>
              <a:t>σύνδεση σε σειρά.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283740" y="5130155"/>
            <a:ext cx="5966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Αν το αμπερόμετρο θεωρηθεί </a:t>
            </a:r>
            <a:r>
              <a:rPr lang="el-GR" b="1" dirty="0"/>
              <a:t>ιδανικό</a:t>
            </a:r>
            <a:r>
              <a:rPr lang="el-GR" dirty="0"/>
              <a:t> (</a:t>
            </a:r>
            <a:r>
              <a:rPr lang="el-GR" dirty="0">
                <a:solidFill>
                  <a:srgbClr val="0070C0"/>
                </a:solidFill>
              </a:rPr>
              <a:t>μηδενική εσωτερική</a:t>
            </a:r>
          </a:p>
          <a:p>
            <a:r>
              <a:rPr lang="el-GR" dirty="0">
                <a:solidFill>
                  <a:srgbClr val="0070C0"/>
                </a:solidFill>
              </a:rPr>
              <a:t>αντίσταση</a:t>
            </a:r>
            <a:r>
              <a:rPr lang="el-GR" dirty="0"/>
              <a:t>), η σύνδεσή του δεν επηρεάζει το κύκλωμα, οπότε </a:t>
            </a:r>
            <a:r>
              <a:rPr lang="el-GR" dirty="0" smtClean="0"/>
              <a:t>το αμπερόμετρο </a:t>
            </a:r>
            <a:r>
              <a:rPr lang="el-GR" dirty="0"/>
              <a:t>δείχνει την ένταση του ρεύματος, που διέρρεε </a:t>
            </a:r>
            <a:r>
              <a:rPr lang="el-GR" dirty="0" smtClean="0"/>
              <a:t>το κύκλωμα</a:t>
            </a:r>
            <a:r>
              <a:rPr lang="el-GR" dirty="0"/>
              <a:t>, πριν τη σύνδεσή του.</a:t>
            </a:r>
          </a:p>
        </p:txBody>
      </p:sp>
    </p:spTree>
    <p:extLst>
      <p:ext uri="{BB962C8B-B14F-4D97-AF65-F5344CB8AC3E}">
        <p14:creationId xmlns:p14="http://schemas.microsoft.com/office/powerpoint/2010/main" val="333744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97903" y="1124744"/>
            <a:ext cx="54726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Σε οποιοδήποτε σημείο του διπλανού κυκλώματος αν συνδεθεί το αμπερόμετρο, θα δείξει την ίδια ένταση.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Αυτό </a:t>
            </a:r>
            <a:r>
              <a:rPr lang="el-GR" dirty="0"/>
              <a:t>σημαίνει ότι </a:t>
            </a:r>
            <a:r>
              <a:rPr lang="el-GR" b="1" dirty="0"/>
              <a:t>η στιγμιαία ένταση του ηλεκτρικού</a:t>
            </a:r>
          </a:p>
          <a:p>
            <a:r>
              <a:rPr lang="el-GR" b="1" dirty="0"/>
              <a:t>ρεύματος είναι ίδια σε όλα τα σημεία ενός αγωγού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l-GR" dirty="0" smtClean="0"/>
              <a:t> </a:t>
            </a:r>
          </a:p>
          <a:p>
            <a:r>
              <a:rPr lang="el-GR" dirty="0" smtClean="0"/>
              <a:t>Αυτό είναι συνέπεια </a:t>
            </a:r>
            <a:r>
              <a:rPr lang="el-GR" b="1" dirty="0">
                <a:solidFill>
                  <a:srgbClr val="C00000"/>
                </a:solidFill>
              </a:rPr>
              <a:t>της αρχής διατήρησης του ηλεκτρικού φορτίου</a:t>
            </a:r>
            <a:r>
              <a:rPr lang="el-GR" dirty="0" smtClean="0"/>
              <a:t>.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 </a:t>
            </a:r>
            <a:r>
              <a:rPr lang="el-GR" b="1" dirty="0" smtClean="0"/>
              <a:t>Όσο φορτίο </a:t>
            </a:r>
            <a:r>
              <a:rPr lang="el-GR" b="1" dirty="0"/>
              <a:t>διέρχεται από κάποια διατομή του αγωγού ανά </a:t>
            </a:r>
            <a:r>
              <a:rPr lang="el-GR" b="1" dirty="0" smtClean="0"/>
              <a:t>μονάδα χρόνου</a:t>
            </a:r>
            <a:r>
              <a:rPr lang="el-GR" b="1" dirty="0"/>
              <a:t>, τόσο φορτίο διέρχεται από οποιαδήποτε άλλη </a:t>
            </a:r>
            <a:r>
              <a:rPr lang="el-GR" b="1" dirty="0" smtClean="0"/>
              <a:t>διατομή ενός </a:t>
            </a:r>
            <a:r>
              <a:rPr lang="el-GR" b="1" dirty="0"/>
              <a:t>αγωγού ανά μονάδα χρόνου. </a:t>
            </a:r>
            <a:endParaRPr lang="el-GR" b="1" dirty="0" smtClean="0"/>
          </a:p>
          <a:p>
            <a:endParaRPr lang="el-GR" dirty="0"/>
          </a:p>
          <a:p>
            <a:r>
              <a:rPr lang="el-GR" dirty="0" smtClean="0"/>
              <a:t>Επομένως</a:t>
            </a:r>
            <a:r>
              <a:rPr lang="el-GR" dirty="0"/>
              <a:t>, κατά μήκος </a:t>
            </a:r>
            <a:r>
              <a:rPr lang="el-GR" dirty="0" smtClean="0"/>
              <a:t>ενός ρευματοφόρου </a:t>
            </a:r>
            <a:r>
              <a:rPr lang="el-GR" dirty="0"/>
              <a:t>αγωγού δεν υπάρχουν ούτε «πηγές», ούτε «καταβόθρες» </a:t>
            </a:r>
            <a:r>
              <a:rPr lang="el-GR" dirty="0" smtClean="0"/>
              <a:t>ηλεκτρικών </a:t>
            </a:r>
            <a:r>
              <a:rPr lang="el-GR" dirty="0"/>
              <a:t>φορτίων.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05343"/>
            <a:ext cx="3217863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604192" y="332656"/>
            <a:ext cx="5664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Α</a:t>
            </a:r>
            <a:r>
              <a:rPr lang="el-GR" sz="2400" b="1" dirty="0" smtClean="0">
                <a:solidFill>
                  <a:srgbClr val="C00000"/>
                </a:solidFill>
              </a:rPr>
              <a:t>ρχή </a:t>
            </a:r>
            <a:r>
              <a:rPr lang="el-GR" sz="2400" b="1" dirty="0">
                <a:solidFill>
                  <a:srgbClr val="C00000"/>
                </a:solidFill>
              </a:rPr>
              <a:t>διατήρησης του ηλεκτρικού φορτίου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988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691680" y="332656"/>
            <a:ext cx="5537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1ος Κανόνας του Kirchhoff (Κίρχοφ)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251520" y="119675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Κόμβος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l-GR" dirty="0"/>
              <a:t>λέγεται το σημείο ενός κυκλώματος, στο οποίο συναντιούνται τουλάχιστον τρεις ρευματοφόροι </a:t>
            </a:r>
            <a:r>
              <a:rPr lang="el-GR" dirty="0" smtClean="0"/>
              <a:t>αγωγοί.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12" y="1700808"/>
            <a:ext cx="3103563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436096" y="3326407"/>
            <a:ext cx="3123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/>
              <a:t>Πειραματική επαλήθευση 1ου κανόνα Kirchhoff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51520" y="2033745"/>
            <a:ext cx="48245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Τα σημεία </a:t>
            </a:r>
            <a:r>
              <a:rPr lang="el-GR" dirty="0" smtClean="0"/>
              <a:t>Β και </a:t>
            </a:r>
            <a:r>
              <a:rPr lang="el-GR" dirty="0"/>
              <a:t>Γ </a:t>
            </a:r>
            <a:r>
              <a:rPr lang="el-GR" dirty="0" smtClean="0"/>
              <a:t>στο διπλανό κύκλωμα, είναι </a:t>
            </a:r>
            <a:r>
              <a:rPr lang="el-GR" dirty="0"/>
              <a:t>κόμβοι του κυκλώματος. </a:t>
            </a:r>
            <a:endParaRPr lang="el-GR" dirty="0" smtClean="0"/>
          </a:p>
          <a:p>
            <a:endParaRPr lang="el-GR" dirty="0"/>
          </a:p>
          <a:p>
            <a:r>
              <a:rPr lang="el-GR" b="1" dirty="0" smtClean="0">
                <a:solidFill>
                  <a:srgbClr val="C00000"/>
                </a:solidFill>
              </a:rPr>
              <a:t>Κλάδος</a:t>
            </a:r>
            <a:r>
              <a:rPr lang="el-GR" dirty="0" smtClean="0">
                <a:solidFill>
                  <a:srgbClr val="C00000"/>
                </a:solidFill>
              </a:rPr>
              <a:t> </a:t>
            </a:r>
            <a:r>
              <a:rPr lang="el-GR" dirty="0"/>
              <a:t>λέγεται το τμήμα </a:t>
            </a:r>
            <a:r>
              <a:rPr lang="el-GR" dirty="0" smtClean="0"/>
              <a:t>του κυκλώματος </a:t>
            </a:r>
            <a:r>
              <a:rPr lang="el-GR" dirty="0"/>
              <a:t>που βρίσκεται μεταξύ δύο κόμβων.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Οι </a:t>
            </a:r>
            <a:r>
              <a:rPr lang="el-GR" dirty="0"/>
              <a:t>αγωγοί ΒΖΓ</a:t>
            </a:r>
            <a:r>
              <a:rPr lang="el-GR" dirty="0" smtClean="0"/>
              <a:t>, ΒΗΓ </a:t>
            </a:r>
            <a:r>
              <a:rPr lang="el-GR" dirty="0"/>
              <a:t>και ΓΔΒ είναι κλάδοι του κυκλώματος. </a:t>
            </a:r>
            <a:endParaRPr lang="el-GR" dirty="0" smtClean="0"/>
          </a:p>
          <a:p>
            <a:endParaRPr lang="el-GR" dirty="0" smtClean="0"/>
          </a:p>
          <a:p>
            <a:r>
              <a:rPr lang="el-GR" b="1" dirty="0" smtClean="0"/>
              <a:t>Όλα </a:t>
            </a:r>
            <a:r>
              <a:rPr lang="el-GR" b="1" dirty="0"/>
              <a:t>τα στοιχεία </a:t>
            </a:r>
            <a:r>
              <a:rPr lang="el-GR" b="1" dirty="0" smtClean="0"/>
              <a:t>ενός κλάδου </a:t>
            </a:r>
            <a:r>
              <a:rPr lang="el-GR" b="1" dirty="0"/>
              <a:t>διαρρέονται από την ίδια ένταση ηλεκτρικού ρεύματος.</a:t>
            </a:r>
          </a:p>
        </p:txBody>
      </p:sp>
    </p:spTree>
    <p:extLst>
      <p:ext uri="{BB962C8B-B14F-4D97-AF65-F5344CB8AC3E}">
        <p14:creationId xmlns:p14="http://schemas.microsoft.com/office/powerpoint/2010/main" val="115220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3661"/>
            <a:ext cx="3515589" cy="184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95536" y="486518"/>
            <a:ext cx="4464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Στον κόμβο Β εισέρχεται το ρεύμα Ι και εξέρχονται τα ρεύματα Ι</a:t>
            </a:r>
            <a:r>
              <a:rPr lang="el-GR" baseline="-25000" dirty="0" smtClean="0"/>
              <a:t>1 </a:t>
            </a:r>
            <a:r>
              <a:rPr lang="el-GR" dirty="0" smtClean="0"/>
              <a:t>και Ι</a:t>
            </a:r>
            <a:r>
              <a:rPr lang="el-GR" baseline="-25000" dirty="0" smtClean="0"/>
              <a:t>2</a:t>
            </a:r>
            <a:r>
              <a:rPr lang="el-GR" dirty="0" smtClean="0"/>
              <a:t> όπως μετρούν τα αμπερόμετρα. </a:t>
            </a:r>
          </a:p>
          <a:p>
            <a:endParaRPr lang="el-GR" dirty="0" smtClean="0"/>
          </a:p>
          <a:p>
            <a:r>
              <a:rPr lang="el-GR" dirty="0" smtClean="0"/>
              <a:t>Παρατηρούμε </a:t>
            </a:r>
            <a:r>
              <a:rPr lang="el-GR" dirty="0"/>
              <a:t>ότι: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69" y="1412776"/>
            <a:ext cx="1129492" cy="67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95536" y="256490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Δηλαδή, </a:t>
            </a:r>
            <a:r>
              <a:rPr lang="el-GR" b="1" dirty="0"/>
              <a:t>το άθροισμα των εντάσεων των ρευμάτων, </a:t>
            </a:r>
            <a:r>
              <a:rPr lang="el-GR" b="1" dirty="0" smtClean="0"/>
              <a:t>που «</a:t>
            </a:r>
            <a:r>
              <a:rPr lang="el-GR" b="1" dirty="0"/>
              <a:t>εισέρχονται» σ’ ένα κόμβο, ισούται με το άθροισμα </a:t>
            </a:r>
            <a:r>
              <a:rPr lang="el-GR" b="1" dirty="0" smtClean="0"/>
              <a:t>των εντάσεων </a:t>
            </a:r>
            <a:r>
              <a:rPr lang="el-GR" b="1" dirty="0"/>
              <a:t>των ρευμάτων, που «εξέρχονται» απ’ αυτόν.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587" y="3356992"/>
            <a:ext cx="1637001" cy="69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98499" y="4365104"/>
            <a:ext cx="8585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προηγούμενη πρόταση είναι η διατύπωση του </a:t>
            </a:r>
            <a:r>
              <a:rPr lang="el-GR" b="1" dirty="0">
                <a:solidFill>
                  <a:srgbClr val="C00000"/>
                </a:solidFill>
              </a:rPr>
              <a:t>1ου κανόνα του Kirchhoff</a:t>
            </a:r>
            <a:r>
              <a:rPr lang="el-GR" dirty="0"/>
              <a:t>, οποίος είναι </a:t>
            </a:r>
            <a:r>
              <a:rPr lang="el-GR" b="1" dirty="0">
                <a:solidFill>
                  <a:srgbClr val="0070C0"/>
                </a:solidFill>
              </a:rPr>
              <a:t>συνέπεια της αρχής </a:t>
            </a:r>
            <a:r>
              <a:rPr lang="el-GR" b="1" dirty="0" smtClean="0">
                <a:solidFill>
                  <a:srgbClr val="0070C0"/>
                </a:solidFill>
              </a:rPr>
              <a:t>διατήρησης του </a:t>
            </a:r>
            <a:r>
              <a:rPr lang="el-GR" b="1" dirty="0">
                <a:solidFill>
                  <a:srgbClr val="0070C0"/>
                </a:solidFill>
              </a:rPr>
              <a:t>ηλεκτρικού φορτίου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Όσο </a:t>
            </a:r>
            <a:r>
              <a:rPr lang="el-GR" b="1" dirty="0"/>
              <a:t>φορτίο «φτάνει» στον κόμβο </a:t>
            </a:r>
            <a:r>
              <a:rPr lang="el-GR" b="1" dirty="0" smtClean="0"/>
              <a:t>ανά μονάδα </a:t>
            </a:r>
            <a:r>
              <a:rPr lang="el-GR" b="1" dirty="0"/>
              <a:t>χρόνου, τόσο φορτίο «φεύγει» απ’ αυτόν ανά </a:t>
            </a:r>
            <a:r>
              <a:rPr lang="el-GR" b="1" dirty="0" smtClean="0"/>
              <a:t>μονάδα χρόνου</a:t>
            </a:r>
            <a:r>
              <a:rPr lang="el-GR" b="1" dirty="0"/>
              <a:t>. </a:t>
            </a:r>
            <a:endParaRPr lang="el-GR" b="1" dirty="0" smtClean="0"/>
          </a:p>
          <a:p>
            <a:endParaRPr lang="el-GR" dirty="0"/>
          </a:p>
          <a:p>
            <a:r>
              <a:rPr lang="el-GR" dirty="0" smtClean="0"/>
              <a:t>Οι </a:t>
            </a:r>
            <a:r>
              <a:rPr lang="el-GR" dirty="0"/>
              <a:t>κόμβοι δεν είναι ούτε «πηγές», ούτε «καταβόθρες</a:t>
            </a:r>
            <a:r>
              <a:rPr lang="el-GR" dirty="0" smtClean="0"/>
              <a:t>» φορτίων.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564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89923" y="908720"/>
            <a:ext cx="56166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Αν αυθαίρετα θεωρήσουμε τις εντάσεις των ρευμάτων, </a:t>
            </a:r>
            <a:r>
              <a:rPr lang="el-GR" dirty="0" smtClean="0"/>
              <a:t>που φτάνουν </a:t>
            </a:r>
            <a:r>
              <a:rPr lang="el-GR" dirty="0"/>
              <a:t>στον κόμβο ως θετικές και τις εντάσεις των ρευμάτων</a:t>
            </a:r>
            <a:r>
              <a:rPr lang="el-GR" dirty="0" smtClean="0"/>
              <a:t>, που </a:t>
            </a:r>
            <a:r>
              <a:rPr lang="el-GR" dirty="0"/>
              <a:t>φεύγουν από τον κόμβο ως αρνητικές, η </a:t>
            </a:r>
            <a:r>
              <a:rPr lang="el-GR" dirty="0" smtClean="0"/>
              <a:t>προηγούμενη σχέση γράφεται:</a:t>
            </a:r>
            <a:br>
              <a:rPr lang="el-GR" dirty="0" smtClean="0"/>
            </a:br>
            <a:endParaRPr lang="el-GR" dirty="0"/>
          </a:p>
          <a:p>
            <a:r>
              <a:rPr lang="el-GR" b="1" dirty="0">
                <a:solidFill>
                  <a:srgbClr val="C00000"/>
                </a:solidFill>
              </a:rPr>
              <a:t>Ι - Ι</a:t>
            </a:r>
            <a:r>
              <a:rPr lang="el-GR" b="1" baseline="-25000" dirty="0">
                <a:solidFill>
                  <a:srgbClr val="C00000"/>
                </a:solidFill>
              </a:rPr>
              <a:t>1</a:t>
            </a:r>
            <a:r>
              <a:rPr lang="el-GR" b="1" dirty="0">
                <a:solidFill>
                  <a:srgbClr val="C00000"/>
                </a:solidFill>
              </a:rPr>
              <a:t> - </a:t>
            </a:r>
            <a:r>
              <a:rPr lang="el-GR" b="1" dirty="0" smtClean="0">
                <a:solidFill>
                  <a:srgbClr val="C00000"/>
                </a:solidFill>
              </a:rPr>
              <a:t>Ι</a:t>
            </a:r>
            <a:r>
              <a:rPr lang="el-GR" b="1" baseline="-25000" dirty="0" smtClean="0">
                <a:solidFill>
                  <a:srgbClr val="C00000"/>
                </a:solidFill>
              </a:rPr>
              <a:t>2</a:t>
            </a:r>
            <a:r>
              <a:rPr lang="el-GR" b="1" dirty="0" smtClean="0">
                <a:solidFill>
                  <a:srgbClr val="C00000"/>
                </a:solidFill>
              </a:rPr>
              <a:t>  </a:t>
            </a:r>
            <a:r>
              <a:rPr lang="el-GR" b="1" dirty="0">
                <a:solidFill>
                  <a:srgbClr val="C00000"/>
                </a:solidFill>
              </a:rPr>
              <a:t>= </a:t>
            </a:r>
            <a:r>
              <a:rPr lang="el-GR" b="1" dirty="0" smtClean="0">
                <a:solidFill>
                  <a:srgbClr val="C00000"/>
                </a:solidFill>
              </a:rPr>
              <a:t>0</a:t>
            </a:r>
          </a:p>
          <a:p>
            <a:r>
              <a:rPr lang="el-GR" dirty="0"/>
              <a:t>Ο</a:t>
            </a:r>
            <a:r>
              <a:rPr lang="el-GR" dirty="0" smtClean="0"/>
              <a:t>πότε </a:t>
            </a:r>
            <a:r>
              <a:rPr lang="el-GR" dirty="0"/>
              <a:t>ο 1ος κανόνας του Kirchhoff διατυπώνεται και ως εξής</a:t>
            </a:r>
            <a:r>
              <a:rPr lang="el-GR" dirty="0" smtClean="0"/>
              <a:t>:</a:t>
            </a:r>
          </a:p>
          <a:p>
            <a:endParaRPr lang="el-GR" dirty="0"/>
          </a:p>
          <a:p>
            <a:r>
              <a:rPr lang="el-GR" b="1" dirty="0">
                <a:solidFill>
                  <a:srgbClr val="C00000"/>
                </a:solidFill>
              </a:rPr>
              <a:t>Σ’ ένα </a:t>
            </a:r>
            <a:r>
              <a:rPr lang="el-GR" b="1" dirty="0" smtClean="0">
                <a:solidFill>
                  <a:srgbClr val="C00000"/>
                </a:solidFill>
              </a:rPr>
              <a:t>κόμβο </a:t>
            </a:r>
            <a:r>
              <a:rPr lang="el-GR" b="1" dirty="0">
                <a:solidFill>
                  <a:srgbClr val="C00000"/>
                </a:solidFill>
              </a:rPr>
              <a:t>το αλγεβρικό άθροισμα των εντάσεων των</a:t>
            </a:r>
          </a:p>
          <a:p>
            <a:r>
              <a:rPr lang="el-GR" b="1" dirty="0">
                <a:solidFill>
                  <a:srgbClr val="C00000"/>
                </a:solidFill>
              </a:rPr>
              <a:t>ρευμάτων ισούται με </a:t>
            </a:r>
            <a:r>
              <a:rPr lang="el-GR" b="1" dirty="0" smtClean="0">
                <a:solidFill>
                  <a:srgbClr val="C00000"/>
                </a:solidFill>
              </a:rPr>
              <a:t>μηδέν</a:t>
            </a:r>
            <a:r>
              <a:rPr lang="el-GR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01" y="1713280"/>
            <a:ext cx="2907903" cy="153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89923" y="4242077"/>
            <a:ext cx="976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Δηλαδή</a:t>
            </a:r>
            <a:r>
              <a:rPr lang="el-GR" dirty="0"/>
              <a:t>: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36" y="4158401"/>
            <a:ext cx="903418" cy="53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98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476297" y="260648"/>
            <a:ext cx="1701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Βολτόμετρο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251520" y="745098"/>
            <a:ext cx="8434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Βολτόμετρο είναι το όργανο που χρησιμοποιούμε για </a:t>
            </a:r>
            <a:r>
              <a:rPr lang="el-GR" dirty="0" smtClean="0"/>
              <a:t>να μετρήσουμε </a:t>
            </a:r>
            <a:r>
              <a:rPr lang="el-GR" dirty="0"/>
              <a:t>τη </a:t>
            </a:r>
            <a:r>
              <a:rPr lang="el-GR" b="1" dirty="0"/>
              <a:t>διαφορά δυναμικού</a:t>
            </a:r>
            <a:r>
              <a:rPr lang="el-GR" dirty="0"/>
              <a:t> (</a:t>
            </a:r>
            <a:r>
              <a:rPr lang="el-GR" b="1" dirty="0"/>
              <a:t>τάση</a:t>
            </a:r>
            <a:r>
              <a:rPr lang="el-GR" dirty="0"/>
              <a:t>) μεταξύ δύο σημείων ενός κυκλώματος.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βολτόμετρο λειτουργεί </a:t>
            </a:r>
            <a:r>
              <a:rPr lang="el-GR" dirty="0" smtClean="0"/>
              <a:t>με βάση </a:t>
            </a:r>
            <a:r>
              <a:rPr lang="el-GR" dirty="0"/>
              <a:t>τα </a:t>
            </a:r>
            <a:r>
              <a:rPr lang="el-GR" b="1" dirty="0"/>
              <a:t>θερμικά</a:t>
            </a:r>
            <a:r>
              <a:rPr lang="el-GR" dirty="0"/>
              <a:t> ή τα </a:t>
            </a:r>
            <a:r>
              <a:rPr lang="el-GR" b="1" dirty="0"/>
              <a:t>μαγνητικά</a:t>
            </a:r>
            <a:r>
              <a:rPr lang="el-GR" dirty="0"/>
              <a:t> αποτελέσματα του ηλεκτρικού ρεύματος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47" y="5357587"/>
            <a:ext cx="1993681" cy="134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886" y="3971241"/>
            <a:ext cx="2008380" cy="26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75071" y="1945427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Το βολτόμετρο </a:t>
            </a:r>
            <a:r>
              <a:rPr lang="el-GR" dirty="0" smtClean="0"/>
              <a:t>έχει </a:t>
            </a:r>
            <a:r>
              <a:rPr lang="el-GR" dirty="0"/>
              <a:t>δύο ακροδέκτες </a:t>
            </a:r>
            <a:r>
              <a:rPr lang="el-GR" dirty="0" smtClean="0"/>
              <a:t>Κ και </a:t>
            </a:r>
            <a:r>
              <a:rPr lang="el-GR" dirty="0"/>
              <a:t>Λ, που συνδέονται με τα σημεία του κυκλώματος, μεταξύ των οποίων θέλουμε να μετρήσουμε τη διαφορά δυναμικού.</a:t>
            </a:r>
          </a:p>
          <a:p>
            <a:endParaRPr lang="el-GR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752" y="2341532"/>
            <a:ext cx="1531937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97247" y="2835336"/>
            <a:ext cx="6866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Το βολτόμετρο συνδέεται χωρίς να διακοπεί το κύκλωμα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/>
              <a:t>Η σύνδεση αυτή του βολτομέτρου </a:t>
            </a:r>
            <a:r>
              <a:rPr lang="el-GR" b="1" dirty="0"/>
              <a:t>λέγεται σύνδεση σε διακλάδωση</a:t>
            </a:r>
            <a:r>
              <a:rPr lang="el-GR" dirty="0"/>
              <a:t> ή </a:t>
            </a:r>
            <a:r>
              <a:rPr lang="el-GR" b="1" dirty="0"/>
              <a:t>παράλληλη σύνδεση.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291704" y="4035665"/>
            <a:ext cx="6408712" cy="121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Αν το βολτόμετρο θεωρηθεί ιδανικό (άπειρη εσωτερική αντίσταση), η σύνδεσή του δεν επηρεάζει το κύκλωμα, οπότε το βολτόμετρο δείχνει την τάση μεταξύ των σημείων Α και Β πριν τη σύνδεσή του.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7" y="5113397"/>
            <a:ext cx="2746965" cy="128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468592" y="6396883"/>
            <a:ext cx="23708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/>
              <a:t>Σύνδεση βολτομέτρου σε κύκλωμα</a:t>
            </a:r>
          </a:p>
        </p:txBody>
      </p:sp>
    </p:spTree>
    <p:extLst>
      <p:ext uri="{BB962C8B-B14F-4D97-AF65-F5344CB8AC3E}">
        <p14:creationId xmlns:p14="http://schemas.microsoft.com/office/powerpoint/2010/main" val="5704255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464</Words>
  <Application>Microsoft Office PowerPoint</Application>
  <PresentationFormat>Προβολή στην οθόνη (4:3)</PresentationFormat>
  <Paragraphs>53</Paragraphs>
  <Slides>6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oem</dc:creator>
  <cp:lastModifiedBy>oem</cp:lastModifiedBy>
  <cp:revision>15</cp:revision>
  <dcterms:created xsi:type="dcterms:W3CDTF">2020-11-18T16:06:30Z</dcterms:created>
  <dcterms:modified xsi:type="dcterms:W3CDTF">2020-11-18T17:38:54Z</dcterms:modified>
</cp:coreProperties>
</file>