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86" r:id="rId2"/>
    <p:sldId id="265" r:id="rId3"/>
    <p:sldId id="270" r:id="rId4"/>
    <p:sldId id="298" r:id="rId5"/>
    <p:sldId id="303" r:id="rId6"/>
    <p:sldId id="302" r:id="rId7"/>
    <p:sldId id="292" r:id="rId8"/>
    <p:sldId id="297" r:id="rId9"/>
    <p:sldId id="299" r:id="rId10"/>
    <p:sldId id="300" r:id="rId11"/>
    <p:sldId id="301" r:id="rId12"/>
    <p:sldId id="304" r:id="rId13"/>
    <p:sldId id="271" r:id="rId14"/>
    <p:sldId id="268" r:id="rId15"/>
    <p:sldId id="272" r:id="rId16"/>
    <p:sldId id="273" r:id="rId17"/>
    <p:sldId id="274" r:id="rId18"/>
    <p:sldId id="267" r:id="rId19"/>
    <p:sldId id="257" r:id="rId20"/>
    <p:sldId id="259" r:id="rId21"/>
    <p:sldId id="260" r:id="rId22"/>
    <p:sldId id="262" r:id="rId23"/>
    <p:sldId id="261" r:id="rId24"/>
    <p:sldId id="263" r:id="rId25"/>
    <p:sldId id="295" r:id="rId26"/>
    <p:sldId id="287" r:id="rId27"/>
    <p:sldId id="288" r:id="rId28"/>
    <p:sldId id="289" r:id="rId29"/>
    <p:sldId id="290" r:id="rId30"/>
    <p:sldId id="276" r:id="rId31"/>
    <p:sldId id="277" r:id="rId32"/>
    <p:sldId id="278" r:id="rId33"/>
    <p:sldId id="279" r:id="rId34"/>
    <p:sldId id="280" r:id="rId35"/>
    <p:sldId id="281" r:id="rId36"/>
    <p:sldId id="282" r:id="rId37"/>
    <p:sldId id="283" r:id="rId38"/>
    <p:sldId id="284" r:id="rId39"/>
    <p:sldId id="285" r:id="rId40"/>
    <p:sldId id="296" r:id="rId41"/>
    <p:sldId id="305" r:id="rId42"/>
    <p:sldId id="291" r:id="rId4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19DE80-407C-425B-B576-F167D19CABF0}" type="datetimeFigureOut">
              <a:rPr lang="el-GR" smtClean="0"/>
              <a:pPr/>
              <a:t>6/12/2020</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152E70-565B-4E8A-A866-38B3E2224C25}"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DF152E70-565B-4E8A-A866-38B3E2224C25}" type="slidenum">
              <a:rPr lang="el-GR" smtClean="0"/>
              <a:pPr/>
              <a:t>17</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449467E2-F048-44E8-ABBC-758EAD7F1B69}" type="datetimeFigureOut">
              <a:rPr lang="el-GR" smtClean="0"/>
              <a:pPr/>
              <a:t>6/12/2020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E15DDB1-0E90-422E-995D-76D2A530318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49467E2-F048-44E8-ABBC-758EAD7F1B69}" type="datetimeFigureOut">
              <a:rPr lang="el-GR" smtClean="0"/>
              <a:pPr/>
              <a:t>6/12/2020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E15DDB1-0E90-422E-995D-76D2A530318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49467E2-F048-44E8-ABBC-758EAD7F1B69}" type="datetimeFigureOut">
              <a:rPr lang="el-GR" smtClean="0"/>
              <a:pPr/>
              <a:t>6/12/2020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E15DDB1-0E90-422E-995D-76D2A530318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49467E2-F048-44E8-ABBC-758EAD7F1B69}" type="datetimeFigureOut">
              <a:rPr lang="el-GR" smtClean="0"/>
              <a:pPr/>
              <a:t>6/12/2020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E15DDB1-0E90-422E-995D-76D2A530318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49467E2-F048-44E8-ABBC-758EAD7F1B69}" type="datetimeFigureOut">
              <a:rPr lang="el-GR" smtClean="0"/>
              <a:pPr/>
              <a:t>6/12/2020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E15DDB1-0E90-422E-995D-76D2A530318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449467E2-F048-44E8-ABBC-758EAD7F1B69}" type="datetimeFigureOut">
              <a:rPr lang="el-GR" smtClean="0"/>
              <a:pPr/>
              <a:t>6/12/2020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E15DDB1-0E90-422E-995D-76D2A530318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449467E2-F048-44E8-ABBC-758EAD7F1B69}" type="datetimeFigureOut">
              <a:rPr lang="el-GR" smtClean="0"/>
              <a:pPr/>
              <a:t>6/12/2020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BE15DDB1-0E90-422E-995D-76D2A530318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449467E2-F048-44E8-ABBC-758EAD7F1B69}" type="datetimeFigureOut">
              <a:rPr lang="el-GR" smtClean="0"/>
              <a:pPr/>
              <a:t>6/12/2020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BE15DDB1-0E90-422E-995D-76D2A530318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49467E2-F048-44E8-ABBC-758EAD7F1B69}" type="datetimeFigureOut">
              <a:rPr lang="el-GR" smtClean="0"/>
              <a:pPr/>
              <a:t>6/12/2020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BE15DDB1-0E90-422E-995D-76D2A530318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49467E2-F048-44E8-ABBC-758EAD7F1B69}" type="datetimeFigureOut">
              <a:rPr lang="el-GR" smtClean="0"/>
              <a:pPr/>
              <a:t>6/12/2020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E15DDB1-0E90-422E-995D-76D2A530318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49467E2-F048-44E8-ABBC-758EAD7F1B69}" type="datetimeFigureOut">
              <a:rPr lang="el-GR" smtClean="0"/>
              <a:pPr/>
              <a:t>6/12/2020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E15DDB1-0E90-422E-995D-76D2A530318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9467E2-F048-44E8-ABBC-758EAD7F1B69}" type="datetimeFigureOut">
              <a:rPr lang="el-GR" smtClean="0"/>
              <a:pPr/>
              <a:t>6/12/2020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15DDB1-0E90-422E-995D-76D2A530318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itrofi.gr/texnologia/asfaleia/article/471/i-froyktozi-den-einai-akindyni"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itrofi.gr/diatrofi/ygieini/article/1027/zahari-i-pikri-alitheia"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onmed.gr/tags/tag/164/diavhtikoi" TargetMode="External"/><Relationship Id="rId2" Type="http://schemas.openxmlformats.org/officeDocument/2006/relationships/hyperlink" Target="http://www.onmed.gr/tags/tag/2738/stevia" TargetMode="Externa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ygeia.gr/7-ketogonika-trofima-gia-apoleia-varous-mathete-poia-einai-afta/"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ygeia.gr/prostatevi-milo-apo-tin-pachisarkia/"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ygeia.gr/igiina-lipara-pou-den-pachenoun/"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dutchesss.queen.gr/fitness/story/3361/aspartami-zaxarini-stevia-kai-alla-glykantika-poia-einai-asfali" TargetMode="External"/><Relationship Id="rId2" Type="http://schemas.openxmlformats.org/officeDocument/2006/relationships/hyperlink" Target="http://www.nutribase.gr/" TargetMode="External"/><Relationship Id="rId1" Type="http://schemas.openxmlformats.org/officeDocument/2006/relationships/slideLayout" Target="../slideLayouts/slideLayout2.xml"/><Relationship Id="rId5" Type="http://schemas.openxmlformats.org/officeDocument/2006/relationships/hyperlink" Target="http://www.fit-blaster.com/" TargetMode="External"/><Relationship Id="rId4" Type="http://schemas.openxmlformats.org/officeDocument/2006/relationships/hyperlink" Target="http://portal.efet.gr/"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Εικόνα" descr="2d416af7ced54dc37f5abb32ffda62be.jpg"/>
          <p:cNvPicPr>
            <a:picLocks noChangeAspect="1"/>
          </p:cNvPicPr>
          <p:nvPr/>
        </p:nvPicPr>
        <p:blipFill>
          <a:blip r:embed="rId2" cstate="print"/>
          <a:stretch>
            <a:fillRect/>
          </a:stretch>
        </p:blipFill>
        <p:spPr>
          <a:xfrm>
            <a:off x="0" y="1219200"/>
            <a:ext cx="9144000" cy="5638800"/>
          </a:xfrm>
          <a:prstGeom prst="rect">
            <a:avLst/>
          </a:prstGeom>
        </p:spPr>
      </p:pic>
      <p:sp>
        <p:nvSpPr>
          <p:cNvPr id="2" name="1 - Τίτλος"/>
          <p:cNvSpPr>
            <a:spLocks noGrp="1"/>
          </p:cNvSpPr>
          <p:nvPr>
            <p:ph type="title"/>
          </p:nvPr>
        </p:nvSpPr>
        <p:spPr>
          <a:xfrm>
            <a:off x="0" y="0"/>
            <a:ext cx="9144000" cy="1295400"/>
          </a:xfrm>
          <a:solidFill>
            <a:schemeClr val="accent1">
              <a:lumMod val="40000"/>
              <a:lumOff val="60000"/>
            </a:schemeClr>
          </a:solidFill>
        </p:spPr>
        <p:txBody>
          <a:bodyPr/>
          <a:lstStyle/>
          <a:p>
            <a:r>
              <a:rPr lang="el-GR" b="1" dirty="0" smtClean="0">
                <a:solidFill>
                  <a:schemeClr val="accent6">
                    <a:lumMod val="75000"/>
                  </a:schemeClr>
                </a:solidFill>
              </a:rPr>
              <a:t>Έτοιμο το μάθημα μας…..</a:t>
            </a:r>
            <a:endParaRPr lang="el-GR" b="1" dirty="0">
              <a:solidFill>
                <a:schemeClr val="accent6">
                  <a:lumMod val="75000"/>
                </a:schemeClr>
              </a:solidFill>
            </a:endParaRPr>
          </a:p>
        </p:txBody>
      </p:sp>
      <p:sp>
        <p:nvSpPr>
          <p:cNvPr id="3" name="2 - Θέση περιεχομένου"/>
          <p:cNvSpPr>
            <a:spLocks noGrp="1"/>
          </p:cNvSpPr>
          <p:nvPr>
            <p:ph idx="1"/>
          </p:nvPr>
        </p:nvSpPr>
        <p:spPr>
          <a:xfrm>
            <a:off x="0" y="1295400"/>
            <a:ext cx="9144000" cy="5562600"/>
          </a:xfrm>
        </p:spPr>
        <p:txBody>
          <a:bodyPr>
            <a:normAutofit/>
          </a:bodyPr>
          <a:lstStyle/>
          <a:p>
            <a:pPr>
              <a:buNone/>
            </a:pPr>
            <a:r>
              <a:rPr lang="en-US" sz="4000" b="1" dirty="0" smtClean="0"/>
              <a:t>                                                                                          </a:t>
            </a:r>
            <a:r>
              <a:rPr lang="el-GR" sz="4000" b="1" dirty="0" smtClean="0"/>
              <a:t>Να βάλω …ζάχαρη;;;;</a:t>
            </a:r>
            <a:endParaRPr lang="el-GR" sz="40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524000"/>
          </a:xfrm>
          <a:solidFill>
            <a:schemeClr val="accent3">
              <a:lumMod val="60000"/>
              <a:lumOff val="40000"/>
            </a:schemeClr>
          </a:solidFill>
        </p:spPr>
        <p:txBody>
          <a:bodyPr>
            <a:normAutofit/>
          </a:bodyPr>
          <a:lstStyle/>
          <a:p>
            <a:r>
              <a:rPr lang="el-GR" dirty="0" smtClean="0"/>
              <a:t>Προσοχή στα ακραία διατροφικά σχήματα…..</a:t>
            </a:r>
            <a:endParaRPr lang="el-GR" dirty="0"/>
          </a:p>
        </p:txBody>
      </p:sp>
      <p:sp>
        <p:nvSpPr>
          <p:cNvPr id="3" name="2 - Θέση περιεχομένου"/>
          <p:cNvSpPr>
            <a:spLocks noGrp="1"/>
          </p:cNvSpPr>
          <p:nvPr>
            <p:ph idx="1"/>
          </p:nvPr>
        </p:nvSpPr>
        <p:spPr>
          <a:xfrm>
            <a:off x="0" y="1524000"/>
            <a:ext cx="9144000" cy="5334000"/>
          </a:xfrm>
          <a:solidFill>
            <a:schemeClr val="tx2">
              <a:lumMod val="60000"/>
              <a:lumOff val="40000"/>
            </a:schemeClr>
          </a:solidFill>
        </p:spPr>
        <p:txBody>
          <a:bodyPr>
            <a:normAutofit/>
          </a:bodyPr>
          <a:lstStyle/>
          <a:p>
            <a:pPr>
              <a:buNone/>
            </a:pPr>
            <a:r>
              <a:rPr lang="el-GR" b="1" dirty="0" smtClean="0"/>
              <a:t>τα οποία δεν περιέχουν καθόλου υδατάνθρακες </a:t>
            </a:r>
            <a:r>
              <a:rPr lang="el-GR" dirty="0" smtClean="0"/>
              <a:t>αφού όπως είπαμε αποτελούν το κύριο καύσιμο του εγκεφάλου και είναι απαραίτητοι σε καθημερινή βάση.</a:t>
            </a:r>
          </a:p>
          <a:p>
            <a:pPr>
              <a:buNone/>
            </a:pPr>
            <a:r>
              <a:rPr lang="el-GR" dirty="0" smtClean="0"/>
              <a:t>Τέτοιες </a:t>
            </a:r>
            <a:r>
              <a:rPr lang="el-GR" b="1" dirty="0" smtClean="0"/>
              <a:t>στερητικές δίαιτες σε υδατάνθρακες μπορεί να προκαλέσουν υπνηλία, κόπωση και υπογλυκαιμία</a:t>
            </a:r>
            <a:r>
              <a:rPr lang="el-GR" dirty="0" smtClean="0"/>
              <a:t> ενώ το σώμα για να καλύψει τις ανάγκες του </a:t>
            </a:r>
            <a:r>
              <a:rPr lang="el-GR" dirty="0" err="1" smtClean="0"/>
              <a:t>ανλεί</a:t>
            </a:r>
            <a:r>
              <a:rPr lang="el-GR" dirty="0" smtClean="0"/>
              <a:t> ενέργεια από το </a:t>
            </a:r>
            <a:r>
              <a:rPr lang="el-GR" dirty="0" err="1" smtClean="0"/>
              <a:t>μυικό</a:t>
            </a:r>
            <a:r>
              <a:rPr lang="el-GR" dirty="0" smtClean="0"/>
              <a:t> ιστό (</a:t>
            </a:r>
            <a:r>
              <a:rPr lang="el-GR" dirty="0" err="1" smtClean="0"/>
              <a:t>κέτωση</a:t>
            </a:r>
            <a:r>
              <a:rPr lang="el-GR" dirty="0" smtClean="0"/>
              <a:t>).</a:t>
            </a:r>
          </a:p>
          <a:p>
            <a:pPr>
              <a:buNone/>
            </a:pPr>
            <a:endParaRPr 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17638"/>
          </a:xfrm>
          <a:solidFill>
            <a:schemeClr val="accent2">
              <a:lumMod val="60000"/>
              <a:lumOff val="40000"/>
            </a:schemeClr>
          </a:solidFill>
        </p:spPr>
        <p:txBody>
          <a:bodyPr/>
          <a:lstStyle/>
          <a:p>
            <a:r>
              <a:rPr lang="el-GR" b="1" dirty="0" smtClean="0"/>
              <a:t>Ο </a:t>
            </a:r>
            <a:r>
              <a:rPr lang="el-GR" b="1" dirty="0" err="1" smtClean="0"/>
              <a:t>γλυκαιμικός</a:t>
            </a:r>
            <a:r>
              <a:rPr lang="el-GR" b="1" dirty="0" smtClean="0"/>
              <a:t> δείκτης</a:t>
            </a:r>
            <a:endParaRPr lang="el-GR" dirty="0"/>
          </a:p>
        </p:txBody>
      </p:sp>
      <p:sp>
        <p:nvSpPr>
          <p:cNvPr id="3" name="2 - Θέση περιεχομένου"/>
          <p:cNvSpPr>
            <a:spLocks noGrp="1"/>
          </p:cNvSpPr>
          <p:nvPr>
            <p:ph idx="1"/>
          </p:nvPr>
        </p:nvSpPr>
        <p:spPr>
          <a:xfrm>
            <a:off x="0" y="1600200"/>
            <a:ext cx="9144000" cy="5257800"/>
          </a:xfrm>
        </p:spPr>
        <p:txBody>
          <a:bodyPr>
            <a:normAutofit lnSpcReduction="10000"/>
          </a:bodyPr>
          <a:lstStyle/>
          <a:p>
            <a:r>
              <a:rPr lang="el-GR" b="1" dirty="0" smtClean="0"/>
              <a:t>δείχνει το πόσο γρήγορα ένα τρόφιμο </a:t>
            </a:r>
            <a:r>
              <a:rPr lang="el-GR" dirty="0" smtClean="0"/>
              <a:t>ανεβάζει το σάκχαρο αίματος συγκρινόμενο με τη γλυκόζη η οποία έχει </a:t>
            </a:r>
            <a:r>
              <a:rPr lang="el-GR" dirty="0" err="1" smtClean="0"/>
              <a:t>γλυκαιμικό</a:t>
            </a:r>
            <a:r>
              <a:rPr lang="el-GR" dirty="0" smtClean="0"/>
              <a:t> δείκτη 100. Όλες οι υπόλοιπες τροφές έχουν χαμηλότερο δείκτη.</a:t>
            </a:r>
            <a:endParaRPr lang="en-US" dirty="0" smtClean="0"/>
          </a:p>
          <a:p>
            <a:r>
              <a:rPr lang="el-GR" dirty="0" smtClean="0"/>
              <a:t>Δίαιτες υψηλού </a:t>
            </a:r>
            <a:r>
              <a:rPr lang="el-GR" dirty="0" err="1" smtClean="0"/>
              <a:t>γλυκαιμικού</a:t>
            </a:r>
            <a:r>
              <a:rPr lang="el-GR" dirty="0" smtClean="0"/>
              <a:t> δείκτη έχουν συσχετιστεί με υψηλό κίνδυνο ανάπτυξης σακχαρώδους διαβήτη, καρδιαγγειακών νοσημάτων και διάφορων άλλων παθήσεων, ενώ δίαιτες χαμηλού </a:t>
            </a:r>
            <a:r>
              <a:rPr lang="el-GR" dirty="0" err="1" smtClean="0"/>
              <a:t>γλυκαιμικού</a:t>
            </a:r>
            <a:r>
              <a:rPr lang="el-GR" dirty="0" smtClean="0"/>
              <a:t> δείκτη συμβάλλουν στον καλύτερο έλεγχο σακχάρου στο αίμα και του σωματικού βάρους.</a:t>
            </a:r>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Εικόνα" descr="c22870b1011002d4d2d9e1ffd0732b2c.jpg"/>
          <p:cNvPicPr>
            <a:picLocks noChangeAspect="1"/>
          </p:cNvPicPr>
          <p:nvPr/>
        </p:nvPicPr>
        <p:blipFill>
          <a:blip r:embed="rId2" cstate="print"/>
          <a:stretch>
            <a:fillRect/>
          </a:stretch>
        </p:blipFill>
        <p:spPr>
          <a:xfrm>
            <a:off x="0" y="1752600"/>
            <a:ext cx="9144000" cy="5105400"/>
          </a:xfrm>
          <a:prstGeom prst="rect">
            <a:avLst/>
          </a:prstGeom>
          <a:noFill/>
        </p:spPr>
      </p:pic>
      <p:sp>
        <p:nvSpPr>
          <p:cNvPr id="2" name="1 - Τίτλος"/>
          <p:cNvSpPr>
            <a:spLocks noGrp="1"/>
          </p:cNvSpPr>
          <p:nvPr>
            <p:ph type="title"/>
          </p:nvPr>
        </p:nvSpPr>
        <p:spPr>
          <a:xfrm>
            <a:off x="0" y="0"/>
            <a:ext cx="9144000" cy="1752600"/>
          </a:xfrm>
          <a:solidFill>
            <a:schemeClr val="bg1">
              <a:lumMod val="75000"/>
            </a:schemeClr>
          </a:solidFill>
        </p:spPr>
        <p:txBody>
          <a:bodyPr>
            <a:normAutofit/>
          </a:bodyPr>
          <a:lstStyle/>
          <a:p>
            <a:r>
              <a:rPr lang="el-GR" sz="2800" dirty="0" smtClean="0"/>
              <a:t>Χαμηλότερος</a:t>
            </a:r>
            <a:br>
              <a:rPr lang="el-GR" sz="2800" dirty="0" smtClean="0"/>
            </a:br>
            <a:r>
              <a:rPr lang="el-GR" sz="2800" dirty="0" smtClean="0"/>
              <a:t> </a:t>
            </a:r>
            <a:r>
              <a:rPr lang="el-GR" sz="2800" dirty="0" err="1" smtClean="0"/>
              <a:t>γλυκαιμικός</a:t>
            </a:r>
            <a:r>
              <a:rPr lang="el-GR" sz="2800" dirty="0" smtClean="0"/>
              <a:t> δείκτης</a:t>
            </a:r>
            <a:br>
              <a:rPr lang="el-GR" sz="2800" dirty="0" smtClean="0"/>
            </a:br>
            <a:endParaRPr lang="el-GR" sz="2800" dirty="0"/>
          </a:p>
        </p:txBody>
      </p:sp>
      <p:sp>
        <p:nvSpPr>
          <p:cNvPr id="3" name="2 - Θέση περιεχομένου"/>
          <p:cNvSpPr>
            <a:spLocks noGrp="1"/>
          </p:cNvSpPr>
          <p:nvPr>
            <p:ph idx="1"/>
          </p:nvPr>
        </p:nvSpPr>
        <p:spPr>
          <a:xfrm>
            <a:off x="0" y="1752600"/>
            <a:ext cx="9144000" cy="5105400"/>
          </a:xfrm>
          <a:noFill/>
        </p:spPr>
        <p:txBody>
          <a:bodyPr>
            <a:normAutofit fontScale="85000" lnSpcReduction="20000"/>
          </a:bodyPr>
          <a:lstStyle/>
          <a:p>
            <a:pPr>
              <a:buNone/>
            </a:pPr>
            <a:endParaRPr lang="el-GR" dirty="0" smtClean="0"/>
          </a:p>
          <a:p>
            <a:r>
              <a:rPr lang="el-GR" b="1" dirty="0" smtClean="0"/>
              <a:t>Ο χαμηλότερος </a:t>
            </a:r>
            <a:r>
              <a:rPr lang="el-GR" b="1" dirty="0" err="1" smtClean="0"/>
              <a:t>γλυκαιμικός</a:t>
            </a:r>
            <a:r>
              <a:rPr lang="el-GR" b="1" dirty="0" smtClean="0"/>
              <a:t> δείκτης είναι πιο υγιεινός για το σώμα σας, και έχει την τάση να σας κάνει να αισθάνεστε πιο χορτάτοι μετά το φαγητό σας</a:t>
            </a:r>
            <a:r>
              <a:rPr lang="el-GR" dirty="0" smtClean="0"/>
              <a:t>. Οι περισσότεροι, αλλά όχι όλοι, σύνθετοι υδατάνθρακες ανήκουν στην κατηγορία του χαμηλού </a:t>
            </a:r>
            <a:r>
              <a:rPr lang="el-GR" dirty="0" err="1" smtClean="0"/>
              <a:t>γλυκαιμικού</a:t>
            </a:r>
            <a:r>
              <a:rPr lang="el-GR" dirty="0" smtClean="0"/>
              <a:t> δείκτη. </a:t>
            </a:r>
            <a:endParaRPr lang="en-US" dirty="0" smtClean="0"/>
          </a:p>
          <a:p>
            <a:r>
              <a:rPr lang="el-GR" b="1" dirty="0" smtClean="0"/>
              <a:t>Ένα τρόφιμο μπορεί να περιέχει υδατάνθρακες που έχουν υψηλό </a:t>
            </a:r>
            <a:r>
              <a:rPr lang="el-GR" b="1" dirty="0" err="1" smtClean="0"/>
              <a:t>γλυκαιμικό</a:t>
            </a:r>
            <a:r>
              <a:rPr lang="el-GR" b="1" dirty="0" smtClean="0"/>
              <a:t> δείκτη</a:t>
            </a:r>
            <a:r>
              <a:rPr lang="el-GR" dirty="0" smtClean="0"/>
              <a:t>, αλλά αν υπάρχει μόνο ένα μικρό ποσό του εν λόγω υδατάνθρακα στα τρόφιμα, δεν θα υπάρξει μεγάλη επίδραση.</a:t>
            </a:r>
          </a:p>
          <a:p>
            <a:r>
              <a:rPr lang="el-GR" dirty="0" smtClean="0"/>
              <a:t> Ένα παράδειγμα μιας </a:t>
            </a:r>
            <a:r>
              <a:rPr lang="el-GR" b="1" dirty="0" smtClean="0"/>
              <a:t>τροφής με υψηλό </a:t>
            </a:r>
            <a:r>
              <a:rPr lang="el-GR" b="1" dirty="0" err="1" smtClean="0"/>
              <a:t>γλυκαιμικό</a:t>
            </a:r>
            <a:r>
              <a:rPr lang="el-GR" b="1" dirty="0" smtClean="0"/>
              <a:t> δείκτη, αλλά χαμηλό </a:t>
            </a:r>
            <a:r>
              <a:rPr lang="el-GR" b="1" dirty="0" err="1" smtClean="0"/>
              <a:t>γλυκαιμικό</a:t>
            </a:r>
            <a:r>
              <a:rPr lang="el-GR" b="1" dirty="0" smtClean="0"/>
              <a:t> φορτίο </a:t>
            </a:r>
            <a:r>
              <a:rPr lang="el-GR" dirty="0" smtClean="0"/>
              <a:t>είναι το καρπούζι, το οποίο έχει φυσικά γλυκιά γεύση, αλλά αποτελείται κυρίως από νερό.</a:t>
            </a:r>
            <a:endParaRPr lang="en-US" dirty="0" smtClean="0"/>
          </a:p>
          <a:p>
            <a:endParaRPr lang="en-US" dirty="0" smtClean="0"/>
          </a:p>
          <a:p>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17638"/>
          </a:xfrm>
          <a:solidFill>
            <a:schemeClr val="accent4">
              <a:lumMod val="40000"/>
              <a:lumOff val="60000"/>
            </a:schemeClr>
          </a:solidFill>
        </p:spPr>
        <p:txBody>
          <a:bodyPr/>
          <a:lstStyle/>
          <a:p>
            <a:r>
              <a:rPr lang="el-GR" dirty="0" smtClean="0"/>
              <a:t>Υδατάνθρακες με μέτρο….</a:t>
            </a:r>
            <a:endParaRPr lang="el-GR" dirty="0"/>
          </a:p>
        </p:txBody>
      </p:sp>
      <p:sp>
        <p:nvSpPr>
          <p:cNvPr id="3" name="2 - Θέση περιεχομένου"/>
          <p:cNvSpPr>
            <a:spLocks noGrp="1"/>
          </p:cNvSpPr>
          <p:nvPr>
            <p:ph idx="1"/>
          </p:nvPr>
        </p:nvSpPr>
        <p:spPr>
          <a:xfrm>
            <a:off x="0" y="1371600"/>
            <a:ext cx="9144000" cy="5486400"/>
          </a:xfrm>
          <a:solidFill>
            <a:schemeClr val="accent2">
              <a:lumMod val="40000"/>
              <a:lumOff val="60000"/>
            </a:schemeClr>
          </a:solidFill>
        </p:spPr>
        <p:txBody>
          <a:bodyPr>
            <a:normAutofit/>
          </a:bodyPr>
          <a:lstStyle/>
          <a:p>
            <a:endParaRPr lang="el-GR" dirty="0" smtClean="0"/>
          </a:p>
          <a:p>
            <a:r>
              <a:rPr lang="el-GR" dirty="0" smtClean="0"/>
              <a:t>Η υπερβολική κατανάλωση υδατανθράκων, ειδικά επεξεργασμένων, μπορεί να βλάψει όχι μόνο τον έλεγχο του αίματος, αλλά έχει συσχετιστεί και με αυξημένο κίνδυνο παχυσαρκίας, καρδιακών παθήσεων και ορισμένων μορφών καρκίνου.</a:t>
            </a:r>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Εικόνα" descr="96a61fee6c65f12e3829c1ee587af700.jpg"/>
          <p:cNvPicPr>
            <a:picLocks noChangeAspect="1"/>
          </p:cNvPicPr>
          <p:nvPr/>
        </p:nvPicPr>
        <p:blipFill>
          <a:blip r:embed="rId2" cstate="print"/>
          <a:stretch>
            <a:fillRect/>
          </a:stretch>
        </p:blipFill>
        <p:spPr>
          <a:xfrm>
            <a:off x="0" y="0"/>
            <a:ext cx="9144000" cy="6858000"/>
          </a:xfrm>
          <a:prstGeom prst="rect">
            <a:avLst/>
          </a:prstGeom>
        </p:spPr>
      </p:pic>
      <p:sp>
        <p:nvSpPr>
          <p:cNvPr id="2" name="1 - Τίτλος"/>
          <p:cNvSpPr>
            <a:spLocks noGrp="1"/>
          </p:cNvSpPr>
          <p:nvPr>
            <p:ph type="title"/>
          </p:nvPr>
        </p:nvSpPr>
        <p:spPr>
          <a:xfrm>
            <a:off x="0" y="0"/>
            <a:ext cx="9144000" cy="1417638"/>
          </a:xfrm>
          <a:noFill/>
        </p:spPr>
        <p:txBody>
          <a:bodyPr/>
          <a:lstStyle/>
          <a:p>
            <a:r>
              <a:rPr lang="el-GR" dirty="0" smtClean="0"/>
              <a:t>ΑΣΠΡΗ </a:t>
            </a:r>
            <a:r>
              <a:rPr lang="en-US" dirty="0" smtClean="0"/>
              <a:t>VS </a:t>
            </a:r>
            <a:r>
              <a:rPr lang="el-GR" dirty="0" smtClean="0"/>
              <a:t>ΚΑΣΤΑΝΗ</a:t>
            </a:r>
            <a:endParaRPr lang="el-GR" dirty="0"/>
          </a:p>
        </p:txBody>
      </p:sp>
      <p:sp>
        <p:nvSpPr>
          <p:cNvPr id="3" name="2 - Θέση περιεχομένου"/>
          <p:cNvSpPr>
            <a:spLocks noGrp="1"/>
          </p:cNvSpPr>
          <p:nvPr>
            <p:ph idx="1"/>
          </p:nvPr>
        </p:nvSpPr>
        <p:spPr>
          <a:xfrm>
            <a:off x="0" y="1143000"/>
            <a:ext cx="9144000" cy="5715000"/>
          </a:xfrm>
          <a:noFill/>
        </p:spPr>
        <p:txBody>
          <a:bodyPr>
            <a:normAutofit fontScale="70000" lnSpcReduction="20000"/>
          </a:bodyPr>
          <a:lstStyle/>
          <a:p>
            <a:r>
              <a:rPr lang="el-GR" b="1" dirty="0" smtClean="0"/>
              <a:t>Η καστανή ζάχαρη περιλαμβάνει ακριβώς τις ίδιες θερμίδες με τη λευκή </a:t>
            </a:r>
            <a:r>
              <a:rPr lang="el-GR" dirty="0" smtClean="0"/>
              <a:t>και ακόμη και αν έχει σχετικά χαμηλότερο </a:t>
            </a:r>
            <a:r>
              <a:rPr lang="el-GR" dirty="0" err="1" smtClean="0"/>
              <a:t>γλυκαιμικό</a:t>
            </a:r>
            <a:r>
              <a:rPr lang="el-GR" dirty="0" smtClean="0"/>
              <a:t> δείκτη εξακολουθεί να επηρεάζει αρνητικά τα επίπεδα σακχάρου στο αίμα και ως εκ τούτου, η αντικατάστασή της απλά, αν δεν συνοδευτεί από </a:t>
            </a:r>
            <a:r>
              <a:rPr lang="el-GR" dirty="0" smtClean="0">
                <a:solidFill>
                  <a:srgbClr val="FFFF00"/>
                </a:solidFill>
              </a:rPr>
              <a:t>μείωση</a:t>
            </a:r>
            <a:r>
              <a:rPr lang="el-GR" dirty="0" smtClean="0"/>
              <a:t> της ποσότητας δεν προσφέρει κανένα πλεονέκτημα όσον αφορά την πρόσληψη θερμίδων. και αυξάνει την προδιάθεση για παχυσαρκία’ τονίζουν οι διαιτολόγοι</a:t>
            </a:r>
          </a:p>
          <a:p>
            <a:endParaRPr lang="en-US" b="1" dirty="0" smtClean="0">
              <a:solidFill>
                <a:srgbClr val="FFFF00"/>
              </a:solidFill>
            </a:endParaRPr>
          </a:p>
          <a:p>
            <a:endParaRPr lang="en-US" b="1" dirty="0" smtClean="0">
              <a:solidFill>
                <a:srgbClr val="FFFF00"/>
              </a:solidFill>
            </a:endParaRPr>
          </a:p>
          <a:p>
            <a:r>
              <a:rPr lang="el-GR" b="1" dirty="0" smtClean="0">
                <a:solidFill>
                  <a:srgbClr val="FFFF00"/>
                </a:solidFill>
              </a:rPr>
              <a:t>Οι διαιτολόγοι της συνιστούν απέναντι στη γνωστή λευκή για τον απλό λόγο ότι η καστανή ζάχαρη, που οφείλει το χρώμα της στην παρουσία μελάσας στη δομή της, έχει υποστεί λιγότερη επεξεργασία. Η διαφορά τους είναι στα θρεπτικά συστατικά, όπου η καστανή ζάχαρη σε αντίθεση με την κρυσταλλική πέρα από μόνο υδατάνθρακες, έχει και μικροποσότητες καλίου, ασβεστίου, μαγνησίου, νατρίου που βέβαια είναι σχεδόν αμελητέες στις ποσότητες που καταναλώνουμε το συγκεκριμένο τρόφιμο.</a:t>
            </a:r>
          </a:p>
          <a:p>
            <a:endParaRPr lang="el-GR"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17638"/>
          </a:xfrm>
          <a:solidFill>
            <a:schemeClr val="accent3">
              <a:lumMod val="40000"/>
              <a:lumOff val="60000"/>
            </a:schemeClr>
          </a:solidFill>
        </p:spPr>
        <p:txBody>
          <a:bodyPr>
            <a:normAutofit fontScale="90000"/>
          </a:bodyPr>
          <a:lstStyle/>
          <a:p>
            <a:r>
              <a:rPr lang="el-GR" b="1" dirty="0" smtClean="0"/>
              <a:t/>
            </a:r>
            <a:br>
              <a:rPr lang="el-GR" b="1" dirty="0" smtClean="0"/>
            </a:br>
            <a:r>
              <a:rPr lang="el-GR" b="1" dirty="0" smtClean="0"/>
              <a:t>Γλυκόζη</a:t>
            </a:r>
            <a:br>
              <a:rPr lang="el-GR" b="1" dirty="0" smtClean="0"/>
            </a:br>
            <a:endParaRPr lang="el-GR" dirty="0"/>
          </a:p>
        </p:txBody>
      </p:sp>
      <p:sp>
        <p:nvSpPr>
          <p:cNvPr id="3" name="2 - Θέση περιεχομένου"/>
          <p:cNvSpPr>
            <a:spLocks noGrp="1"/>
          </p:cNvSpPr>
          <p:nvPr>
            <p:ph idx="1"/>
          </p:nvPr>
        </p:nvSpPr>
        <p:spPr>
          <a:xfrm>
            <a:off x="0" y="1447800"/>
            <a:ext cx="9144000" cy="5410200"/>
          </a:xfrm>
          <a:solidFill>
            <a:schemeClr val="accent5">
              <a:lumMod val="75000"/>
            </a:schemeClr>
          </a:solidFill>
        </p:spPr>
        <p:txBody>
          <a:bodyPr>
            <a:normAutofit fontScale="62500" lnSpcReduction="20000"/>
          </a:bodyPr>
          <a:lstStyle/>
          <a:p>
            <a:r>
              <a:rPr lang="el-GR" dirty="0" smtClean="0"/>
              <a:t>Η γλυκόζη είναι η κύρια πηγή ενέργειας που χρησιμοποιεί το σώμα μας και κάθε κύτταρο βασίζεται σε αυτή για να λειτουργήσει. </a:t>
            </a:r>
            <a:r>
              <a:rPr lang="el-GR" b="1" dirty="0" smtClean="0"/>
              <a:t>Όταν αναφερόμαστε στο σάκχαρο στο αίμα, εννοούμε τη γλυκόζη του αίματος. </a:t>
            </a:r>
            <a:r>
              <a:rPr lang="el-GR" dirty="0" smtClean="0"/>
              <a:t> Τρώγοντας υδατάνθρακες, το σώμα μας τους διασπά σε μονάδες γλυκόζης. Με την αύξηση των επιπέδων της γλυκόζης στο αίμα, τα κύτταρα στο πάγκρεας απελευθερώνουν ινσουλίνη και δίνουν σήμα για την ανάληψη γλυκόζης από το αίμα. Καθώς τα κύτταρα απορροφούν σάκχαρο από το αίμα, τα επίπεδα αρχίζουν να μειώνονται.</a:t>
            </a:r>
          </a:p>
          <a:p>
            <a:endParaRPr lang="el-GR" dirty="0"/>
          </a:p>
          <a:p>
            <a:r>
              <a:rPr lang="el-GR" dirty="0" smtClean="0"/>
              <a:t> </a:t>
            </a:r>
            <a:r>
              <a:rPr lang="el-GR" b="1" dirty="0" smtClean="0"/>
              <a:t>Ο </a:t>
            </a:r>
            <a:r>
              <a:rPr lang="el-GR" b="1" dirty="0" err="1" smtClean="0"/>
              <a:t>γλυκαιμικός</a:t>
            </a:r>
            <a:r>
              <a:rPr lang="el-GR" b="1" dirty="0" smtClean="0"/>
              <a:t> δείκτης είναι μια κατάταξη του πόσο γρήγορα τα τρόφιμα, μετά την κατανάλωσή τους, αυξάνουν τα επίπεδα σακχάρου στο αίμα. </a:t>
            </a:r>
            <a:endParaRPr lang="en-US" b="1" dirty="0" smtClean="0"/>
          </a:p>
          <a:p>
            <a:r>
              <a:rPr lang="el-GR" dirty="0" smtClean="0"/>
              <a:t>Τα τρόφιμα με υψηλό </a:t>
            </a:r>
            <a:r>
              <a:rPr lang="el-GR" dirty="0" err="1" smtClean="0"/>
              <a:t>γλυκαιμικό</a:t>
            </a:r>
            <a:r>
              <a:rPr lang="el-GR" dirty="0" smtClean="0"/>
              <a:t> δείκτη πολύ εύκολα διασπώνται σε γλυκόζη. Η γεύση της δεν είναι ιδιαίτερα γλυκιά σε σύγκριση με τη φρουκτόζη και τη σακχαρόζη. Η έρευνα δείχνει ότι, όπως η γλυκόζη διεγείρει την απελευθέρωση ινσουλίνης από το πάγκρεας και οδηγεί στην απελευθέρωση δύο άλλων ορμονών, </a:t>
            </a:r>
            <a:r>
              <a:rPr lang="el-GR" b="1" dirty="0" smtClean="0"/>
              <a:t>της </a:t>
            </a:r>
            <a:r>
              <a:rPr lang="el-GR" b="1" dirty="0" err="1" smtClean="0"/>
              <a:t>λεπτίνης</a:t>
            </a:r>
            <a:r>
              <a:rPr lang="el-GR" b="1" dirty="0" smtClean="0"/>
              <a:t> και της </a:t>
            </a:r>
            <a:r>
              <a:rPr lang="el-GR" b="1" dirty="0" err="1" smtClean="0"/>
              <a:t>γκρελίνης</a:t>
            </a:r>
            <a:r>
              <a:rPr lang="el-GR" dirty="0" smtClean="0"/>
              <a:t>. Η </a:t>
            </a:r>
            <a:r>
              <a:rPr lang="el-GR" dirty="0" err="1" smtClean="0"/>
              <a:t>λεπτίνη</a:t>
            </a:r>
            <a:r>
              <a:rPr lang="el-GR" dirty="0" smtClean="0"/>
              <a:t> είναι γνωστή ως καταστολέας της όρεξης ενώ, αντίθετα, η </a:t>
            </a:r>
            <a:r>
              <a:rPr lang="el-GR" dirty="0" err="1" smtClean="0"/>
              <a:t>γκρελίνη</a:t>
            </a:r>
            <a:r>
              <a:rPr lang="el-GR" dirty="0" smtClean="0"/>
              <a:t> την αυξάνει. </a:t>
            </a:r>
            <a:r>
              <a:rPr lang="el-GR" b="1" dirty="0" smtClean="0"/>
              <a:t>Θεωρείται ότι τρόφιμα με χαμηλό </a:t>
            </a:r>
            <a:r>
              <a:rPr lang="el-GR" b="1" dirty="0" err="1" smtClean="0"/>
              <a:t>γλυκαιμικό</a:t>
            </a:r>
            <a:r>
              <a:rPr lang="el-GR" b="1" dirty="0" smtClean="0"/>
              <a:t> δείκτη, όπως τα δημητριακά ολικής άλεσης, οι πρωτεΐνες και όσα έχουν χαμηλή γλυκόζη, καταστέλλουν την </a:t>
            </a:r>
            <a:r>
              <a:rPr lang="el-GR" b="1" dirty="0" err="1" smtClean="0"/>
              <a:t>γκρελίνη</a:t>
            </a:r>
            <a:r>
              <a:rPr lang="el-GR" b="1" dirty="0" smtClean="0"/>
              <a:t> και ρυθμίζουν τον κορεσμό.</a:t>
            </a:r>
          </a:p>
          <a:p>
            <a:endParaRPr lang="el-G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17638"/>
          </a:xfrm>
          <a:solidFill>
            <a:schemeClr val="accent2">
              <a:lumMod val="60000"/>
              <a:lumOff val="40000"/>
            </a:schemeClr>
          </a:solidFill>
        </p:spPr>
        <p:txBody>
          <a:bodyPr/>
          <a:lstStyle/>
          <a:p>
            <a:r>
              <a:rPr lang="el-GR" dirty="0" smtClean="0"/>
              <a:t> </a:t>
            </a:r>
            <a:r>
              <a:rPr lang="el-GR" dirty="0" smtClean="0">
                <a:hlinkClick r:id="rId2"/>
              </a:rPr>
              <a:t>φρουκτόζη</a:t>
            </a:r>
            <a:r>
              <a:rPr lang="el-GR" dirty="0" smtClean="0"/>
              <a:t> </a:t>
            </a:r>
            <a:endParaRPr lang="el-GR" dirty="0"/>
          </a:p>
        </p:txBody>
      </p:sp>
      <p:sp>
        <p:nvSpPr>
          <p:cNvPr id="3" name="2 - Θέση περιεχομένου"/>
          <p:cNvSpPr>
            <a:spLocks noGrp="1"/>
          </p:cNvSpPr>
          <p:nvPr>
            <p:ph idx="1"/>
          </p:nvPr>
        </p:nvSpPr>
        <p:spPr>
          <a:xfrm>
            <a:off x="0" y="1426464"/>
            <a:ext cx="9144000" cy="5431536"/>
          </a:xfrm>
          <a:solidFill>
            <a:schemeClr val="accent1">
              <a:lumMod val="60000"/>
              <a:lumOff val="40000"/>
            </a:schemeClr>
          </a:solidFill>
        </p:spPr>
        <p:txBody>
          <a:bodyPr>
            <a:normAutofit fontScale="62500" lnSpcReduction="20000"/>
          </a:bodyPr>
          <a:lstStyle/>
          <a:p>
            <a:r>
              <a:rPr lang="el-GR" dirty="0" smtClean="0"/>
              <a:t>Η </a:t>
            </a:r>
            <a:r>
              <a:rPr lang="el-GR" dirty="0" smtClean="0">
                <a:hlinkClick r:id="rId2"/>
              </a:rPr>
              <a:t>φρουκτόζη</a:t>
            </a:r>
            <a:r>
              <a:rPr lang="el-GR" dirty="0" smtClean="0"/>
              <a:t> ή το σάκχαρο των φρούτων, είναι ένα απλό σάκχαρο που βρίσκεται σε φυσική μορφή στα φρούτα, το μέλι, τη σακχαρόζη και το σιρόπι καλαμποκιού υψηλής φρουκτόζης. </a:t>
            </a:r>
            <a:r>
              <a:rPr lang="el-GR" b="1" dirty="0" smtClean="0"/>
              <a:t>Είναι πολύ γλυκιά, περίπου μιάμιση φορές πιο γλυκιά από τη σακχαρόζη (λευκή ζάχαρη</a:t>
            </a:r>
            <a:r>
              <a:rPr lang="el-GR" dirty="0" smtClean="0"/>
              <a:t>). Απορροφάται άμεσα στην κυκλοφορία του αίματος κατά την πέψη </a:t>
            </a:r>
            <a:r>
              <a:rPr lang="el-GR" b="1" dirty="0" smtClean="0"/>
              <a:t>και δεν έχει καμία επίδραση στα επίπεδα παραγωγής ινσουλίνης ή της γλυκόζης στο αίμα</a:t>
            </a:r>
            <a:r>
              <a:rPr lang="el-GR" dirty="0" smtClean="0"/>
              <a:t>. Το σώμα την χρησιμοποιεί διαφορετικά από την γλυκόζη καθώς μεταβολίζεται στο ήπαρ.</a:t>
            </a:r>
          </a:p>
          <a:p>
            <a:r>
              <a:rPr lang="el-GR" dirty="0" smtClean="0"/>
              <a:t> Αυτό έχει ως </a:t>
            </a:r>
            <a:r>
              <a:rPr lang="el-GR" b="1" dirty="0" smtClean="0"/>
              <a:t>αποτέλεσμα, τα επίπεδα σακχάρου στο αίμα να μην αυξάνονται </a:t>
            </a:r>
            <a:r>
              <a:rPr lang="el-GR" dirty="0" smtClean="0"/>
              <a:t>τόσο γρήγορα μετά την κατανάλωση φρουκτόζης, σε σύγκριση με άλλα απλά σάκχαρα. Όταν τρώμε πάρα πολύ φρουκτόζη το ήπαρ δεν μπορεί να την επεξεργαστεί αρκετά γρήγορα και </a:t>
            </a:r>
            <a:r>
              <a:rPr lang="el-GR" dirty="0" err="1" smtClean="0"/>
              <a:t>αντ</a:t>
            </a:r>
            <a:r>
              <a:rPr lang="el-GR" dirty="0" smtClean="0"/>
              <a:t>’ αυτού, αρχίζει να δημιουργεί λίπη, τα οποία μεταφέρονται στο αίμα και αποθηκεύονται ως </a:t>
            </a:r>
            <a:r>
              <a:rPr lang="el-GR" dirty="0" err="1" smtClean="0"/>
              <a:t>τριγλυκερίδια</a:t>
            </a:r>
            <a:r>
              <a:rPr lang="el-GR" dirty="0" smtClean="0"/>
              <a:t>. Μελέτες έχουν δείξει ότι η κατανάλωση μεγάλων ποσοτήτων φρουκτόζης μπορεί να οδηγήσει σε αύξηση της όρεξης, μειώνοντας την ικανότητα των οργάνων του σώματος να χρησιμοποιούν την ινσουλίνη και να καταστέλλουν την </a:t>
            </a:r>
            <a:r>
              <a:rPr lang="el-GR" dirty="0" err="1" smtClean="0"/>
              <a:t>γκρελίνη</a:t>
            </a:r>
            <a:r>
              <a:rPr lang="el-GR" dirty="0" smtClean="0"/>
              <a:t>. Ενώ οι περισσότεροι διαβητικοί δεν μπορούν να ανεχθούν την σακχαρόζη, πολλοί είναι ανεκτικοί σε μέτριες ποσότητες φρούτων και φρουκτόζης χωρίς απώλεια του ελέγχου του σακχάρου στο αίμα. </a:t>
            </a:r>
          </a:p>
          <a:p>
            <a:r>
              <a:rPr lang="el-GR" b="1" dirty="0" smtClean="0"/>
              <a:t>Είναι ασφαλής;</a:t>
            </a:r>
            <a:r>
              <a:rPr lang="el-GR" dirty="0" smtClean="0"/>
              <a:t> Σύμφωνα με έρευνες, φαίνεται ότι η αυξημένη κατανάλωση της φρουκτόζης μπορεί να ανεβάσει τα επίπεδα των </a:t>
            </a:r>
            <a:r>
              <a:rPr lang="el-GR" dirty="0" err="1" smtClean="0"/>
              <a:t>τριγλυκεριδίων</a:t>
            </a:r>
            <a:r>
              <a:rPr lang="el-GR" dirty="0" smtClean="0"/>
              <a:t> στο αίμα</a:t>
            </a:r>
          </a:p>
          <a:p>
            <a:endParaRPr lang="el-G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17638"/>
          </a:xfrm>
          <a:solidFill>
            <a:schemeClr val="accent2">
              <a:lumMod val="60000"/>
              <a:lumOff val="40000"/>
            </a:schemeClr>
          </a:solidFill>
        </p:spPr>
        <p:txBody>
          <a:bodyPr>
            <a:normAutofit fontScale="90000"/>
          </a:bodyPr>
          <a:lstStyle/>
          <a:p>
            <a:r>
              <a:rPr lang="el-GR" b="1" dirty="0" smtClean="0"/>
              <a:t>Σακχαρόζη</a:t>
            </a:r>
            <a:br>
              <a:rPr lang="el-GR" b="1" dirty="0" smtClean="0"/>
            </a:br>
            <a:endParaRPr lang="el-GR" dirty="0"/>
          </a:p>
        </p:txBody>
      </p:sp>
      <p:sp>
        <p:nvSpPr>
          <p:cNvPr id="3" name="2 - Θέση περιεχομένου"/>
          <p:cNvSpPr>
            <a:spLocks noGrp="1"/>
          </p:cNvSpPr>
          <p:nvPr>
            <p:ph idx="1"/>
          </p:nvPr>
        </p:nvSpPr>
        <p:spPr>
          <a:xfrm>
            <a:off x="0" y="1447800"/>
            <a:ext cx="9144000" cy="5410200"/>
          </a:xfrm>
          <a:solidFill>
            <a:schemeClr val="accent4">
              <a:lumMod val="20000"/>
              <a:lumOff val="80000"/>
            </a:schemeClr>
          </a:solidFill>
        </p:spPr>
        <p:txBody>
          <a:bodyPr>
            <a:normAutofit fontScale="92500" lnSpcReduction="20000"/>
          </a:bodyPr>
          <a:lstStyle/>
          <a:p>
            <a:r>
              <a:rPr lang="el-GR" dirty="0" smtClean="0"/>
              <a:t>Η σακχαρόζη είναι η κρυσταλλική </a:t>
            </a:r>
            <a:r>
              <a:rPr lang="el-GR" dirty="0" smtClean="0">
                <a:hlinkClick r:id="rId3"/>
              </a:rPr>
              <a:t>λευκή ζάχαρη</a:t>
            </a:r>
            <a:r>
              <a:rPr lang="el-GR" dirty="0" smtClean="0"/>
              <a:t> που παράγεται από το ζαχαροκάλαμο και μπορεί να βρεθεί σχεδόν σε όλα τα νοικοκυριά  αλλά και τα τρόφιμα σε κάθε γωνιά του κόσμου. Είναι ένας </a:t>
            </a:r>
            <a:r>
              <a:rPr lang="el-GR" b="1" dirty="0" err="1" smtClean="0">
                <a:solidFill>
                  <a:srgbClr val="C00000"/>
                </a:solidFill>
              </a:rPr>
              <a:t>δισακχαρίτης</a:t>
            </a:r>
            <a:r>
              <a:rPr lang="el-GR" dirty="0" smtClean="0"/>
              <a:t> που αποτελείται από 50% γλυκόζη και 50% φρουκτόζη και διασπάται γρήγορα στα συστατικά του μέρη. </a:t>
            </a:r>
          </a:p>
          <a:p>
            <a:r>
              <a:rPr lang="el-GR" dirty="0" smtClean="0"/>
              <a:t>Λόγω της περιεκτικότητας σε φρουκτόζη η  οποία μεταβολίζεται στο ήπαρ, παρουσιάζει τα ίδια προβλήματα με αυτά που αναφέρονται παραπάνω για την φρουκτόζη και καθώς περιέχει και γλυκόζη, οδηγεί σε αύξησή της  στο αίμα. </a:t>
            </a:r>
            <a:r>
              <a:rPr lang="el-GR" b="1" dirty="0" smtClean="0">
                <a:solidFill>
                  <a:srgbClr val="C00000"/>
                </a:solidFill>
              </a:rPr>
              <a:t>Οι διαβητικοί θα πρέπει, επομένως, να είναι προσεκτικοί με τα τρόφιμα που περιέχουν σακχαρόζη.</a:t>
            </a:r>
          </a:p>
          <a:p>
            <a:endParaRPr lang="el-G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17638"/>
          </a:xfrm>
          <a:solidFill>
            <a:schemeClr val="accent4"/>
          </a:solidFill>
        </p:spPr>
        <p:txBody>
          <a:bodyPr/>
          <a:lstStyle/>
          <a:p>
            <a:r>
              <a:rPr lang="el-GR" dirty="0" smtClean="0"/>
              <a:t>Πόση ζάχαρη?</a:t>
            </a:r>
            <a:endParaRPr lang="el-GR" dirty="0"/>
          </a:p>
        </p:txBody>
      </p:sp>
      <p:sp>
        <p:nvSpPr>
          <p:cNvPr id="3" name="2 - Θέση περιεχομένου"/>
          <p:cNvSpPr>
            <a:spLocks noGrp="1"/>
          </p:cNvSpPr>
          <p:nvPr>
            <p:ph idx="1"/>
          </p:nvPr>
        </p:nvSpPr>
        <p:spPr>
          <a:xfrm>
            <a:off x="0" y="1447800"/>
            <a:ext cx="9144000" cy="5410200"/>
          </a:xfrm>
        </p:spPr>
        <p:txBody>
          <a:bodyPr/>
          <a:lstStyle/>
          <a:p>
            <a:r>
              <a:rPr lang="el-GR" dirty="0" smtClean="0"/>
              <a:t>Ο Παγκόσμιος Οργανισμός Υγείας συνιστά η ημερήσια κατανάλωση ζάχαρης να μην ξεπερνά το 10% της συνολικής κατανάλωσης τροφίμων σε ενέργεια. </a:t>
            </a:r>
            <a:r>
              <a:rPr lang="el-GR" b="1" dirty="0" smtClean="0">
                <a:solidFill>
                  <a:srgbClr val="C00000"/>
                </a:solidFill>
              </a:rPr>
              <a:t>Αν σκεφτεί κανείς πως ένα μόνο κουταλάκι του γλυκού έχει 16 θερμίδες, </a:t>
            </a:r>
            <a:r>
              <a:rPr lang="el-GR" dirty="0" smtClean="0"/>
              <a:t>αλλά και πόσα τρόφιμα, ακόμη και αλμυρά περιέχουν κρυμμένη ζάχαρη, τότε εύκολα γίνεται αντιληπτό πως η διατήρηση αυτού του ορίου δεν είναι εύκολη υπόθεση.</a:t>
            </a:r>
            <a:endParaRPr lang="el-G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676400"/>
          </a:xfrm>
          <a:solidFill>
            <a:schemeClr val="accent1">
              <a:lumMod val="60000"/>
              <a:lumOff val="40000"/>
            </a:schemeClr>
          </a:solidFill>
        </p:spPr>
        <p:txBody>
          <a:bodyPr>
            <a:normAutofit/>
          </a:bodyPr>
          <a:lstStyle/>
          <a:p>
            <a:r>
              <a:rPr lang="el-GR" sz="4000" dirty="0" smtClean="0"/>
              <a:t>ΥΠΟΚΑΤΑΣΤΑΤΑ </a:t>
            </a:r>
            <a:r>
              <a:rPr lang="el-GR" sz="2000" b="1" dirty="0" smtClean="0"/>
              <a:t/>
            </a:r>
            <a:br>
              <a:rPr lang="el-GR" sz="2000" b="1" dirty="0" smtClean="0"/>
            </a:br>
            <a:r>
              <a:rPr lang="el-GR" sz="2000" b="1" dirty="0"/>
              <a:t/>
            </a:r>
            <a:br>
              <a:rPr lang="el-GR" sz="2000" b="1" dirty="0"/>
            </a:br>
            <a:r>
              <a:rPr lang="el-GR" sz="2000" b="1" dirty="0" smtClean="0"/>
              <a:t>ΑΣΠΑΡΤΑΜΗ, ΖΑΧΑΡΙΝΗ, ΣΤΕΒΙΑ ΚΑΙ ΑΛΛΑ ΓΛΥΚΑΝΤΙΚΑ: ΠΟΙΑ ΕΙΝΑΙ ΑΣΦΑΛΗ;</a:t>
            </a:r>
            <a:br>
              <a:rPr lang="el-GR" sz="2000" b="1" dirty="0" smtClean="0"/>
            </a:br>
            <a:endParaRPr lang="el-GR" sz="2000" dirty="0"/>
          </a:p>
        </p:txBody>
      </p:sp>
      <p:pic>
        <p:nvPicPr>
          <p:cNvPr id="6" name="5 - Θέση περιεχομένου" descr="kjgh.jpg"/>
          <p:cNvPicPr>
            <a:picLocks noGrp="1" noChangeAspect="1"/>
          </p:cNvPicPr>
          <p:nvPr>
            <p:ph idx="1"/>
          </p:nvPr>
        </p:nvPicPr>
        <p:blipFill>
          <a:blip r:embed="rId2" cstate="print"/>
          <a:stretch>
            <a:fillRect/>
          </a:stretch>
        </p:blipFill>
        <p:spPr>
          <a:xfrm>
            <a:off x="0" y="1600200"/>
            <a:ext cx="9144000" cy="5257800"/>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17638"/>
          </a:xfrm>
          <a:solidFill>
            <a:schemeClr val="accent5"/>
          </a:solidFill>
        </p:spPr>
        <p:txBody>
          <a:bodyPr/>
          <a:lstStyle/>
          <a:p>
            <a:r>
              <a:rPr lang="el-GR" dirty="0" smtClean="0"/>
              <a:t>Ζάχαρη παντού….</a:t>
            </a:r>
            <a:endParaRPr lang="el-GR" dirty="0"/>
          </a:p>
        </p:txBody>
      </p:sp>
      <p:sp>
        <p:nvSpPr>
          <p:cNvPr id="3" name="2 - Θέση περιεχομένου"/>
          <p:cNvSpPr>
            <a:spLocks noGrp="1"/>
          </p:cNvSpPr>
          <p:nvPr>
            <p:ph idx="1"/>
          </p:nvPr>
        </p:nvSpPr>
        <p:spPr>
          <a:xfrm>
            <a:off x="0" y="1371600"/>
            <a:ext cx="4572000" cy="5486400"/>
          </a:xfrm>
          <a:solidFill>
            <a:schemeClr val="accent1"/>
          </a:solidFill>
        </p:spPr>
        <p:txBody>
          <a:bodyPr>
            <a:normAutofit fontScale="70000" lnSpcReduction="20000"/>
          </a:bodyPr>
          <a:lstStyle/>
          <a:p>
            <a:r>
              <a:rPr lang="el-GR" b="1" dirty="0" smtClean="0"/>
              <a:t>Τα ποσοστά παχυσαρκίας έχουν αυξηθεί δραματικά στις ανεπτυγμένες χώρες τα τελευταία 20 χρόνια </a:t>
            </a:r>
            <a:r>
              <a:rPr lang="el-GR" dirty="0" smtClean="0"/>
              <a:t>και μελέτες έχουν συνδέσει την κατανάλωση μεγάλων ποσοτήτων επεξεργασμένων τροφών και ποτών που περιέχουν ζάχαρη και με διάφορα άλλα προβλήματα υγείας.     </a:t>
            </a:r>
          </a:p>
          <a:p>
            <a:r>
              <a:rPr lang="el-GR" dirty="0" smtClean="0"/>
              <a:t> «</a:t>
            </a:r>
            <a:r>
              <a:rPr lang="el-GR" b="1" dirty="0" smtClean="0"/>
              <a:t>Κρυμμένη» ζάχαρη</a:t>
            </a:r>
            <a:r>
              <a:rPr lang="el-GR" dirty="0" smtClean="0"/>
              <a:t> βρίσκεται όχι μόνο στα ζαχαρούχα ποτά όπως τα αναψυκτικά αλλά και στην αγαπημένη μας κέτσαπ, τα δημητριακά και τις μπάρες, τα κατεψυγμένα γεύματα ακόμη και το ψωμί. </a:t>
            </a:r>
            <a:endParaRPr lang="el-GR" dirty="0"/>
          </a:p>
        </p:txBody>
      </p:sp>
      <p:pic>
        <p:nvPicPr>
          <p:cNvPr id="5" name="4 - Εικόνα" descr="cadfc47da29eccec67ecef5b98487686.jpg"/>
          <p:cNvPicPr>
            <a:picLocks noChangeAspect="1"/>
          </p:cNvPicPr>
          <p:nvPr/>
        </p:nvPicPr>
        <p:blipFill>
          <a:blip r:embed="rId2" cstate="print"/>
          <a:stretch>
            <a:fillRect/>
          </a:stretch>
        </p:blipFill>
        <p:spPr>
          <a:xfrm>
            <a:off x="4572000" y="1371600"/>
            <a:ext cx="4572000" cy="5486400"/>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17638"/>
          </a:xfrm>
          <a:solidFill>
            <a:schemeClr val="accent2"/>
          </a:solidFill>
        </p:spPr>
        <p:txBody>
          <a:bodyPr>
            <a:normAutofit fontScale="90000"/>
          </a:bodyPr>
          <a:lstStyle/>
          <a:p>
            <a:r>
              <a:rPr lang="el-GR" b="1" dirty="0" err="1" smtClean="0"/>
              <a:t>σορβιτόλη</a:t>
            </a:r>
            <a:r>
              <a:rPr lang="el-GR" b="1" dirty="0" smtClean="0"/>
              <a:t> (E420):</a:t>
            </a:r>
            <a:br>
              <a:rPr lang="el-GR" b="1" dirty="0" smtClean="0"/>
            </a:br>
            <a:endParaRPr lang="el-GR" dirty="0"/>
          </a:p>
        </p:txBody>
      </p:sp>
      <p:sp>
        <p:nvSpPr>
          <p:cNvPr id="3" name="2 - Θέση περιεχομένου"/>
          <p:cNvSpPr>
            <a:spLocks noGrp="1"/>
          </p:cNvSpPr>
          <p:nvPr>
            <p:ph idx="1"/>
          </p:nvPr>
        </p:nvSpPr>
        <p:spPr>
          <a:xfrm>
            <a:off x="0" y="1371600"/>
            <a:ext cx="9144000" cy="5486400"/>
          </a:xfrm>
          <a:solidFill>
            <a:schemeClr val="tx2">
              <a:lumMod val="60000"/>
              <a:lumOff val="40000"/>
            </a:schemeClr>
          </a:solidFill>
        </p:spPr>
        <p:txBody>
          <a:bodyPr>
            <a:normAutofit/>
          </a:bodyPr>
          <a:lstStyle/>
          <a:p>
            <a:r>
              <a:rPr lang="el-GR" dirty="0" smtClean="0"/>
              <a:t>Συναντάται σε καρπούς δέντρων (κεράσια, αχλάδια, μήλα, δαμάσκηνα). Χρησιμοποιείται κυρίως σε σιρόπια, επειδή ελαττώνει την τάση τους να κρυσταλλώνουν, καθώς επίσης και σε γαλακτοκομικά παρασκευάσματα.</a:t>
            </a:r>
          </a:p>
          <a:p>
            <a:r>
              <a:rPr lang="el-GR" dirty="0" smtClean="0"/>
              <a:t/>
            </a:r>
            <a:br>
              <a:rPr lang="el-GR" dirty="0" smtClean="0"/>
            </a:br>
            <a:r>
              <a:rPr lang="el-GR" b="1" dirty="0" smtClean="0"/>
              <a:t>-Είναι ασφαλής;</a:t>
            </a:r>
            <a:r>
              <a:rPr lang="el-GR" dirty="0" smtClean="0"/>
              <a:t> Γενικά, θεωρείται ασφαλές γλυκαντικό. Απαιτείται </a:t>
            </a:r>
            <a:r>
              <a:rPr lang="el-GR" dirty="0" err="1" smtClean="0"/>
              <a:t>ομως</a:t>
            </a:r>
            <a:r>
              <a:rPr lang="el-GR" dirty="0" smtClean="0"/>
              <a:t> προσοχή γιατί μεγάλες ποσότητες μπορεί να προκαλέσουν διάρροια, κοιλιακό πόνο, τυμπανισμό και αέρια.</a:t>
            </a:r>
          </a:p>
          <a:p>
            <a:endParaRPr lang="el-G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17638"/>
          </a:xfrm>
          <a:solidFill>
            <a:schemeClr val="accent4"/>
          </a:solidFill>
        </p:spPr>
        <p:txBody>
          <a:bodyPr>
            <a:normAutofit fontScale="90000"/>
          </a:bodyPr>
          <a:lstStyle/>
          <a:p>
            <a:r>
              <a:rPr lang="el-GR" b="1" dirty="0" err="1" smtClean="0"/>
              <a:t>Ασπαρτάμη</a:t>
            </a:r>
            <a:r>
              <a:rPr lang="el-GR" b="1" dirty="0" smtClean="0"/>
              <a:t> (E951):</a:t>
            </a:r>
            <a:br>
              <a:rPr lang="el-GR" b="1" dirty="0" smtClean="0"/>
            </a:br>
            <a:endParaRPr lang="el-GR" dirty="0"/>
          </a:p>
        </p:txBody>
      </p:sp>
      <p:sp>
        <p:nvSpPr>
          <p:cNvPr id="3" name="2 - Θέση περιεχομένου"/>
          <p:cNvSpPr>
            <a:spLocks noGrp="1"/>
          </p:cNvSpPr>
          <p:nvPr>
            <p:ph idx="1"/>
          </p:nvPr>
        </p:nvSpPr>
        <p:spPr>
          <a:xfrm>
            <a:off x="0" y="1219200"/>
            <a:ext cx="9144000" cy="5638800"/>
          </a:xfrm>
          <a:solidFill>
            <a:srgbClr val="00B0F0"/>
          </a:solidFill>
        </p:spPr>
        <p:txBody>
          <a:bodyPr>
            <a:normAutofit fontScale="55000" lnSpcReduction="20000"/>
          </a:bodyPr>
          <a:lstStyle/>
          <a:p>
            <a:r>
              <a:rPr lang="el-GR" dirty="0" smtClean="0"/>
              <a:t>Είναι συνδυασμός δύο αμινοξέων, της </a:t>
            </a:r>
            <a:r>
              <a:rPr lang="el-GR" dirty="0" err="1" smtClean="0"/>
              <a:t>φαινυναλαλίνης</a:t>
            </a:r>
            <a:r>
              <a:rPr lang="el-GR" dirty="0" smtClean="0"/>
              <a:t> και του </a:t>
            </a:r>
            <a:r>
              <a:rPr lang="el-GR" dirty="0" err="1" smtClean="0"/>
              <a:t>ασπαρτικού</a:t>
            </a:r>
            <a:r>
              <a:rPr lang="el-GR" dirty="0" smtClean="0"/>
              <a:t> οξέος. Και τα δύο βρίσκονται σε φυσική μορφή στα τρόφιμα. Εγκρίθηκε η χρήση της από τον FDA στις ΗΠΑ το 1981. Χρησιμοποιείται κυρίως σε αναψυκτικά τύπου </a:t>
            </a:r>
            <a:r>
              <a:rPr lang="el-GR" dirty="0" err="1" smtClean="0"/>
              <a:t>light</a:t>
            </a:r>
            <a:r>
              <a:rPr lang="el-GR" dirty="0" smtClean="0"/>
              <a:t> και σε τρόφιμα, όπως γιαούρτια, τσίχλες, δημητριακά πρωινού, ζελέ και διάφορα σνακ. Κυκλοφορεί και σε μορφή ταμπλέτας (για ροφήματα και γλυκά). Είναι περίπου 200 φορές πιο γλυκιά από τη ζάχαρη, άρα πολύ μικρή ποσότητα μπορεί να δώσει τη γλυκύτητα που επιθυμούμε.</a:t>
            </a:r>
            <a:br>
              <a:rPr lang="el-GR" dirty="0" smtClean="0"/>
            </a:br>
            <a:r>
              <a:rPr lang="el-GR" dirty="0" smtClean="0"/>
              <a:t>- Πλεονεκτήματα: Δεν αφήνει γεύση μετά τη χρήση και δίνει γλυκαντικό προφίλ πολύ κοντινό με αυτό της ζάχαρης.</a:t>
            </a:r>
          </a:p>
          <a:p>
            <a:endParaRPr lang="el-GR" dirty="0" smtClean="0"/>
          </a:p>
          <a:p>
            <a:r>
              <a:rPr lang="el-GR" dirty="0" smtClean="0"/>
              <a:t/>
            </a:r>
            <a:br>
              <a:rPr lang="el-GR" dirty="0" smtClean="0"/>
            </a:br>
            <a:r>
              <a:rPr lang="el-GR" b="1" dirty="0" smtClean="0"/>
              <a:t>-Είναι ασφαλής;</a:t>
            </a:r>
            <a:r>
              <a:rPr lang="el-GR" dirty="0" smtClean="0"/>
              <a:t> Λόγω της ποσότητας </a:t>
            </a:r>
            <a:r>
              <a:rPr lang="el-GR" dirty="0" err="1" smtClean="0"/>
              <a:t>φαινυναλαλίνης</a:t>
            </a:r>
            <a:r>
              <a:rPr lang="el-GR" dirty="0" smtClean="0"/>
              <a:t> που περιέχει, δεν είναι κατάλληλη για άτομα που πάσχουν από </a:t>
            </a:r>
            <a:r>
              <a:rPr lang="el-GR" dirty="0" err="1" smtClean="0"/>
              <a:t>φαινυλκετονουρία</a:t>
            </a:r>
            <a:r>
              <a:rPr lang="el-GR" dirty="0" smtClean="0"/>
              <a:t>. Ακόμη, έχουν παρατηρηθεί ανησυχητικά συμπτώματα εξαιτίας της υπερκατανάλωσής της, όπως κοιλιακές διαταραχές, πονοκέφαλοι και δυσθυμία. Το 2006 πήρε μεγάλη δημοσιότητα μία μελέτη, η οποία συσχέτιζε την κατανάλωση της </a:t>
            </a:r>
            <a:r>
              <a:rPr lang="el-GR" dirty="0" err="1" smtClean="0"/>
              <a:t>ασπαρτάμης</a:t>
            </a:r>
            <a:r>
              <a:rPr lang="el-GR" dirty="0" smtClean="0"/>
              <a:t> με καρκινογένεση στα ποντίκια. Στη συνέχεια, ανεξάρτητοι φορείς διεξήγαγαν επιπλέον έρευνες για το θέμα. Έτσι, τον Μάιο του 2006, η Ευρωπαϊκή Επιτροπή Ασφάλειας Τροφίμων (EFSA) εξέδωσε νέα ανακοίνωση, σύμφωνα με την οποία η </a:t>
            </a:r>
            <a:r>
              <a:rPr lang="el-GR" dirty="0" err="1" smtClean="0"/>
              <a:t>ασπαρτάμη</a:t>
            </a:r>
            <a:r>
              <a:rPr lang="el-GR" dirty="0" smtClean="0"/>
              <a:t> θεωρείται ασφαλής, καθώς τα επιστημονικά στοιχεία που υπάρχουν έως τώρα δεν υποδεικνύουν συσχέτισή της με καρκινογένεση ή άλλα προβλήματα υγείας στον άνθρωπο. Για να ξεπεραστεί η αποδεκτή ημερήσια πρόσληψη (40 </a:t>
            </a:r>
            <a:r>
              <a:rPr lang="el-GR" dirty="0" err="1" smtClean="0"/>
              <a:t>mg</a:t>
            </a:r>
            <a:r>
              <a:rPr lang="el-GR" dirty="0" smtClean="0"/>
              <a:t> ανά κιλό), πρέπει να καταναλωθούν 20 κουτάκια αναψυκτικού!</a:t>
            </a:r>
          </a:p>
          <a:p>
            <a:endParaRPr lang="el-G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17638"/>
          </a:xfrm>
          <a:solidFill>
            <a:schemeClr val="accent3"/>
          </a:solidFill>
        </p:spPr>
        <p:txBody>
          <a:bodyPr>
            <a:normAutofit fontScale="90000"/>
          </a:bodyPr>
          <a:lstStyle/>
          <a:p>
            <a:r>
              <a:rPr lang="el-GR" b="1" dirty="0" smtClean="0"/>
              <a:t>σακχαρίνη (E954)</a:t>
            </a:r>
            <a:br>
              <a:rPr lang="el-GR" b="1" dirty="0" smtClean="0"/>
            </a:br>
            <a:endParaRPr lang="el-GR" dirty="0"/>
          </a:p>
        </p:txBody>
      </p:sp>
      <p:sp>
        <p:nvSpPr>
          <p:cNvPr id="3" name="2 - Θέση περιεχομένου"/>
          <p:cNvSpPr>
            <a:spLocks noGrp="1"/>
          </p:cNvSpPr>
          <p:nvPr>
            <p:ph idx="1"/>
          </p:nvPr>
        </p:nvSpPr>
        <p:spPr>
          <a:xfrm>
            <a:off x="0" y="1371600"/>
            <a:ext cx="9144000" cy="5486400"/>
          </a:xfrm>
          <a:solidFill>
            <a:schemeClr val="accent5">
              <a:lumMod val="75000"/>
            </a:schemeClr>
          </a:solidFill>
        </p:spPr>
        <p:txBody>
          <a:bodyPr>
            <a:normAutofit fontScale="70000" lnSpcReduction="20000"/>
          </a:bodyPr>
          <a:lstStyle/>
          <a:p>
            <a:r>
              <a:rPr lang="el-GR" dirty="0" smtClean="0"/>
              <a:t>:</a:t>
            </a:r>
          </a:p>
          <a:p>
            <a:r>
              <a:rPr lang="el-GR" dirty="0" smtClean="0"/>
              <a:t>Η σακχαρίνη είναι το πρώτο τεχνητό γλυκαντικό που ανακαλύφτηκε και κυκλοφορεί στην αγορά πάνω από 80 χρόνια. Ήταν πολύ διαδεδομένη σε ποτά τύπου </a:t>
            </a:r>
            <a:r>
              <a:rPr lang="el-GR" dirty="0" err="1" smtClean="0"/>
              <a:t>light</a:t>
            </a:r>
            <a:r>
              <a:rPr lang="el-GR" dirty="0" smtClean="0"/>
              <a:t>, ενώ τώρα σταδιακά αντικαθίσταται από </a:t>
            </a:r>
            <a:r>
              <a:rPr lang="el-GR" dirty="0" err="1" smtClean="0"/>
              <a:t>ασπαρτάμη</a:t>
            </a:r>
            <a:r>
              <a:rPr lang="el-GR" dirty="0" smtClean="0"/>
              <a:t> ή </a:t>
            </a:r>
            <a:r>
              <a:rPr lang="el-GR" dirty="0" err="1" smtClean="0"/>
              <a:t>ακεσουλφαμικό</a:t>
            </a:r>
            <a:r>
              <a:rPr lang="el-GR" dirty="0" smtClean="0"/>
              <a:t> κάλιο. Υπάρχει σε χυμούς φρούτων, αναψυκτικά, σάλτσες, αρτοσκευάσματα κ.ά. Είναι περίπου 300 φορές πιο γλυκιά από τη ζάχαρη και δεν δίνει καθόλου θερμίδες.-</a:t>
            </a:r>
            <a:br>
              <a:rPr lang="el-GR" dirty="0" smtClean="0"/>
            </a:br>
            <a:r>
              <a:rPr lang="el-GR" dirty="0" smtClean="0"/>
              <a:t>Πλεονεκτήματα: Είναι πολύ σταθερή κατά τις διάφορες επεξεργασίες τροφίμων, έχει ισχυρή γλυκιά γεύση και είναι φτηνή.</a:t>
            </a:r>
            <a:br>
              <a:rPr lang="el-GR" dirty="0" smtClean="0"/>
            </a:br>
            <a:r>
              <a:rPr lang="el-GR" dirty="0" smtClean="0"/>
              <a:t>-Μειονεκτήματα: Μετά τη χρήση, και ιδίως υπό υψηλή θερμοκρασία, προσδίδει μια πικρή, αρκετά μεταλλική γεύση.</a:t>
            </a:r>
            <a:br>
              <a:rPr lang="el-GR" dirty="0" smtClean="0"/>
            </a:br>
            <a:r>
              <a:rPr lang="el-GR" b="1" dirty="0" smtClean="0"/>
              <a:t>-Είναι ασφαλής;</a:t>
            </a:r>
            <a:r>
              <a:rPr lang="el-GR" dirty="0" smtClean="0"/>
              <a:t> Τη δεκαετία του ’70, μετά από σχετικά πειράματα σε ποντίκια, δημιουργήθηκαν υπόνοιες για την ασφαλή χρήση της ζαχαρίνης. Μέχρι πρόσφατα υπήρξαν σχετικές έρευνες, αλλά δεν αποδείχτηκε ποτέ κάποια συσχέτιση της κατανάλωσής της με καρκινογένεση. Ωστόσο, σε πολλές χώρες έχει απαγορευτεί η κατανάλωσή της και στη χώρα μας χρησιμοποιείται ελάχιστα ή καθόλου. Η αποδεκτή καθημερινή πρόσληψη σακχαρίνης είναι 15 </a:t>
            </a:r>
            <a:r>
              <a:rPr lang="el-GR" dirty="0" err="1" smtClean="0"/>
              <a:t>mg</a:t>
            </a:r>
            <a:r>
              <a:rPr lang="el-GR" dirty="0" smtClean="0"/>
              <a:t> ανά κιλό σωματικού βάρους την ημέρα.</a:t>
            </a:r>
          </a:p>
          <a:p>
            <a:endParaRPr lang="el-G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524000"/>
          </a:xfrm>
          <a:solidFill>
            <a:schemeClr val="accent6">
              <a:lumMod val="40000"/>
              <a:lumOff val="60000"/>
            </a:schemeClr>
          </a:solidFill>
        </p:spPr>
        <p:txBody>
          <a:bodyPr>
            <a:normAutofit fontScale="90000"/>
          </a:bodyPr>
          <a:lstStyle/>
          <a:p>
            <a:r>
              <a:rPr lang="el-GR" b="1" dirty="0" smtClean="0"/>
              <a:t/>
            </a:r>
            <a:br>
              <a:rPr lang="el-GR" b="1" dirty="0" smtClean="0"/>
            </a:br>
            <a:r>
              <a:rPr lang="el-GR" b="1" dirty="0" err="1" smtClean="0"/>
              <a:t>ακεσουλφαμικό</a:t>
            </a:r>
            <a:r>
              <a:rPr lang="el-GR" b="1" dirty="0" smtClean="0"/>
              <a:t> κάλιο (E950)</a:t>
            </a:r>
            <a:br>
              <a:rPr lang="el-GR" b="1" dirty="0" smtClean="0"/>
            </a:br>
            <a:endParaRPr lang="el-GR" dirty="0"/>
          </a:p>
        </p:txBody>
      </p:sp>
      <p:sp>
        <p:nvSpPr>
          <p:cNvPr id="3" name="2 - Θέση περιεχομένου"/>
          <p:cNvSpPr>
            <a:spLocks noGrp="1"/>
          </p:cNvSpPr>
          <p:nvPr>
            <p:ph idx="1"/>
          </p:nvPr>
        </p:nvSpPr>
        <p:spPr>
          <a:xfrm>
            <a:off x="0" y="1524000"/>
            <a:ext cx="9144000" cy="5334000"/>
          </a:xfrm>
          <a:solidFill>
            <a:srgbClr val="00B0F0"/>
          </a:solidFill>
        </p:spPr>
        <p:txBody>
          <a:bodyPr>
            <a:normAutofit fontScale="70000" lnSpcReduction="20000"/>
          </a:bodyPr>
          <a:lstStyle/>
          <a:p>
            <a:r>
              <a:rPr lang="el-GR" dirty="0" smtClean="0"/>
              <a:t>:</a:t>
            </a:r>
          </a:p>
          <a:p>
            <a:r>
              <a:rPr lang="el-GR" dirty="0" smtClean="0"/>
              <a:t>Συνήθως δεν συναντάται μόνο του, αλλά ως συνεργός με άλλες γλυκαντικές ουσίες, μειώνοντας την ανάγκη της χρήσης μεγάλων ποσοτήτων από αυτές. Εγκρίθηκε από τον FDA το 1988, αλλά η εισαγωγή του στην αγορά ήταν αργή. Το </a:t>
            </a:r>
            <a:r>
              <a:rPr lang="el-GR" dirty="0" err="1" smtClean="0"/>
              <a:t>ακεσουλφαμικό</a:t>
            </a:r>
            <a:r>
              <a:rPr lang="el-GR" dirty="0" smtClean="0"/>
              <a:t> κάλιο είναι περίπου 150 φορές πιο γλυκό από τη ζάχαρη και δεν δίνει καθόλου θερμίδες. Χρησιμοποιείται ως επιτραπέζιο γλυκαντικό σε επιδόρπια, σάλτσες, μπίρες, παγωτά, μαρμελάδες, τσίχλες, καραμέλες και, βέβαια, σε αναψυκτικά.</a:t>
            </a:r>
            <a:br>
              <a:rPr lang="el-GR" dirty="0" smtClean="0"/>
            </a:br>
            <a:r>
              <a:rPr lang="el-GR" dirty="0" smtClean="0"/>
              <a:t>-Πλεονεκτήματα: Παραμένει σταθερό όταν θερμαίνεται, χρησιμοποιείται στη μαγειρική, δίνει καθαρή γεύση, είναι απόλυτα διαλυτό στο νερό, κρατά τη γλυκιά του γεύση για μεγάλο χρονικό διάστημα και συνδυάζεται με άλλες ουσίες.</a:t>
            </a:r>
            <a:br>
              <a:rPr lang="el-GR" dirty="0" smtClean="0"/>
            </a:br>
            <a:r>
              <a:rPr lang="el-GR" b="1" dirty="0" smtClean="0"/>
              <a:t>-Είναι ασφαλές;</a:t>
            </a:r>
            <a:r>
              <a:rPr lang="el-GR" dirty="0" smtClean="0"/>
              <a:t> Μελέτες έχουν δείξει ότι σε μεγάλο ποσοστό αποβάλλεται αυτούσιο από τα ούρα. Δεν απορροφάται, δηλαδή, από τον οργανισμό, γι’ αυτό και δεν δίνει θερμίδες.</a:t>
            </a:r>
          </a:p>
          <a:p>
            <a:r>
              <a:rPr lang="el-GR" dirty="0" smtClean="0"/>
              <a:t> </a:t>
            </a:r>
          </a:p>
          <a:p>
            <a:endParaRPr lang="el-G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4572000" cy="1417638"/>
          </a:xfrm>
          <a:solidFill>
            <a:schemeClr val="accent2">
              <a:lumMod val="60000"/>
              <a:lumOff val="40000"/>
            </a:schemeClr>
          </a:solidFill>
        </p:spPr>
        <p:txBody>
          <a:bodyPr/>
          <a:lstStyle/>
          <a:p>
            <a:r>
              <a:rPr lang="el-GR" dirty="0" err="1" smtClean="0"/>
              <a:t>Στέβια</a:t>
            </a:r>
            <a:endParaRPr lang="el-GR" dirty="0"/>
          </a:p>
        </p:txBody>
      </p:sp>
      <p:sp>
        <p:nvSpPr>
          <p:cNvPr id="3" name="2 - Θέση περιεχομένου"/>
          <p:cNvSpPr>
            <a:spLocks noGrp="1"/>
          </p:cNvSpPr>
          <p:nvPr>
            <p:ph idx="1"/>
          </p:nvPr>
        </p:nvSpPr>
        <p:spPr>
          <a:xfrm>
            <a:off x="0" y="1371600"/>
            <a:ext cx="4572000" cy="5486400"/>
          </a:xfrm>
          <a:solidFill>
            <a:schemeClr val="accent5">
              <a:lumMod val="40000"/>
              <a:lumOff val="60000"/>
            </a:schemeClr>
          </a:solidFill>
        </p:spPr>
        <p:txBody>
          <a:bodyPr>
            <a:normAutofit fontScale="25000" lnSpcReduction="20000"/>
          </a:bodyPr>
          <a:lstStyle/>
          <a:p>
            <a:pPr>
              <a:buNone/>
            </a:pPr>
            <a:endParaRPr lang="el-GR" sz="4800" dirty="0" smtClean="0"/>
          </a:p>
          <a:p>
            <a:pPr>
              <a:buNone/>
            </a:pPr>
            <a:r>
              <a:rPr lang="el-GR" sz="4800" dirty="0" smtClean="0"/>
              <a:t>Οι γλυκοζίτες </a:t>
            </a:r>
            <a:r>
              <a:rPr lang="el-GR" sz="4800" dirty="0" err="1" smtClean="0"/>
              <a:t>στεβιόλης</a:t>
            </a:r>
            <a:r>
              <a:rPr lang="el-GR" sz="4800" dirty="0" smtClean="0"/>
              <a:t> είναι γλυκαντικά που παράγονται με εκχύλιση των φύλλων του φυτού </a:t>
            </a:r>
            <a:r>
              <a:rPr lang="el-GR" sz="4800" dirty="0" err="1" smtClean="0"/>
              <a:t>Stevia</a:t>
            </a:r>
            <a:r>
              <a:rPr lang="el-GR" sz="4800" dirty="0" smtClean="0"/>
              <a:t> </a:t>
            </a:r>
            <a:r>
              <a:rPr lang="el-GR" sz="4800" dirty="0" err="1" smtClean="0"/>
              <a:t>rebaudiana</a:t>
            </a:r>
            <a:r>
              <a:rPr lang="el-GR" sz="4800" dirty="0" smtClean="0"/>
              <a:t> </a:t>
            </a:r>
            <a:r>
              <a:rPr lang="el-GR" sz="4800" dirty="0" err="1" smtClean="0"/>
              <a:t>Bertoni</a:t>
            </a:r>
            <a:r>
              <a:rPr lang="el-GR" sz="4800" dirty="0" smtClean="0"/>
              <a:t>, το οποίο κατάγεται από την Παραγουάη. Η</a:t>
            </a:r>
            <a:r>
              <a:rPr lang="el-GR" sz="4800" dirty="0" smtClean="0">
                <a:hlinkClick r:id="rId2"/>
              </a:rPr>
              <a:t> </a:t>
            </a:r>
            <a:r>
              <a:rPr lang="el-GR" sz="4800" dirty="0" err="1" smtClean="0">
                <a:hlinkClick r:id="rId2"/>
              </a:rPr>
              <a:t>στέβια</a:t>
            </a:r>
            <a:r>
              <a:rPr lang="el-GR" sz="4800" dirty="0" smtClean="0">
                <a:hlinkClick r:id="rId2"/>
              </a:rPr>
              <a:t> </a:t>
            </a:r>
            <a:r>
              <a:rPr lang="el-GR" sz="4800" dirty="0" smtClean="0"/>
              <a:t>είναι το </a:t>
            </a:r>
            <a:r>
              <a:rPr lang="el-GR" sz="4800" b="1" dirty="0" smtClean="0"/>
              <a:t>μόνο φυσικό γλυκαντικό εναλλακτικό της ζάχαρης με μηδέν θερμίδες.</a:t>
            </a:r>
            <a:r>
              <a:rPr lang="el-GR" sz="4800" dirty="0" smtClean="0"/>
              <a:t> Είναι κατάλληλο για τους </a:t>
            </a:r>
            <a:r>
              <a:rPr lang="el-GR" sz="4800" dirty="0" smtClean="0">
                <a:hlinkClick r:id="rId3"/>
              </a:rPr>
              <a:t>διαβητικούς</a:t>
            </a:r>
            <a:r>
              <a:rPr lang="el-GR" sz="4800" dirty="0" smtClean="0"/>
              <a:t>, είναι 150-300 φόρες πιο γλυκιά από τη κοινή ζάχαρη, όχι μόνο δε βοηθάει στην ανάπτυξη βακτηρίων στα δόντια, αλλά έρευνες έχουν δείξει ότι βοηθάει στη καλή υγειά των ούλων.</a:t>
            </a:r>
          </a:p>
          <a:p>
            <a:pPr>
              <a:buNone/>
            </a:pPr>
            <a:endParaRPr lang="el-GR" dirty="0" smtClean="0"/>
          </a:p>
          <a:p>
            <a:pPr>
              <a:buNone/>
            </a:pPr>
            <a:endParaRPr lang="el-GR" dirty="0" smtClean="0"/>
          </a:p>
          <a:p>
            <a:pPr>
              <a:buNone/>
            </a:pPr>
            <a:r>
              <a:rPr lang="el-GR" dirty="0" smtClean="0"/>
              <a:t/>
            </a:r>
            <a:br>
              <a:rPr lang="el-GR" dirty="0" smtClean="0"/>
            </a:br>
            <a:r>
              <a:rPr lang="el-GR" sz="4800" b="1" dirty="0" smtClean="0"/>
              <a:t>Θερμίδες /κουταλάκι: σχεδόν μηδενική.</a:t>
            </a:r>
          </a:p>
          <a:p>
            <a:pPr>
              <a:buNone/>
            </a:pPr>
            <a:r>
              <a:rPr lang="el-GR" sz="4800" dirty="0" smtClean="0"/>
              <a:t>Η </a:t>
            </a:r>
            <a:r>
              <a:rPr lang="el-GR" sz="4800" dirty="0" err="1" smtClean="0"/>
              <a:t>στέβια</a:t>
            </a:r>
            <a:r>
              <a:rPr lang="el-GR" sz="4800" dirty="0" smtClean="0"/>
              <a:t> παράγεται από τα φύλλα του φυτού </a:t>
            </a:r>
            <a:r>
              <a:rPr lang="el-GR" sz="4800" dirty="0" err="1" smtClean="0"/>
              <a:t>Stevia</a:t>
            </a:r>
            <a:r>
              <a:rPr lang="el-GR" sz="4800" dirty="0" smtClean="0"/>
              <a:t> </a:t>
            </a:r>
            <a:r>
              <a:rPr lang="el-GR" sz="4800" dirty="0" err="1" smtClean="0"/>
              <a:t>rebaudiana</a:t>
            </a:r>
            <a:r>
              <a:rPr lang="el-GR" sz="4800" dirty="0" smtClean="0"/>
              <a:t> και είναι περίπου 300 φορές πιο γλυκιά από τη ζάχαρη. Είναι επίσης ένα κοινό συστατικό που βρίσκεται σε αναψυκτικά όπως η </a:t>
            </a:r>
            <a:r>
              <a:rPr lang="el-GR" sz="4800" dirty="0" err="1" smtClean="0"/>
              <a:t>ασπαρτάμη</a:t>
            </a:r>
            <a:r>
              <a:rPr lang="el-GR" sz="4800" dirty="0" smtClean="0"/>
              <a:t>. Μια μελέτη διαπίστωσε ότι η προσθήκη </a:t>
            </a:r>
            <a:r>
              <a:rPr lang="el-GR" sz="4800" dirty="0" err="1" smtClean="0"/>
              <a:t>στέβια</a:t>
            </a:r>
            <a:r>
              <a:rPr lang="el-GR" sz="4800" dirty="0" smtClean="0"/>
              <a:t> σε τρόφιμα μπορεί να βοηθήσει τους ανθρώπους να μειώσουν την πρόσληψη θερμίδων τους ενώ δεν ανεβάζει τα επίπεδα σακχάρου στο αίμα απότομα. Ωστόσο, η </a:t>
            </a:r>
            <a:r>
              <a:rPr lang="el-GR" sz="4800" dirty="0" err="1" smtClean="0"/>
              <a:t>στέβια</a:t>
            </a:r>
            <a:r>
              <a:rPr lang="el-GR" sz="4800" dirty="0" smtClean="0"/>
              <a:t> σπάνια είναι «καθαρή» και μην ξεχνάτε ότι κι αυτή παράγεται κυρίως σε εργοστάσιο, δεν έρχεται από τη φύση κατευθείαν στο πιάτο μας. Αποφύγετε αυτή που περιέχει ως συντηρητικό το </a:t>
            </a:r>
            <a:r>
              <a:rPr lang="el-GR" sz="4800" dirty="0" err="1" smtClean="0"/>
              <a:t>κυκλαμικό</a:t>
            </a:r>
            <a:r>
              <a:rPr lang="el-GR" sz="4800" dirty="0" smtClean="0"/>
              <a:t> οξύ.</a:t>
            </a:r>
          </a:p>
          <a:p>
            <a:pPr>
              <a:buNone/>
            </a:pPr>
            <a:endParaRPr lang="el-GR" sz="4800" dirty="0" smtClean="0"/>
          </a:p>
          <a:p>
            <a:pPr>
              <a:buNone/>
            </a:pPr>
            <a:endParaRPr lang="el-GR" dirty="0" smtClean="0"/>
          </a:p>
          <a:p>
            <a:pPr>
              <a:buNone/>
            </a:pPr>
            <a:endParaRPr lang="el-GR" dirty="0" smtClean="0"/>
          </a:p>
          <a:p>
            <a:pPr>
              <a:buNone/>
            </a:pPr>
            <a:r>
              <a:rPr lang="el-GR" sz="4800" b="1" dirty="0" smtClean="0"/>
              <a:t>-Είναι ασφαλής;</a:t>
            </a:r>
            <a:r>
              <a:rPr lang="el-GR" sz="4800" dirty="0" smtClean="0"/>
              <a:t> Η EFSA, τον Μάρτιο του 2010, αποφάνθηκε ότι το γλυκαντικό αυτό δεν είναι καρκινογόνο ούτε συνδέεται με οποιουδήποτε είδους τοξικότητα. Η χρήση των γλυκοζιτών </a:t>
            </a:r>
            <a:r>
              <a:rPr lang="el-GR" sz="4800" dirty="0" err="1" smtClean="0"/>
              <a:t>στεβιόλης</a:t>
            </a:r>
            <a:r>
              <a:rPr lang="el-GR" sz="4800" dirty="0" smtClean="0"/>
              <a:t> έχει πλέον εγκριθεί σε κατάλληλα επίπεδα για 31 διαφορετικές κατηγορίες τροφίμων, μεταξύ των οποίων είναι τα αναψυκτικά, τα επιδόρπια, τα είδη ζαχαροπλαστικής και τα επιτραπέζια γλυκαντικά.</a:t>
            </a:r>
          </a:p>
          <a:p>
            <a:pPr>
              <a:buNone/>
            </a:pPr>
            <a:endParaRPr lang="el-GR" dirty="0" smtClean="0"/>
          </a:p>
          <a:p>
            <a:pPr>
              <a:buNone/>
            </a:pPr>
            <a:endParaRPr lang="el-GR" dirty="0"/>
          </a:p>
        </p:txBody>
      </p:sp>
      <p:pic>
        <p:nvPicPr>
          <p:cNvPr id="4" name="3 - Εικόνα" descr="85526a93f2c9a130181c79696ef708a6.jpg"/>
          <p:cNvPicPr>
            <a:picLocks noChangeAspect="1"/>
          </p:cNvPicPr>
          <p:nvPr/>
        </p:nvPicPr>
        <p:blipFill>
          <a:blip r:embed="rId4" cstate="print"/>
          <a:stretch>
            <a:fillRect/>
          </a:stretch>
        </p:blipFill>
        <p:spPr>
          <a:xfrm>
            <a:off x="4572000" y="0"/>
            <a:ext cx="4572000" cy="6858000"/>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17638"/>
          </a:xfrm>
          <a:solidFill>
            <a:schemeClr val="accent1">
              <a:lumMod val="60000"/>
              <a:lumOff val="40000"/>
            </a:schemeClr>
          </a:solidFill>
        </p:spPr>
        <p:txBody>
          <a:bodyPr/>
          <a:lstStyle/>
          <a:p>
            <a:r>
              <a:rPr lang="el-GR" dirty="0" smtClean="0"/>
              <a:t>Το σιρόπι </a:t>
            </a:r>
            <a:r>
              <a:rPr lang="el-GR" dirty="0" err="1" smtClean="0"/>
              <a:t>σφενδάμου</a:t>
            </a:r>
            <a:endParaRPr lang="el-GR" dirty="0"/>
          </a:p>
        </p:txBody>
      </p:sp>
      <p:sp>
        <p:nvSpPr>
          <p:cNvPr id="3" name="2 - Θέση περιεχομένου"/>
          <p:cNvSpPr>
            <a:spLocks noGrp="1"/>
          </p:cNvSpPr>
          <p:nvPr>
            <p:ph idx="1"/>
          </p:nvPr>
        </p:nvSpPr>
        <p:spPr>
          <a:xfrm>
            <a:off x="0" y="1447800"/>
            <a:ext cx="9144000" cy="5410200"/>
          </a:xfrm>
          <a:solidFill>
            <a:schemeClr val="accent6">
              <a:lumMod val="75000"/>
            </a:schemeClr>
          </a:solidFill>
        </p:spPr>
        <p:txBody>
          <a:bodyPr>
            <a:normAutofit fontScale="85000" lnSpcReduction="20000"/>
          </a:bodyPr>
          <a:lstStyle/>
          <a:p>
            <a:r>
              <a:rPr lang="el-GR" dirty="0" smtClean="0"/>
              <a:t>παραλαμβάνεται από το ομώνυμο δέντρο και αποδίδει 13kcal το          1 κουταλάκι του γλυκού (5g.). Τα 2/3 της σύστασης του είναι σακχαρόζη (κοινώς ζάχαρη) ενώ αυτό που το ξεχωρίζει είναι η περιεκτικότητα του σε κάποια μέταλλα (μαγγάνιο-το μόνο σε υπολογίσιμη ποσότητα, ψευδάργυρο, ασβέστιο, μαγνήσιο, κάλιο, ασβέστιο, σίδηρο) και πολλά αντιοξειδωτικά.</a:t>
            </a:r>
          </a:p>
          <a:p>
            <a:r>
              <a:rPr lang="el-GR" dirty="0" smtClean="0"/>
              <a:t>Παρόλο που το σιρόπι </a:t>
            </a:r>
            <a:r>
              <a:rPr lang="el-GR" dirty="0" err="1" smtClean="0"/>
              <a:t>σφενδάμου</a:t>
            </a:r>
            <a:r>
              <a:rPr lang="el-GR" dirty="0" smtClean="0"/>
              <a:t> περιέχει τόσα θρεπτικά συστατικά (αν και όχι τόσο υπολογίσιμα στις ποσότητες που καταναλώνεται-με μοναδική εξαίρεση το μαγγάνιο), η περιεκτικότητα του σε σακχαρόζη μειώνει τα πλεονεκτήματα του.</a:t>
            </a:r>
          </a:p>
          <a:p>
            <a:r>
              <a:rPr lang="el-GR" dirty="0" smtClean="0"/>
              <a:t>Το σιρόπι </a:t>
            </a:r>
            <a:r>
              <a:rPr lang="el-GR" dirty="0" err="1" smtClean="0"/>
              <a:t>σφενδάμου</a:t>
            </a:r>
            <a:r>
              <a:rPr lang="el-GR" dirty="0" smtClean="0"/>
              <a:t>, όπως και το μέλι είναι μία λιγότερο κακή εκδοχή της ζάχαρης</a:t>
            </a:r>
          </a:p>
          <a:p>
            <a:endParaRPr lang="el-G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Εικόνα" descr="cdebaf5651fe3fe6fcf993d078b5db30.jpg"/>
          <p:cNvPicPr>
            <a:picLocks noChangeAspect="1"/>
          </p:cNvPicPr>
          <p:nvPr/>
        </p:nvPicPr>
        <p:blipFill>
          <a:blip r:embed="rId2" cstate="print"/>
          <a:stretch>
            <a:fillRect/>
          </a:stretch>
        </p:blipFill>
        <p:spPr>
          <a:xfrm>
            <a:off x="5283808" y="0"/>
            <a:ext cx="3860192" cy="6858000"/>
          </a:xfrm>
          <a:prstGeom prst="rect">
            <a:avLst/>
          </a:prstGeom>
        </p:spPr>
      </p:pic>
      <p:sp>
        <p:nvSpPr>
          <p:cNvPr id="2" name="1 - Τίτλος"/>
          <p:cNvSpPr>
            <a:spLocks noGrp="1"/>
          </p:cNvSpPr>
          <p:nvPr>
            <p:ph type="title"/>
          </p:nvPr>
        </p:nvSpPr>
        <p:spPr>
          <a:xfrm>
            <a:off x="0" y="0"/>
            <a:ext cx="9144000" cy="1417638"/>
          </a:xfrm>
          <a:solidFill>
            <a:schemeClr val="tx2">
              <a:lumMod val="40000"/>
              <a:lumOff val="60000"/>
            </a:schemeClr>
          </a:solidFill>
        </p:spPr>
        <p:txBody>
          <a:bodyPr/>
          <a:lstStyle/>
          <a:p>
            <a:r>
              <a:rPr lang="el-GR" dirty="0" smtClean="0"/>
              <a:t>ΣΙΡΟΠΙ ΑΓΑΥΗΣ</a:t>
            </a:r>
            <a:endParaRPr lang="el-GR" dirty="0"/>
          </a:p>
        </p:txBody>
      </p:sp>
      <p:sp>
        <p:nvSpPr>
          <p:cNvPr id="3" name="2 - Θέση περιεχομένου"/>
          <p:cNvSpPr>
            <a:spLocks noGrp="1"/>
          </p:cNvSpPr>
          <p:nvPr>
            <p:ph idx="1"/>
          </p:nvPr>
        </p:nvSpPr>
        <p:spPr>
          <a:xfrm>
            <a:off x="0" y="1371600"/>
            <a:ext cx="9144000" cy="5486400"/>
          </a:xfrm>
          <a:noFill/>
        </p:spPr>
        <p:txBody>
          <a:bodyPr>
            <a:normAutofit lnSpcReduction="10000"/>
          </a:bodyPr>
          <a:lstStyle/>
          <a:p>
            <a:r>
              <a:rPr lang="el-GR" dirty="0" smtClean="0"/>
              <a:t/>
            </a:r>
            <a:br>
              <a:rPr lang="el-GR" dirty="0" smtClean="0"/>
            </a:br>
            <a:r>
              <a:rPr lang="el-GR" b="1" dirty="0" smtClean="0">
                <a:solidFill>
                  <a:srgbClr val="FF0000"/>
                </a:solidFill>
              </a:rPr>
              <a:t>Θερμίδες / κουταλάκι: 20 θερμίδες</a:t>
            </a:r>
          </a:p>
          <a:p>
            <a:r>
              <a:rPr lang="el-GR" b="1" dirty="0" smtClean="0">
                <a:solidFill>
                  <a:srgbClr val="FF0000"/>
                </a:solidFill>
              </a:rPr>
              <a:t>Προέρχεται από το ίδιο φυτό που φτιάχνεται και η τεκίλα. Όπως η </a:t>
            </a:r>
            <a:r>
              <a:rPr lang="el-GR" b="1" dirty="0" err="1" smtClean="0">
                <a:solidFill>
                  <a:srgbClr val="FF0000"/>
                </a:solidFill>
              </a:rPr>
              <a:t>ξυλιτόλη</a:t>
            </a:r>
            <a:r>
              <a:rPr lang="el-GR" b="1" dirty="0" smtClean="0">
                <a:solidFill>
                  <a:srgbClr val="FF0000"/>
                </a:solidFill>
              </a:rPr>
              <a:t> έτσι και το σιρόπι αγαύης μπορεί να επηρεάσει το στομάχι σας αν πάσχετε από σύνδρομο του ευερέθιστου εντέρου ή έχετε ευαισθησία στη φρουκτόζη.</a:t>
            </a:r>
          </a:p>
          <a:p>
            <a:r>
              <a:rPr lang="el-GR" b="1" dirty="0" smtClean="0">
                <a:solidFill>
                  <a:srgbClr val="FF0000"/>
                </a:solidFill>
              </a:rPr>
              <a:t> </a:t>
            </a:r>
            <a:r>
              <a:rPr lang="el-GR" b="1" dirty="0" smtClean="0">
                <a:solidFill>
                  <a:schemeClr val="bg2">
                    <a:lumMod val="10000"/>
                  </a:schemeClr>
                </a:solidFill>
              </a:rPr>
              <a:t>Έχει χαμηλότερο </a:t>
            </a:r>
            <a:r>
              <a:rPr lang="el-GR" b="1" dirty="0" err="1" smtClean="0">
                <a:solidFill>
                  <a:schemeClr val="bg2">
                    <a:lumMod val="10000"/>
                  </a:schemeClr>
                </a:solidFill>
              </a:rPr>
              <a:t>γλυκαιμικό</a:t>
            </a:r>
            <a:r>
              <a:rPr lang="el-GR" b="1" dirty="0" smtClean="0">
                <a:solidFill>
                  <a:schemeClr val="bg2">
                    <a:lumMod val="10000"/>
                  </a:schemeClr>
                </a:solidFill>
              </a:rPr>
              <a:t> δείκτη αλλά εξακολουθεί να έχει αρκετή ποσότητα σε θερμίδες </a:t>
            </a:r>
            <a:r>
              <a:rPr lang="el-GR" b="1" dirty="0" smtClean="0">
                <a:solidFill>
                  <a:srgbClr val="FF0000"/>
                </a:solidFill>
              </a:rPr>
              <a:t>και υδατάνθρακες, έτσι αυξάνει γρήγορα το σάκχαρο του αίματος και οδηγεί σε παχυσαρκία.</a:t>
            </a:r>
          </a:p>
          <a:p>
            <a:endParaRPr lang="el-G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Εικόνα" descr="f91b745881f4101c75c6e0172698f054.jpg"/>
          <p:cNvPicPr>
            <a:picLocks noChangeAspect="1"/>
          </p:cNvPicPr>
          <p:nvPr/>
        </p:nvPicPr>
        <p:blipFill>
          <a:blip r:embed="rId2" cstate="print"/>
          <a:stretch>
            <a:fillRect/>
          </a:stretch>
        </p:blipFill>
        <p:spPr>
          <a:xfrm>
            <a:off x="0" y="0"/>
            <a:ext cx="9144000" cy="6858000"/>
          </a:xfrm>
          <a:prstGeom prst="rect">
            <a:avLst/>
          </a:prstGeom>
        </p:spPr>
      </p:pic>
      <p:sp>
        <p:nvSpPr>
          <p:cNvPr id="2" name="1 - Τίτλος"/>
          <p:cNvSpPr>
            <a:spLocks noGrp="1"/>
          </p:cNvSpPr>
          <p:nvPr>
            <p:ph type="title"/>
          </p:nvPr>
        </p:nvSpPr>
        <p:spPr>
          <a:xfrm>
            <a:off x="0" y="0"/>
            <a:ext cx="9144000" cy="1417638"/>
          </a:xfrm>
          <a:solidFill>
            <a:schemeClr val="accent2"/>
          </a:solidFill>
        </p:spPr>
        <p:txBody>
          <a:bodyPr/>
          <a:lstStyle/>
          <a:p>
            <a:r>
              <a:rPr lang="el-GR" dirty="0" smtClean="0"/>
              <a:t>Μέλι…</a:t>
            </a:r>
            <a:endParaRPr lang="el-GR" dirty="0"/>
          </a:p>
        </p:txBody>
      </p:sp>
      <p:sp>
        <p:nvSpPr>
          <p:cNvPr id="3" name="2 - Θέση περιεχομένου"/>
          <p:cNvSpPr>
            <a:spLocks noGrp="1"/>
          </p:cNvSpPr>
          <p:nvPr>
            <p:ph idx="1"/>
          </p:nvPr>
        </p:nvSpPr>
        <p:spPr>
          <a:xfrm>
            <a:off x="0" y="1447800"/>
            <a:ext cx="9144000" cy="5410200"/>
          </a:xfrm>
          <a:noFill/>
        </p:spPr>
        <p:txBody>
          <a:bodyPr>
            <a:normAutofit fontScale="62500" lnSpcReduction="20000"/>
          </a:bodyPr>
          <a:lstStyle/>
          <a:p>
            <a:pPr>
              <a:buNone/>
            </a:pPr>
            <a:r>
              <a:rPr lang="el-GR" b="1" dirty="0" smtClean="0">
                <a:solidFill>
                  <a:schemeClr val="bg1"/>
                </a:solidFill>
              </a:rPr>
              <a:t/>
            </a:r>
            <a:br>
              <a:rPr lang="el-GR" b="1" dirty="0" smtClean="0">
                <a:solidFill>
                  <a:schemeClr val="bg1"/>
                </a:solidFill>
              </a:rPr>
            </a:br>
            <a:r>
              <a:rPr lang="el-GR" b="1" dirty="0" smtClean="0">
                <a:solidFill>
                  <a:schemeClr val="bg1"/>
                </a:solidFill>
              </a:rPr>
              <a:t>Θερμίδες/κουταλάκι: 20 θερμίδες</a:t>
            </a:r>
          </a:p>
          <a:p>
            <a:r>
              <a:rPr lang="el-GR" b="1" dirty="0" smtClean="0">
                <a:solidFill>
                  <a:schemeClr val="bg1"/>
                </a:solidFill>
              </a:rPr>
              <a:t>Αυτή η φυσική γλυκαντική ουσία, προέρχεται από τις μέλισσες, που συλλέγουν το νέκταρ των λουλουδιών. Το μέλι είναι ένα μείγμα φρουκτόζης και γλυκόζης (82% περιεκτικότητα σε υδατάνθρακες). Περιέχει κάποιες μικρές ποσότητες βιταμινών και μετάλλων καθώς και μικροποσότητες αντιοξειδωτικών ουσιών. Δίνει θερμίδες αλλά χρειάζεται περισσότερος χρόνος για το σώμα να το αφομοιώσει, οπότε τα επίπεδα σακχάρου στο αίμα ανεβαίνουν πιο αργά. Ωστόσο το μέλι μπορεί εύκολα να νοθευτεί </a:t>
            </a:r>
            <a:r>
              <a:rPr lang="el-GR" b="1" dirty="0" err="1" smtClean="0">
                <a:solidFill>
                  <a:schemeClr val="bg1"/>
                </a:solidFill>
              </a:rPr>
              <a:t>γι’αυτό</a:t>
            </a:r>
            <a:r>
              <a:rPr lang="el-GR" b="1" dirty="0" smtClean="0">
                <a:solidFill>
                  <a:schemeClr val="bg1"/>
                </a:solidFill>
              </a:rPr>
              <a:t> χρειάζεται να γνωρίζετε την καταγωγή του μελιού από όπου το προμηθεύεστε. Εάν δεν γνωρίζετε τι μέλι να αγοράσετε έχετε υπόψη σας ότι το καλύτερο είναι το βιολογικό </a:t>
            </a:r>
            <a:r>
              <a:rPr lang="el-GR" b="1" dirty="0" err="1" smtClean="0">
                <a:solidFill>
                  <a:schemeClr val="bg1"/>
                </a:solidFill>
              </a:rPr>
              <a:t>πευκόμελο</a:t>
            </a:r>
            <a:r>
              <a:rPr lang="el-GR" b="1" dirty="0" smtClean="0">
                <a:solidFill>
                  <a:schemeClr val="bg1"/>
                </a:solidFill>
              </a:rPr>
              <a:t>.</a:t>
            </a:r>
          </a:p>
          <a:p>
            <a:r>
              <a:rPr lang="el-GR" b="1" dirty="0" smtClean="0">
                <a:solidFill>
                  <a:schemeClr val="bg1"/>
                </a:solidFill>
              </a:rPr>
              <a:t>Βέβαια, το μέλι περιέχει ακόμα μικροποσότητες βιταμινών (</a:t>
            </a:r>
            <a:r>
              <a:rPr lang="el-GR" b="1" dirty="0" err="1" smtClean="0">
                <a:solidFill>
                  <a:schemeClr val="bg1"/>
                </a:solidFill>
              </a:rPr>
              <a:t>Vit.C</a:t>
            </a:r>
            <a:r>
              <a:rPr lang="el-GR" b="1" dirty="0" smtClean="0">
                <a:solidFill>
                  <a:schemeClr val="bg1"/>
                </a:solidFill>
              </a:rPr>
              <a:t>, </a:t>
            </a:r>
            <a:r>
              <a:rPr lang="el-GR" b="1" dirty="0" err="1" smtClean="0">
                <a:solidFill>
                  <a:schemeClr val="bg1"/>
                </a:solidFill>
              </a:rPr>
              <a:t>φυλλικό</a:t>
            </a:r>
            <a:r>
              <a:rPr lang="el-GR" b="1" dirty="0" smtClean="0">
                <a:solidFill>
                  <a:schemeClr val="bg1"/>
                </a:solidFill>
              </a:rPr>
              <a:t> οξύ, </a:t>
            </a:r>
            <a:r>
              <a:rPr lang="el-GR" b="1" dirty="0" err="1" smtClean="0">
                <a:solidFill>
                  <a:schemeClr val="bg1"/>
                </a:solidFill>
              </a:rPr>
              <a:t>χολίνη</a:t>
            </a:r>
            <a:r>
              <a:rPr lang="el-GR" b="1" dirty="0" smtClean="0">
                <a:solidFill>
                  <a:schemeClr val="bg1"/>
                </a:solidFill>
              </a:rPr>
              <a:t>, </a:t>
            </a:r>
            <a:r>
              <a:rPr lang="el-GR" b="1" dirty="0" err="1" smtClean="0">
                <a:solidFill>
                  <a:schemeClr val="bg1"/>
                </a:solidFill>
              </a:rPr>
              <a:t>βεταΐνη</a:t>
            </a:r>
            <a:r>
              <a:rPr lang="el-GR" b="1" dirty="0" smtClean="0">
                <a:solidFill>
                  <a:schemeClr val="bg1"/>
                </a:solidFill>
              </a:rPr>
              <a:t>), μετάλλων (κάλιο, ασβέστιο, φθόριο κ.α.) και ιχνοστοιχείων.</a:t>
            </a:r>
          </a:p>
          <a:p>
            <a:r>
              <a:rPr lang="el-GR" b="1" dirty="0" smtClean="0">
                <a:solidFill>
                  <a:schemeClr val="bg1"/>
                </a:solidFill>
              </a:rPr>
              <a:t>Η αλήθεια είναι όμως ότι στις ποσότητες που καταναλώνεται μέσα στη μέρα δεν καλύπτει ούτε το 1% των αναγκών ενός ατόμου σε αυτά τα θρεπτικά συστατικά.</a:t>
            </a:r>
            <a:endParaRPr lang="en-US" b="1" dirty="0" smtClean="0">
              <a:solidFill>
                <a:schemeClr val="bg1"/>
              </a:solidFill>
            </a:endParaRPr>
          </a:p>
          <a:p>
            <a:endParaRPr lang="en-US" b="1" dirty="0" smtClean="0">
              <a:solidFill>
                <a:schemeClr val="bg1"/>
              </a:solidFill>
            </a:endParaRPr>
          </a:p>
          <a:p>
            <a:endParaRPr lang="el-GR" b="1" dirty="0" smtClean="0">
              <a:solidFill>
                <a:schemeClr val="bg1"/>
              </a:solidFill>
            </a:endParaRPr>
          </a:p>
          <a:p>
            <a:r>
              <a:rPr lang="el-GR" b="1" dirty="0" smtClean="0"/>
              <a:t>Σαφώς είναι καλύτερη επιλογή από τη ζάχαρη, απλά κάποιος που θέλει να χάσει βάρος πρέπει να γνωρίζει ότι θερμιδικά το μέλι δεν έχει σημαντική διαφορά από τη ζάχαρη.</a:t>
            </a:r>
          </a:p>
          <a:p>
            <a:endParaRPr lang="el-G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Εικόνα" descr="362db810cbf704274d956de71c26f70b.jpg"/>
          <p:cNvPicPr>
            <a:picLocks noChangeAspect="1"/>
          </p:cNvPicPr>
          <p:nvPr/>
        </p:nvPicPr>
        <p:blipFill>
          <a:blip r:embed="rId2" cstate="print"/>
          <a:stretch>
            <a:fillRect/>
          </a:stretch>
        </p:blipFill>
        <p:spPr>
          <a:xfrm>
            <a:off x="2004313" y="0"/>
            <a:ext cx="5135374" cy="6858000"/>
          </a:xfrm>
          <a:prstGeom prst="rect">
            <a:avLst/>
          </a:prstGeom>
        </p:spPr>
      </p:pic>
      <p:sp>
        <p:nvSpPr>
          <p:cNvPr id="2" name="1 - Τίτλος"/>
          <p:cNvSpPr>
            <a:spLocks noGrp="1"/>
          </p:cNvSpPr>
          <p:nvPr>
            <p:ph type="title"/>
          </p:nvPr>
        </p:nvSpPr>
        <p:spPr>
          <a:xfrm>
            <a:off x="0" y="0"/>
            <a:ext cx="9144000" cy="1417638"/>
          </a:xfrm>
          <a:solidFill>
            <a:schemeClr val="accent3"/>
          </a:solidFill>
        </p:spPr>
        <p:txBody>
          <a:bodyPr>
            <a:normAutofit/>
          </a:bodyPr>
          <a:lstStyle/>
          <a:p>
            <a:r>
              <a:rPr lang="el-GR" dirty="0" smtClean="0"/>
              <a:t>Σοκολάτα με </a:t>
            </a:r>
            <a:r>
              <a:rPr lang="el-GR" dirty="0" err="1" smtClean="0"/>
              <a:t>στέβια</a:t>
            </a:r>
            <a:r>
              <a:rPr lang="el-GR" dirty="0" smtClean="0"/>
              <a:t> και είμαι ήσυχη…</a:t>
            </a:r>
            <a:endParaRPr lang="el-GR" dirty="0"/>
          </a:p>
        </p:txBody>
      </p:sp>
      <p:sp>
        <p:nvSpPr>
          <p:cNvPr id="3" name="2 - Θέση περιεχομένου"/>
          <p:cNvSpPr>
            <a:spLocks noGrp="1"/>
          </p:cNvSpPr>
          <p:nvPr>
            <p:ph idx="1"/>
          </p:nvPr>
        </p:nvSpPr>
        <p:spPr>
          <a:xfrm>
            <a:off x="0" y="1371600"/>
            <a:ext cx="9144000" cy="5486400"/>
          </a:xfrm>
          <a:noFill/>
        </p:spPr>
        <p:txBody>
          <a:bodyPr>
            <a:normAutofit fontScale="55000" lnSpcReduction="20000"/>
          </a:bodyPr>
          <a:lstStyle/>
          <a:p>
            <a:pPr>
              <a:buNone/>
            </a:pPr>
            <a:r>
              <a:rPr lang="el-GR" b="1" dirty="0" smtClean="0"/>
              <a:t>Όσον αφορά τα προϊόντα στην αγορά που περιέχουν </a:t>
            </a:r>
            <a:r>
              <a:rPr lang="el-GR" b="1" dirty="0" err="1" smtClean="0"/>
              <a:t>στέβια</a:t>
            </a:r>
            <a:r>
              <a:rPr lang="el-GR" b="1" dirty="0" smtClean="0"/>
              <a:t>, όπως αναψυκτικά, γλυκίσματα, διαιτητικά τρόφιμα κτλ, να τα προτιμήσω; Οι περισσότεροι από εμάς όταν διαβάζουμε αυτή την αναγραφή σε αγαπημένα μας τρόφιμα, όπως η σοκολάτα, ενθουσιαζόμαστε πιστεύοντας ότι μπορούμε να φάμε πολύ μεγαλύτερη ποσότητα από </a:t>
            </a:r>
            <a:r>
              <a:rPr lang="el-GR" b="1" dirty="0" err="1" smtClean="0"/>
              <a:t>ό,τι</a:t>
            </a:r>
            <a:r>
              <a:rPr lang="el-GR" b="1" dirty="0" smtClean="0"/>
              <a:t> αν το </a:t>
            </a:r>
            <a:r>
              <a:rPr lang="el-GR" b="1" dirty="0" err="1" smtClean="0"/>
              <a:t>το</a:t>
            </a:r>
            <a:r>
              <a:rPr lang="el-GR" b="1" dirty="0" smtClean="0"/>
              <a:t> προϊόν αυτό δεν περιείχε </a:t>
            </a:r>
            <a:r>
              <a:rPr lang="el-GR" b="1" dirty="0" err="1" smtClean="0"/>
              <a:t>στέβια</a:t>
            </a:r>
            <a:r>
              <a:rPr lang="el-GR" b="1" dirty="0" smtClean="0"/>
              <a:t>. Στην ουσία, όμως, μόνο παραπλανητική θα μπορούσε να χαρακτηριστεί η διαφήμιση γύρω από όλα αυτά τα προϊόντα. </a:t>
            </a:r>
          </a:p>
          <a:p>
            <a:pPr>
              <a:buNone/>
            </a:pPr>
            <a:endParaRPr lang="el-GR" b="1" dirty="0" smtClean="0"/>
          </a:p>
          <a:p>
            <a:pPr>
              <a:buNone/>
            </a:pPr>
            <a:endParaRPr lang="el-GR" b="1" dirty="0" smtClean="0"/>
          </a:p>
          <a:p>
            <a:pPr>
              <a:buNone/>
            </a:pPr>
            <a:r>
              <a:rPr lang="el-GR" b="1" dirty="0" smtClean="0"/>
              <a:t>Εάν διαβάσουμε την ετικέτα προσεκτικά και κάνουμε μια γρήγορη σύγκριση με το όμοιο του προϊόν με ζάχαρη, θα συμπεράνουμε πως οι θερμίδες δεν διαφέρουν σημαντικά έως καθόλου. </a:t>
            </a:r>
            <a:r>
              <a:rPr lang="el-GR" b="1" dirty="0" smtClean="0">
                <a:solidFill>
                  <a:srgbClr val="FFFF00"/>
                </a:solidFill>
              </a:rPr>
              <a:t>Και αυτό συμβαίνει αφενός γιατί η </a:t>
            </a:r>
            <a:r>
              <a:rPr lang="el-GR" b="1" dirty="0" err="1" smtClean="0">
                <a:solidFill>
                  <a:srgbClr val="FFFF00"/>
                </a:solidFill>
              </a:rPr>
              <a:t>στέβια</a:t>
            </a:r>
            <a:r>
              <a:rPr lang="el-GR" b="1" dirty="0" smtClean="0">
                <a:solidFill>
                  <a:srgbClr val="FFFF00"/>
                </a:solidFill>
              </a:rPr>
              <a:t> αντικαθιστά μόνο μικρό μέρος της ζάχαρης και αφετέρου ένα προϊόν όπως πχ η σοκολάτα προσδίδει αρκετές θερμίδες λόγω των υπόλοιπων συστατικών της. </a:t>
            </a:r>
          </a:p>
          <a:p>
            <a:pPr>
              <a:buNone/>
            </a:pPr>
            <a:endParaRPr lang="el-GR" dirty="0" smtClean="0"/>
          </a:p>
          <a:p>
            <a:pPr>
              <a:buNone/>
            </a:pPr>
            <a:endParaRPr lang="el-GR" dirty="0" smtClean="0"/>
          </a:p>
          <a:p>
            <a:pPr>
              <a:buNone/>
            </a:pPr>
            <a:endParaRPr lang="el-GR" dirty="0" smtClean="0"/>
          </a:p>
          <a:p>
            <a:pPr>
              <a:buNone/>
            </a:pPr>
            <a:r>
              <a:rPr lang="el-GR" dirty="0" smtClean="0"/>
              <a:t>Έχουν σημειωθεί </a:t>
            </a:r>
            <a:r>
              <a:rPr lang="el-GR" b="1" dirty="0" smtClean="0"/>
              <a:t>παρενέργειες</a:t>
            </a:r>
            <a:r>
              <a:rPr lang="el-GR" dirty="0" smtClean="0"/>
              <a:t> από τη χρήση της; Ορισμένα άτομα μπορεί να είναι αλλεργικά στη </a:t>
            </a:r>
            <a:r>
              <a:rPr lang="el-GR" dirty="0" err="1" smtClean="0"/>
              <a:t>στέβια</a:t>
            </a:r>
            <a:r>
              <a:rPr lang="el-GR" dirty="0" smtClean="0"/>
              <a:t>, ενώ σε μερικούς ανθρώπους μπορεί να προκαλέσει ναυτία, φούσκωμα και αέρια. Επίσης, μπορεί να προκληθεί ερεθισμός στο στομάχι και στο </a:t>
            </a:r>
            <a:r>
              <a:rPr lang="el-GR" dirty="0" err="1" smtClean="0"/>
              <a:t>γαστροοισοφαγικό</a:t>
            </a:r>
            <a:r>
              <a:rPr lang="el-GR" dirty="0" smtClean="0"/>
              <a:t> σωλήνα και να αυξήσει τα επίπεδα </a:t>
            </a:r>
            <a:r>
              <a:rPr lang="el-GR" dirty="0" err="1" smtClean="0"/>
              <a:t>λιθίου</a:t>
            </a:r>
            <a:r>
              <a:rPr lang="el-GR" dirty="0" smtClean="0"/>
              <a:t> στο </a:t>
            </a:r>
            <a:r>
              <a:rPr lang="el-GR" dirty="0" err="1" smtClean="0"/>
              <a:t>αίμα.εριορίσει</a:t>
            </a:r>
            <a:r>
              <a:rPr lang="el-GR" dirty="0" smtClean="0"/>
              <a:t> σχεδόν στο μηδέν τις συνολικές τους θερμίδες.</a:t>
            </a:r>
            <a:endParaRPr lang="el-G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17638"/>
          </a:xfrm>
          <a:solidFill>
            <a:schemeClr val="bg2">
              <a:lumMod val="50000"/>
            </a:schemeClr>
          </a:solidFill>
        </p:spPr>
        <p:txBody>
          <a:bodyPr>
            <a:normAutofit/>
          </a:bodyPr>
          <a:lstStyle/>
          <a:p>
            <a:r>
              <a:rPr lang="el-GR" dirty="0" smtClean="0"/>
              <a:t>Συμπεράσματα</a:t>
            </a:r>
            <a:endParaRPr lang="el-GR" dirty="0"/>
          </a:p>
        </p:txBody>
      </p:sp>
      <p:sp>
        <p:nvSpPr>
          <p:cNvPr id="3" name="2 - Θέση περιεχομένου"/>
          <p:cNvSpPr>
            <a:spLocks noGrp="1"/>
          </p:cNvSpPr>
          <p:nvPr>
            <p:ph idx="1"/>
          </p:nvPr>
        </p:nvSpPr>
        <p:spPr>
          <a:xfrm>
            <a:off x="0" y="1371600"/>
            <a:ext cx="9144000" cy="5486400"/>
          </a:xfrm>
          <a:solidFill>
            <a:schemeClr val="bg1">
              <a:lumMod val="65000"/>
            </a:schemeClr>
          </a:solidFill>
        </p:spPr>
        <p:txBody>
          <a:bodyPr>
            <a:normAutofit fontScale="85000" lnSpcReduction="20000"/>
          </a:bodyPr>
          <a:lstStyle/>
          <a:p>
            <a:r>
              <a:rPr lang="el-GR" dirty="0" smtClean="0"/>
              <a:t>Έχουμε αδυναμία στα γλυκά; μπορεί να αξιοποιήσει τα γλυκαντικά </a:t>
            </a:r>
            <a:r>
              <a:rPr lang="el-GR" dirty="0" err="1" smtClean="0"/>
              <a:t>ασπαρτάμη</a:t>
            </a:r>
            <a:r>
              <a:rPr lang="el-GR" dirty="0" smtClean="0"/>
              <a:t> και </a:t>
            </a:r>
            <a:r>
              <a:rPr lang="el-GR" dirty="0" err="1" smtClean="0"/>
              <a:t>στέβια</a:t>
            </a:r>
            <a:r>
              <a:rPr lang="el-GR" dirty="0" smtClean="0"/>
              <a:t> που δεν έχουν θερμίδες.</a:t>
            </a:r>
          </a:p>
          <a:p>
            <a:r>
              <a:rPr lang="el-GR" b="1" dirty="0" smtClean="0"/>
              <a:t>Το μέλι και το σιρόπι </a:t>
            </a:r>
            <a:r>
              <a:rPr lang="el-GR" b="1" dirty="0" err="1" smtClean="0"/>
              <a:t>σφενδάμου</a:t>
            </a:r>
            <a:r>
              <a:rPr lang="el-GR" b="1" dirty="0" smtClean="0"/>
              <a:t> </a:t>
            </a:r>
            <a:r>
              <a:rPr lang="el-GR" dirty="0" smtClean="0"/>
              <a:t>είναι ελαφρώς καλύτερα από τη ζάχαρη, διότι περιέχουν αρκετά θρεπτικά συστατικά σε πολύ μικρές ποσότητες. Από άποψη θερμίδων είναι σχεδόν τα ίδια μεταξύ τους.</a:t>
            </a:r>
          </a:p>
          <a:p>
            <a:r>
              <a:rPr lang="el-GR" dirty="0" smtClean="0"/>
              <a:t>Η </a:t>
            </a:r>
            <a:r>
              <a:rPr lang="el-GR" dirty="0" err="1" smtClean="0"/>
              <a:t>ασπαρτάμη</a:t>
            </a:r>
            <a:r>
              <a:rPr lang="el-GR" dirty="0" smtClean="0"/>
              <a:t> και η </a:t>
            </a:r>
            <a:r>
              <a:rPr lang="el-GR" dirty="0" err="1" smtClean="0"/>
              <a:t>στέβια</a:t>
            </a:r>
            <a:r>
              <a:rPr lang="el-GR" dirty="0" smtClean="0"/>
              <a:t> είναι ασφαλείς για την υγεία μας.</a:t>
            </a:r>
          </a:p>
          <a:p>
            <a:r>
              <a:rPr lang="el-GR" dirty="0" smtClean="0"/>
              <a:t>Το αν θα αδυνατίσει ή θα παχύνει κάποιος εξαρτάται από το συνολικό ποσό των θερμίδων που θα λάβει μέσα στη μέρα και όχι από τις θερμίδες των επιμέρους τροφίμων που θα καταναλώσει. </a:t>
            </a:r>
          </a:p>
          <a:p>
            <a:r>
              <a:rPr lang="el-GR" dirty="0" smtClean="0"/>
              <a:t>Τίποτα δεν απαγορεύεται σε μία σωστή διατροφή, αρκεί να γίνεται κατανάλωση με μέτρο και σύνεση και το επιθυμητό αποτέλεσμα θα έρθει.</a:t>
            </a:r>
          </a:p>
          <a:p>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17638"/>
          </a:xfrm>
          <a:solidFill>
            <a:schemeClr val="accent2">
              <a:lumMod val="40000"/>
              <a:lumOff val="60000"/>
            </a:schemeClr>
          </a:solidFill>
        </p:spPr>
        <p:txBody>
          <a:bodyPr>
            <a:normAutofit fontScale="90000"/>
          </a:bodyPr>
          <a:lstStyle/>
          <a:p>
            <a:r>
              <a:rPr lang="el-GR" b="1" dirty="0" smtClean="0"/>
              <a:t>Υδατάνθρακες …</a:t>
            </a:r>
            <a:br>
              <a:rPr lang="el-GR" b="1" dirty="0" smtClean="0"/>
            </a:br>
            <a:endParaRPr lang="el-GR" dirty="0"/>
          </a:p>
        </p:txBody>
      </p:sp>
      <p:sp>
        <p:nvSpPr>
          <p:cNvPr id="3" name="2 - Θέση περιεχομένου"/>
          <p:cNvSpPr>
            <a:spLocks noGrp="1"/>
          </p:cNvSpPr>
          <p:nvPr>
            <p:ph idx="1"/>
          </p:nvPr>
        </p:nvSpPr>
        <p:spPr>
          <a:xfrm>
            <a:off x="0" y="1371600"/>
            <a:ext cx="5257800" cy="5486400"/>
          </a:xfrm>
          <a:solidFill>
            <a:schemeClr val="accent1">
              <a:lumMod val="60000"/>
              <a:lumOff val="40000"/>
            </a:schemeClr>
          </a:solidFill>
        </p:spPr>
        <p:txBody>
          <a:bodyPr>
            <a:normAutofit fontScale="40000" lnSpcReduction="20000"/>
          </a:bodyPr>
          <a:lstStyle/>
          <a:p>
            <a:pPr>
              <a:buNone/>
            </a:pPr>
            <a:r>
              <a:rPr lang="el-GR" dirty="0" smtClean="0"/>
              <a:t>. Οι υδατάνθρακες, ανάλογα με τον τρόπο και την δυσκολία που αφομοιώνονται από τον οργανισμό (πέψη και απορρόφηση) διακρίνονται σε δύο μεγάλες κατηγορίες.</a:t>
            </a:r>
          </a:p>
          <a:p>
            <a:r>
              <a:rPr lang="el-GR" dirty="0" smtClean="0"/>
              <a:t>Στους </a:t>
            </a:r>
            <a:r>
              <a:rPr lang="el-GR" b="1" dirty="0" smtClean="0"/>
              <a:t>υδατάνθρακες</a:t>
            </a:r>
            <a:r>
              <a:rPr lang="el-GR" dirty="0" smtClean="0"/>
              <a:t> που μεταβολίζονται και απορροφώνται στο λεπτό έντερο και στις </a:t>
            </a:r>
            <a:r>
              <a:rPr lang="el-GR" b="1" dirty="0" smtClean="0"/>
              <a:t>εδώδιμες ίνες</a:t>
            </a:r>
            <a:r>
              <a:rPr lang="el-GR" dirty="0" smtClean="0"/>
              <a:t> που δεν μπορούν να διασπαστούν και περνούν απευθείας στο παχύ έντερο.</a:t>
            </a:r>
          </a:p>
          <a:p>
            <a:r>
              <a:rPr lang="el-GR" dirty="0" smtClean="0"/>
              <a:t>Όσον αφορά την πρώτη κατηγορία, οι υδατάνθρακες ανάλογα με τον αριθμό των σακχάρων που έχουν διακρίνονται σε:</a:t>
            </a:r>
          </a:p>
          <a:p>
            <a:r>
              <a:rPr lang="el-GR" sz="4500" b="1" dirty="0" smtClean="0"/>
              <a:t>Απλούς</a:t>
            </a:r>
            <a:r>
              <a:rPr lang="el-GR" sz="4500" dirty="0" smtClean="0"/>
              <a:t> (μονοσακχαρίτες και </a:t>
            </a:r>
            <a:r>
              <a:rPr lang="el-GR" sz="4500" dirty="0" err="1" smtClean="0"/>
              <a:t>δισακχαρίτες</a:t>
            </a:r>
            <a:r>
              <a:rPr lang="el-GR" sz="4500" dirty="0" smtClean="0"/>
              <a:t>) γλυκόζη, φρουκτόζη, -</a:t>
            </a:r>
            <a:r>
              <a:rPr lang="en-US" sz="4500" dirty="0" smtClean="0"/>
              <a:t> </a:t>
            </a:r>
            <a:r>
              <a:rPr lang="el-GR" sz="4500" dirty="0" smtClean="0"/>
              <a:t>λακτόζη       </a:t>
            </a:r>
          </a:p>
          <a:p>
            <a:r>
              <a:rPr lang="el-GR" sz="4500" b="1" dirty="0" smtClean="0"/>
              <a:t>Σύνθετους</a:t>
            </a:r>
            <a:r>
              <a:rPr lang="el-GR" sz="4500" dirty="0" smtClean="0"/>
              <a:t> (</a:t>
            </a:r>
            <a:r>
              <a:rPr lang="el-GR" sz="4500" dirty="0" err="1" smtClean="0"/>
              <a:t>ολιγοσακχαρίτες</a:t>
            </a:r>
            <a:r>
              <a:rPr lang="el-GR" sz="4500" dirty="0" smtClean="0"/>
              <a:t> και πολυσακχαρίτες) </a:t>
            </a:r>
            <a:r>
              <a:rPr lang="el-GR" sz="4500" dirty="0" err="1" smtClean="0"/>
              <a:t>αρόζη</a:t>
            </a:r>
            <a:r>
              <a:rPr lang="el-GR" sz="4500" dirty="0" smtClean="0"/>
              <a:t> (κοινή ζάχαρη), λακτόζη, </a:t>
            </a:r>
            <a:r>
              <a:rPr lang="el-GR" sz="4500" dirty="0" err="1" smtClean="0"/>
              <a:t>μαλτόζη</a:t>
            </a:r>
            <a:endParaRPr lang="el-GR" sz="4500" dirty="0" smtClean="0"/>
          </a:p>
          <a:p>
            <a:r>
              <a:rPr lang="el-GR" sz="4500" b="1" dirty="0" err="1" smtClean="0"/>
              <a:t>Ολιγοσακχαρίτες</a:t>
            </a:r>
            <a:r>
              <a:rPr lang="el-GR" sz="4500" dirty="0" smtClean="0"/>
              <a:t>: </a:t>
            </a:r>
            <a:r>
              <a:rPr lang="el-GR" sz="4500" dirty="0" err="1" smtClean="0"/>
              <a:t>μαλτοδεξτρίνες</a:t>
            </a:r>
            <a:endParaRPr lang="el-GR" sz="4500" dirty="0" smtClean="0"/>
          </a:p>
          <a:p>
            <a:r>
              <a:rPr lang="el-GR" sz="4500" dirty="0" err="1" smtClean="0"/>
              <a:t>Πολυόλες</a:t>
            </a:r>
            <a:r>
              <a:rPr lang="el-GR" sz="4500" dirty="0" smtClean="0"/>
              <a:t>: </a:t>
            </a:r>
            <a:r>
              <a:rPr lang="el-GR" sz="4500" dirty="0" err="1" smtClean="0"/>
              <a:t>μαλτιτόλη</a:t>
            </a:r>
            <a:r>
              <a:rPr lang="el-GR" sz="4500" dirty="0" smtClean="0"/>
              <a:t>, </a:t>
            </a:r>
            <a:r>
              <a:rPr lang="el-GR" sz="4500" dirty="0" err="1" smtClean="0"/>
              <a:t>σορβιτόλη</a:t>
            </a:r>
            <a:endParaRPr lang="el-GR" sz="4500" dirty="0" smtClean="0"/>
          </a:p>
          <a:p>
            <a:r>
              <a:rPr lang="el-GR" sz="4500" b="1" dirty="0" smtClean="0"/>
              <a:t>Πολυσακχαρίτες: </a:t>
            </a:r>
            <a:r>
              <a:rPr lang="el-GR" sz="4500" dirty="0" smtClean="0"/>
              <a:t>Άμυλο (</a:t>
            </a:r>
            <a:r>
              <a:rPr lang="el-GR" sz="4500" dirty="0" err="1" smtClean="0"/>
              <a:t>αμυλόζη</a:t>
            </a:r>
            <a:r>
              <a:rPr lang="el-GR" sz="4500" dirty="0" smtClean="0"/>
              <a:t>, </a:t>
            </a:r>
            <a:r>
              <a:rPr lang="el-GR" sz="4500" dirty="0" err="1" smtClean="0"/>
              <a:t>αμυλοπηκτίνη</a:t>
            </a:r>
            <a:r>
              <a:rPr lang="el-GR" sz="4500" dirty="0" smtClean="0"/>
              <a:t>) και μη αμυλούχοι πολυσακχαρίτες (κυτταρίνη, πηκτίνη, β-</a:t>
            </a:r>
            <a:r>
              <a:rPr lang="el-GR" sz="4500" dirty="0" err="1" smtClean="0"/>
              <a:t>γλυκάνη</a:t>
            </a:r>
            <a:endParaRPr lang="el-GR" sz="4500" dirty="0" smtClean="0"/>
          </a:p>
          <a:p>
            <a:pPr>
              <a:buNone/>
            </a:pPr>
            <a:endParaRPr lang="el-GR" dirty="0" smtClean="0"/>
          </a:p>
          <a:p>
            <a:pPr>
              <a:buNone/>
            </a:pPr>
            <a:endParaRPr lang="el-GR" dirty="0"/>
          </a:p>
          <a:p>
            <a:pPr>
              <a:buNone/>
            </a:pPr>
            <a:r>
              <a:rPr lang="el-GR" dirty="0" smtClean="0"/>
              <a:t> Όσο πιο περίπλοκη είναι η δομή ενός υδατάνθρακα, τόσο περισσότερος χρόνος χρειάζεται για να διασπαστεί από το σώμα, ενώ αντίθετα, επηρεάζει λιγότερα τα επίπεδα του σακχάρου στο αίμα. </a:t>
            </a:r>
          </a:p>
          <a:p>
            <a:pPr>
              <a:buNone/>
            </a:pPr>
            <a:endParaRPr lang="el-GR" dirty="0" smtClean="0"/>
          </a:p>
          <a:p>
            <a:pPr>
              <a:buNone/>
            </a:pPr>
            <a:r>
              <a:rPr lang="el-GR" dirty="0" smtClean="0"/>
              <a:t> </a:t>
            </a:r>
            <a:endParaRPr lang="el-GR" dirty="0"/>
          </a:p>
        </p:txBody>
      </p:sp>
      <p:pic>
        <p:nvPicPr>
          <p:cNvPr id="5" name="4 - Εικόνα" descr="82788c8df64d57cd7ab68e37a0d43788.jpg"/>
          <p:cNvPicPr>
            <a:picLocks noChangeAspect="1"/>
          </p:cNvPicPr>
          <p:nvPr/>
        </p:nvPicPr>
        <p:blipFill>
          <a:blip r:embed="rId2" cstate="print"/>
          <a:stretch>
            <a:fillRect/>
          </a:stretch>
        </p:blipFill>
        <p:spPr>
          <a:xfrm>
            <a:off x="5181600" y="1371600"/>
            <a:ext cx="3962400" cy="5486400"/>
          </a:xfrm>
          <a:prstGeom prst="rect">
            <a:avLst/>
          </a:prstGeo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17638"/>
          </a:xfrm>
          <a:solidFill>
            <a:schemeClr val="accent2">
              <a:lumMod val="40000"/>
              <a:lumOff val="60000"/>
            </a:schemeClr>
          </a:solidFill>
        </p:spPr>
        <p:txBody>
          <a:bodyPr/>
          <a:lstStyle/>
          <a:p>
            <a:r>
              <a:rPr lang="el-GR" dirty="0" smtClean="0"/>
              <a:t>ΓΙΑΤΙ ΝΑ ΚΟΨΩ ΤΗΝ ΖΑΧΑΡΗ</a:t>
            </a:r>
            <a:endParaRPr lang="el-GR" dirty="0"/>
          </a:p>
        </p:txBody>
      </p:sp>
      <p:sp>
        <p:nvSpPr>
          <p:cNvPr id="3" name="2 - Θέση περιεχομένου"/>
          <p:cNvSpPr>
            <a:spLocks noGrp="1"/>
          </p:cNvSpPr>
          <p:nvPr>
            <p:ph idx="1"/>
          </p:nvPr>
        </p:nvSpPr>
        <p:spPr>
          <a:xfrm>
            <a:off x="0" y="1371600"/>
            <a:ext cx="9144000" cy="5486400"/>
          </a:xfrm>
          <a:solidFill>
            <a:schemeClr val="accent5">
              <a:lumMod val="75000"/>
            </a:schemeClr>
          </a:solidFill>
        </p:spPr>
        <p:txBody>
          <a:bodyPr/>
          <a:lstStyle/>
          <a:p>
            <a:r>
              <a:rPr lang="el-GR" b="1" dirty="0" smtClean="0"/>
              <a:t>Η ζάχαρη καταστέλλει μια ορμόνη που είναι γνωστή ως </a:t>
            </a:r>
            <a:r>
              <a:rPr lang="el-GR" b="1" dirty="0" err="1" smtClean="0"/>
              <a:t>λεπτίνη</a:t>
            </a:r>
            <a:r>
              <a:rPr lang="el-GR" dirty="0" smtClean="0"/>
              <a:t> και είναι υπεύθυνη για το αίσθημα </a:t>
            </a:r>
            <a:r>
              <a:rPr lang="el-GR" dirty="0" smtClean="0">
                <a:hlinkClick r:id="rId2"/>
              </a:rPr>
              <a:t>κορεσμού</a:t>
            </a:r>
            <a:r>
              <a:rPr lang="el-GR" dirty="0" smtClean="0"/>
              <a:t> μετά το φαγητό. </a:t>
            </a:r>
            <a:r>
              <a:rPr lang="el-GR" b="1" dirty="0" smtClean="0"/>
              <a:t>Το αποτέλεσμα είναι η ακόρεστη διάθεση για φαγητό.</a:t>
            </a:r>
            <a:endParaRPr lang="el-GR" dirty="0" smtClean="0"/>
          </a:p>
          <a:p>
            <a:endParaRPr lang="el-G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17638"/>
          </a:xfrm>
          <a:solidFill>
            <a:schemeClr val="bg2"/>
          </a:solidFill>
        </p:spPr>
        <p:txBody>
          <a:bodyPr>
            <a:normAutofit/>
          </a:bodyPr>
          <a:lstStyle/>
          <a:p>
            <a:r>
              <a:rPr lang="el-GR" sz="2200" b="1" dirty="0" smtClean="0"/>
              <a:t>αποφυγή της ζάχαρης είναι ένας τρόπος για να φροντίσετε την καρδιά σας και να ελέγχετε τα </a:t>
            </a:r>
            <a:r>
              <a:rPr lang="el-GR" sz="2200" b="1" dirty="0" err="1" smtClean="0"/>
              <a:t>τριγλυκερίδια</a:t>
            </a:r>
            <a:r>
              <a:rPr lang="el-GR" b="1" dirty="0" smtClean="0"/>
              <a:t>.</a:t>
            </a:r>
            <a:endParaRPr lang="el-GR" dirty="0"/>
          </a:p>
        </p:txBody>
      </p:sp>
      <p:sp>
        <p:nvSpPr>
          <p:cNvPr id="3" name="2 - Θέση περιεχομένου"/>
          <p:cNvSpPr>
            <a:spLocks noGrp="1"/>
          </p:cNvSpPr>
          <p:nvPr>
            <p:ph idx="1"/>
          </p:nvPr>
        </p:nvSpPr>
        <p:spPr>
          <a:xfrm>
            <a:off x="0" y="1371601"/>
            <a:ext cx="9144000" cy="5486400"/>
          </a:xfrm>
          <a:solidFill>
            <a:schemeClr val="bg2">
              <a:lumMod val="50000"/>
            </a:schemeClr>
          </a:solidFill>
        </p:spPr>
        <p:txBody>
          <a:bodyPr/>
          <a:lstStyle/>
          <a:p>
            <a:endParaRPr lang="el-GR" dirty="0" smtClean="0"/>
          </a:p>
          <a:p>
            <a:endParaRPr lang="el-GR" dirty="0" smtClean="0"/>
          </a:p>
          <a:p>
            <a:r>
              <a:rPr lang="el-GR" dirty="0" smtClean="0"/>
              <a:t>Τα </a:t>
            </a:r>
            <a:r>
              <a:rPr lang="el-GR" dirty="0" err="1" smtClean="0"/>
              <a:t>τριγλυκερίδια</a:t>
            </a:r>
            <a:r>
              <a:rPr lang="el-GR" dirty="0" smtClean="0"/>
              <a:t> αποτελούν ένα είδος λίπους που χρησιμοποιείται για την αποθήκευση των επιπλέον θερμίδων που προέρχονται από τη ζάχαρη και μειώνει τη δράση της καλής χοληστερόλης.</a:t>
            </a:r>
            <a:endParaRPr lang="el-G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a:xfrm>
            <a:off x="0" y="76200"/>
            <a:ext cx="9144000" cy="6781800"/>
          </a:xfrm>
          <a:solidFill>
            <a:schemeClr val="bg2">
              <a:lumMod val="25000"/>
            </a:schemeClr>
          </a:solidFill>
        </p:spPr>
        <p:txBody>
          <a:bodyPr>
            <a:normAutofit/>
          </a:bodyPr>
          <a:lstStyle/>
          <a:p>
            <a:r>
              <a:rPr lang="el-GR" dirty="0" smtClean="0">
                <a:solidFill>
                  <a:schemeClr val="tx2">
                    <a:lumMod val="60000"/>
                    <a:lumOff val="40000"/>
                  </a:schemeClr>
                </a:solidFill>
              </a:rPr>
              <a:t>Το λίπος της κοιλιάς θα συρρικνωθεί</a:t>
            </a:r>
          </a:p>
          <a:p>
            <a:r>
              <a:rPr lang="el-GR" dirty="0" smtClean="0"/>
              <a:t>Η ζάχαρη είναι τροφή υψηλής θερμιδικής αξίας που υστερεί σε βιταμίνες, μεταλλικά στοιχεία και σε φυτικές ίνες. </a:t>
            </a:r>
            <a:r>
              <a:rPr lang="el-GR" b="1" dirty="0" smtClean="0"/>
              <a:t>Λόγω της υψηλής της περιεκτικότητας σε θερμίδες και στην έλλειψή της σε θρεπτικά συστατικά, η ζάχαρη προκαλεί τη συσσώρευση λίπους</a:t>
            </a:r>
            <a:r>
              <a:rPr lang="el-GR" dirty="0" smtClean="0"/>
              <a:t> και μπορεί να οδηγήσει σε </a:t>
            </a:r>
            <a:r>
              <a:rPr lang="el-GR" dirty="0" smtClean="0">
                <a:hlinkClick r:id="rId2"/>
              </a:rPr>
              <a:t>παχυσαρκία</a:t>
            </a:r>
            <a:r>
              <a:rPr lang="el-GR" dirty="0" smtClean="0"/>
              <a:t>.</a:t>
            </a:r>
          </a:p>
          <a:p>
            <a:r>
              <a:rPr lang="el-GR" dirty="0" smtClean="0"/>
              <a:t>Μια μελέτη της </a:t>
            </a:r>
            <a:r>
              <a:rPr lang="el-GR" i="1" dirty="0" smtClean="0"/>
              <a:t>Ενδοκρινολογικής Εταιρείας</a:t>
            </a:r>
            <a:r>
              <a:rPr lang="el-GR" dirty="0" smtClean="0"/>
              <a:t> αποκάλυψε ότι </a:t>
            </a:r>
            <a:r>
              <a:rPr lang="el-GR" b="1" dirty="0" smtClean="0">
                <a:solidFill>
                  <a:schemeClr val="tx2">
                    <a:lumMod val="60000"/>
                    <a:lumOff val="40000"/>
                  </a:schemeClr>
                </a:solidFill>
              </a:rPr>
              <a:t>η κατανάλωση ζάχαρης προκαλεί τη συσσώρευση λίπους στις περιοχές γύρω από το στομάχι και τη μέση.</a:t>
            </a:r>
            <a:endParaRPr lang="el-GR" dirty="0" smtClean="0">
              <a:solidFill>
                <a:schemeClr val="tx2">
                  <a:lumMod val="60000"/>
                  <a:lumOff val="40000"/>
                </a:schemeClr>
              </a:solidFill>
            </a:endParaRPr>
          </a:p>
          <a:p>
            <a:endParaRPr lang="el-G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0"/>
            <a:ext cx="9144000" cy="6858000"/>
          </a:xfrm>
          <a:solidFill>
            <a:schemeClr val="tx1">
              <a:lumMod val="65000"/>
              <a:lumOff val="35000"/>
            </a:schemeClr>
          </a:solidFill>
        </p:spPr>
        <p:txBody>
          <a:bodyPr/>
          <a:lstStyle/>
          <a:p>
            <a:endParaRPr lang="el-GR" b="1" dirty="0" smtClean="0"/>
          </a:p>
          <a:p>
            <a:endParaRPr lang="el-GR" b="1" dirty="0" smtClean="0"/>
          </a:p>
          <a:p>
            <a:pPr>
              <a:buNone/>
            </a:pPr>
            <a:r>
              <a:rPr lang="el-GR" b="1" dirty="0" smtClean="0"/>
              <a:t> η υπερβολική ζάχαρη έχει αρνητική επίδραση στο </a:t>
            </a:r>
            <a:r>
              <a:rPr lang="el-GR" b="1" dirty="0" smtClean="0">
                <a:solidFill>
                  <a:srgbClr val="FFFF00"/>
                </a:solidFill>
              </a:rPr>
              <a:t>συκώτι </a:t>
            </a:r>
          </a:p>
          <a:p>
            <a:pPr>
              <a:buNone/>
            </a:pPr>
            <a:endParaRPr lang="el-GR" b="1" dirty="0" smtClean="0">
              <a:solidFill>
                <a:srgbClr val="FFFF00"/>
              </a:solidFill>
            </a:endParaRPr>
          </a:p>
          <a:p>
            <a:pPr>
              <a:buNone/>
            </a:pPr>
            <a:endParaRPr lang="el-GR" b="1" dirty="0" smtClean="0">
              <a:solidFill>
                <a:srgbClr val="FFFF00"/>
              </a:solidFill>
            </a:endParaRPr>
          </a:p>
          <a:p>
            <a:pPr>
              <a:buNone/>
            </a:pPr>
            <a:r>
              <a:rPr lang="el-GR" b="1" dirty="0" smtClean="0">
                <a:solidFill>
                  <a:srgbClr val="FFFF00"/>
                </a:solidFill>
              </a:rPr>
              <a:t>                                 </a:t>
            </a:r>
            <a:r>
              <a:rPr lang="el-GR" b="1" dirty="0" smtClean="0"/>
              <a:t>παρόμοια με αυτή του αλκοόλ!!!</a:t>
            </a:r>
            <a:endParaRPr lang="el-G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flipV="1">
            <a:off x="457200" y="0"/>
            <a:ext cx="8229600" cy="274638"/>
          </a:xfrm>
        </p:spPr>
        <p:txBody>
          <a:bodyPr>
            <a:normAutofit fontScale="90000"/>
          </a:bodyPr>
          <a:lstStyle/>
          <a:p>
            <a:r>
              <a:rPr lang="el-GR" b="1" dirty="0" smtClean="0"/>
              <a:t/>
            </a:r>
            <a:br>
              <a:rPr lang="el-GR" b="1" dirty="0" smtClean="0"/>
            </a:br>
            <a:endParaRPr lang="el-GR" dirty="0"/>
          </a:p>
        </p:txBody>
      </p:sp>
      <p:sp>
        <p:nvSpPr>
          <p:cNvPr id="3" name="2 - Θέση περιεχομένου"/>
          <p:cNvSpPr>
            <a:spLocks noGrp="1"/>
          </p:cNvSpPr>
          <p:nvPr>
            <p:ph idx="1"/>
          </p:nvPr>
        </p:nvSpPr>
        <p:spPr>
          <a:xfrm>
            <a:off x="0" y="0"/>
            <a:ext cx="9144000" cy="6858000"/>
          </a:xfrm>
          <a:solidFill>
            <a:schemeClr val="tx1">
              <a:lumMod val="75000"/>
              <a:lumOff val="25000"/>
            </a:schemeClr>
          </a:solidFill>
        </p:spPr>
        <p:txBody>
          <a:bodyPr>
            <a:normAutofit/>
          </a:bodyPr>
          <a:lstStyle/>
          <a:p>
            <a:pPr>
              <a:buNone/>
            </a:pPr>
            <a:endParaRPr lang="el-GR" dirty="0" smtClean="0"/>
          </a:p>
          <a:p>
            <a:pPr>
              <a:buNone/>
            </a:pPr>
            <a:r>
              <a:rPr lang="el-GR" dirty="0" smtClean="0"/>
              <a:t>Γενικά τα ζαχαρούχα ποτά και τα επεξεργασμένα σάκχαρα αυξάνουν κατά 25% τον κίνδυνο </a:t>
            </a:r>
            <a:r>
              <a:rPr lang="el-GR" dirty="0" smtClean="0">
                <a:solidFill>
                  <a:srgbClr val="FFFF00"/>
                </a:solidFill>
              </a:rPr>
              <a:t>ανάπτυξης πέτρας στα νεφρά</a:t>
            </a:r>
            <a:r>
              <a:rPr lang="el-GR" dirty="0" smtClean="0"/>
              <a:t>. </a:t>
            </a:r>
          </a:p>
          <a:p>
            <a:pPr>
              <a:buNone/>
            </a:pPr>
            <a:r>
              <a:rPr lang="el-GR" dirty="0" smtClean="0"/>
              <a:t>Ακόμη χειρότερα, </a:t>
            </a:r>
            <a:r>
              <a:rPr lang="el-GR" b="1" dirty="0" smtClean="0">
                <a:solidFill>
                  <a:schemeClr val="tx2">
                    <a:lumMod val="60000"/>
                    <a:lumOff val="40000"/>
                  </a:schemeClr>
                </a:solidFill>
              </a:rPr>
              <a:t>τα ζαχαρούχα ποτά όπως τα αναψυκτικά μπορούν να αυξήσουν τον κίνδυνο κατά 33%.</a:t>
            </a:r>
          </a:p>
          <a:p>
            <a:pPr>
              <a:buNone/>
            </a:pPr>
            <a:r>
              <a:rPr lang="el-GR" dirty="0" smtClean="0"/>
              <a:t>Για να αποφύγετε αυτό το πρόβλημα θα πρέπει </a:t>
            </a:r>
            <a:r>
              <a:rPr lang="el-GR" b="1" dirty="0" smtClean="0"/>
              <a:t>να σταματήσετε να πίνετε τέτοιου είδους ποτά. </a:t>
            </a:r>
            <a:r>
              <a:rPr lang="el-GR" b="1" dirty="0" smtClean="0">
                <a:solidFill>
                  <a:schemeClr val="tx2">
                    <a:lumMod val="60000"/>
                    <a:lumOff val="40000"/>
                  </a:schemeClr>
                </a:solidFill>
              </a:rPr>
              <a:t>Μπορείτε να επιλέξετε υγιεινές εναλλακτικές όπως φυσικούς χυμούς ή νερό.</a:t>
            </a:r>
            <a:endParaRPr lang="el-GR" dirty="0" smtClean="0">
              <a:solidFill>
                <a:schemeClr val="tx2">
                  <a:lumMod val="60000"/>
                  <a:lumOff val="40000"/>
                </a:schemeClr>
              </a:solidFill>
            </a:endParaRPr>
          </a:p>
          <a:p>
            <a:pPr>
              <a:buNone/>
            </a:pPr>
            <a:endParaRPr lang="el-G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Καλύτερη μνήμη </a:t>
            </a:r>
            <a:endParaRPr lang="el-GR" dirty="0"/>
          </a:p>
        </p:txBody>
      </p:sp>
      <p:sp>
        <p:nvSpPr>
          <p:cNvPr id="3" name="2 - Θέση περιεχομένου"/>
          <p:cNvSpPr>
            <a:spLocks noGrp="1"/>
          </p:cNvSpPr>
          <p:nvPr>
            <p:ph idx="1"/>
          </p:nvPr>
        </p:nvSpPr>
        <p:spPr>
          <a:xfrm>
            <a:off x="0" y="0"/>
            <a:ext cx="9144000" cy="6858000"/>
          </a:xfrm>
          <a:solidFill>
            <a:schemeClr val="bg2">
              <a:lumMod val="25000"/>
            </a:schemeClr>
          </a:solidFill>
        </p:spPr>
        <p:txBody>
          <a:bodyPr/>
          <a:lstStyle/>
          <a:p>
            <a:endParaRPr lang="el-GR" dirty="0" smtClean="0"/>
          </a:p>
          <a:p>
            <a:pPr>
              <a:buFont typeface="Wingdings" pitchFamily="2" charset="2"/>
              <a:buChar char="v"/>
            </a:pPr>
            <a:r>
              <a:rPr lang="el-GR" dirty="0" smtClean="0"/>
              <a:t> Ορισμένες μελέτες έχουν δείξει ότι οι </a:t>
            </a:r>
            <a:r>
              <a:rPr lang="el-GR" b="1" dirty="0" smtClean="0"/>
              <a:t>αιχμές σακχάρου στο αίμα μπορεί να είναι μια από </a:t>
            </a:r>
            <a:r>
              <a:rPr lang="el-GR" b="1" dirty="0" smtClean="0">
                <a:solidFill>
                  <a:schemeClr val="tx2">
                    <a:lumMod val="60000"/>
                    <a:lumOff val="40000"/>
                  </a:schemeClr>
                </a:solidFill>
              </a:rPr>
              <a:t>τις αιτίες για τη βλάβη του εγκεφάλου που επηρεάζει τη μνήμη</a:t>
            </a:r>
            <a:r>
              <a:rPr lang="el-GR" b="1" dirty="0" smtClean="0"/>
              <a:t>.</a:t>
            </a:r>
            <a:r>
              <a:rPr lang="el-GR" dirty="0" smtClean="0"/>
              <a:t> Είναι σαφές ότι υπαίτια για αυτή τη βλάβη βρέθηκαν τα ανεξέλεγκτα επίπεδα σακχάρου στο αίμα, αλλά όχι η ίδια η ζάχαρη.</a:t>
            </a:r>
            <a:endParaRPr lang="el-G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17638"/>
          </a:xfrm>
          <a:solidFill>
            <a:schemeClr val="accent2">
              <a:lumMod val="60000"/>
              <a:lumOff val="40000"/>
            </a:schemeClr>
          </a:solidFill>
        </p:spPr>
        <p:txBody>
          <a:bodyPr>
            <a:normAutofit fontScale="90000"/>
          </a:bodyPr>
          <a:lstStyle/>
          <a:p>
            <a:r>
              <a:rPr lang="el-GR" b="1" dirty="0" smtClean="0"/>
              <a:t>Διατηρείστε το δέρμα σας νεανικό</a:t>
            </a:r>
            <a:br>
              <a:rPr lang="el-GR" b="1" dirty="0" smtClean="0"/>
            </a:br>
            <a:endParaRPr lang="el-GR" dirty="0"/>
          </a:p>
        </p:txBody>
      </p:sp>
      <p:sp>
        <p:nvSpPr>
          <p:cNvPr id="3" name="2 - Θέση περιεχομένου"/>
          <p:cNvSpPr>
            <a:spLocks noGrp="1"/>
          </p:cNvSpPr>
          <p:nvPr>
            <p:ph idx="1"/>
          </p:nvPr>
        </p:nvSpPr>
        <p:spPr>
          <a:xfrm>
            <a:off x="0" y="1371600"/>
            <a:ext cx="9144000" cy="5562600"/>
          </a:xfrm>
          <a:solidFill>
            <a:schemeClr val="bg2">
              <a:lumMod val="25000"/>
            </a:schemeClr>
          </a:solidFill>
        </p:spPr>
        <p:txBody>
          <a:bodyPr/>
          <a:lstStyle/>
          <a:p>
            <a:r>
              <a:rPr lang="el-GR" dirty="0" smtClean="0"/>
              <a:t>Η κατανάλωση ζάχαρης ενεργοποιεί μια διαδικασία που είναι γνωστή ως </a:t>
            </a:r>
            <a:r>
              <a:rPr lang="el-GR" dirty="0" err="1" smtClean="0"/>
              <a:t>γλυκοζυλίωση</a:t>
            </a:r>
            <a:r>
              <a:rPr lang="el-GR" dirty="0" smtClean="0"/>
              <a:t>. </a:t>
            </a:r>
            <a:r>
              <a:rPr lang="el-GR" b="1" dirty="0" smtClean="0">
                <a:solidFill>
                  <a:schemeClr val="tx2">
                    <a:lumMod val="60000"/>
                    <a:lumOff val="40000"/>
                  </a:schemeClr>
                </a:solidFill>
              </a:rPr>
              <a:t>Μέσω αυτής φθείρεται η </a:t>
            </a:r>
            <a:r>
              <a:rPr lang="el-GR" b="1" dirty="0" err="1" smtClean="0">
                <a:solidFill>
                  <a:schemeClr val="tx2">
                    <a:lumMod val="60000"/>
                    <a:lumOff val="40000"/>
                  </a:schemeClr>
                </a:solidFill>
              </a:rPr>
              <a:t>ελαστίνη</a:t>
            </a:r>
            <a:r>
              <a:rPr lang="el-GR" b="1" dirty="0" smtClean="0">
                <a:solidFill>
                  <a:schemeClr val="tx2">
                    <a:lumMod val="60000"/>
                    <a:lumOff val="40000"/>
                  </a:schemeClr>
                </a:solidFill>
              </a:rPr>
              <a:t> και το κολλαγόνο του δέρματος.</a:t>
            </a:r>
          </a:p>
          <a:p>
            <a:r>
              <a:rPr lang="el-GR" b="1" dirty="0" smtClean="0"/>
              <a:t>Η αποφυγή της ζάχαρης θα σας βοηθήσει να φροντίσετε το δέρμα σας και να αποτρέψετε τα πρόωρα σημάδια της γήρανσης.</a:t>
            </a:r>
            <a:endParaRPr lang="el-GR" dirty="0" smtClean="0"/>
          </a:p>
          <a:p>
            <a:endParaRPr lang="el-G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0"/>
            <a:ext cx="9144000" cy="6858000"/>
          </a:xfrm>
          <a:solidFill>
            <a:schemeClr val="bg2">
              <a:lumMod val="25000"/>
            </a:schemeClr>
          </a:solidFill>
        </p:spPr>
        <p:txBody>
          <a:bodyPr/>
          <a:lstStyle/>
          <a:p>
            <a:pPr>
              <a:buFont typeface="Wingdings" pitchFamily="2" charset="2"/>
              <a:buChar char="v"/>
            </a:pPr>
            <a:endParaRPr lang="el-GR" dirty="0" smtClean="0"/>
          </a:p>
          <a:p>
            <a:pPr>
              <a:buFont typeface="Wingdings" pitchFamily="2" charset="2"/>
              <a:buChar char="v"/>
            </a:pPr>
            <a:endParaRPr lang="el-GR" dirty="0" smtClean="0"/>
          </a:p>
          <a:p>
            <a:pPr>
              <a:buFont typeface="Wingdings" pitchFamily="2" charset="2"/>
              <a:buChar char="v"/>
            </a:pPr>
            <a:r>
              <a:rPr lang="el-GR" dirty="0" smtClean="0"/>
              <a:t>Αν και τα τεχνητά γλυκαντικά επιφέρουν μια πολύ βραχυπρόθεσμη λύση στην προσπάθειά σας να διακόψετε την κατανάλωση κανονικής ζάχαρης, προκαλούν τελικά </a:t>
            </a:r>
            <a:r>
              <a:rPr lang="el-GR" b="1" dirty="0" smtClean="0">
                <a:solidFill>
                  <a:schemeClr val="tx2">
                    <a:lumMod val="60000"/>
                    <a:lumOff val="40000"/>
                  </a:schemeClr>
                </a:solidFill>
              </a:rPr>
              <a:t>αύξηση του σωματικού βάρους και επισύρουν αλλαγές στο μεταβολισμό, γεγονός που μπορεί να οδηγήσει στην εμφάνιση διαβήτη τύπου 2</a:t>
            </a:r>
            <a:r>
              <a:rPr lang="el-GR" b="1" dirty="0" smtClean="0"/>
              <a:t>.</a:t>
            </a:r>
            <a:endParaRPr lang="el-G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17638"/>
          </a:xfrm>
          <a:solidFill>
            <a:schemeClr val="tx1">
              <a:lumMod val="50000"/>
              <a:lumOff val="50000"/>
            </a:schemeClr>
          </a:solidFill>
        </p:spPr>
        <p:txBody>
          <a:bodyPr>
            <a:normAutofit fontScale="90000"/>
          </a:bodyPr>
          <a:lstStyle/>
          <a:p>
            <a:r>
              <a:rPr lang="el-GR" dirty="0" smtClean="0"/>
              <a:t>Διαλέγω μια διατροφή πλούσια σε φυσικές τροφές</a:t>
            </a:r>
            <a:endParaRPr lang="el-GR" dirty="0"/>
          </a:p>
        </p:txBody>
      </p:sp>
      <p:sp>
        <p:nvSpPr>
          <p:cNvPr id="3" name="2 - Θέση περιεχομένου"/>
          <p:cNvSpPr>
            <a:spLocks noGrp="1"/>
          </p:cNvSpPr>
          <p:nvPr>
            <p:ph idx="1"/>
          </p:nvPr>
        </p:nvSpPr>
        <p:spPr>
          <a:xfrm>
            <a:off x="0" y="1447800"/>
            <a:ext cx="9144000" cy="5410200"/>
          </a:xfrm>
          <a:solidFill>
            <a:schemeClr val="bg1">
              <a:lumMod val="75000"/>
            </a:schemeClr>
          </a:solidFill>
        </p:spPr>
        <p:txBody>
          <a:bodyPr>
            <a:normAutofit lnSpcReduction="10000"/>
          </a:bodyPr>
          <a:lstStyle/>
          <a:p>
            <a:r>
              <a:rPr lang="el-GR" dirty="0" smtClean="0"/>
              <a:t>τροφές που ενδείκνυνται προς κατανάλωση είναι τα φρέσκα λαχανικά, τα φρούτα, το άπαχο κρέας, το ψάρι, τα καρύδια, οι σπόροι και </a:t>
            </a:r>
            <a:r>
              <a:rPr lang="el-GR" b="1" dirty="0" smtClean="0">
                <a:hlinkClick r:id="rId2"/>
              </a:rPr>
              <a:t>υγιεινά λιπαρά</a:t>
            </a:r>
            <a:r>
              <a:rPr lang="el-GR" dirty="0" smtClean="0"/>
              <a:t> όπως το αβοκάντο και το ελαιόλαδο.</a:t>
            </a:r>
          </a:p>
          <a:p>
            <a:r>
              <a:rPr lang="el-GR" dirty="0" smtClean="0"/>
              <a:t>Είναι σημαντικό να δώσετε ιδιαίτερη έμφαση στην πρόσληψη πρωτεϊνών, επειδή θα σας προσδώσουν το αίσθημα της πληρότητας, αλλά και θα κρατήσουν τις επικίνδυνες… λιγούρες μακριά.</a:t>
            </a:r>
            <a:r>
              <a:rPr lang="el-GR" b="1" dirty="0" smtClean="0"/>
              <a:t> </a:t>
            </a:r>
            <a:endParaRPr lang="el-GR" b="1" dirty="0"/>
          </a:p>
          <a:p>
            <a:r>
              <a:rPr lang="en-US" b="1" dirty="0" smtClean="0"/>
              <a:t>Tip….</a:t>
            </a:r>
            <a:r>
              <a:rPr lang="el-GR" b="1" dirty="0" smtClean="0"/>
              <a:t> διαγράφετε από το μενού σας οτιδήποτε βρίσκεται συσκευασμένο, σε κουτάκια ή μπουκάλια.</a:t>
            </a:r>
            <a:r>
              <a:rPr lang="el-GR" dirty="0" smtClean="0"/>
              <a:t> </a:t>
            </a:r>
          </a:p>
          <a:p>
            <a:endParaRPr lang="el-G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47800"/>
          </a:xfrm>
          <a:solidFill>
            <a:schemeClr val="bg1">
              <a:lumMod val="85000"/>
            </a:schemeClr>
          </a:solidFill>
        </p:spPr>
        <p:txBody>
          <a:bodyPr>
            <a:normAutofit/>
          </a:bodyPr>
          <a:lstStyle/>
          <a:p>
            <a:r>
              <a:rPr lang="el-GR" dirty="0" smtClean="0"/>
              <a:t>Αλλάζουμε τους επεξεργασμένους υδατάνθρακες </a:t>
            </a:r>
            <a:endParaRPr lang="el-GR" dirty="0"/>
          </a:p>
        </p:txBody>
      </p:sp>
      <p:sp>
        <p:nvSpPr>
          <p:cNvPr id="3" name="2 - Θέση περιεχομένου"/>
          <p:cNvSpPr>
            <a:spLocks noGrp="1"/>
          </p:cNvSpPr>
          <p:nvPr>
            <p:ph idx="1"/>
          </p:nvPr>
        </p:nvSpPr>
        <p:spPr>
          <a:xfrm>
            <a:off x="0" y="1447800"/>
            <a:ext cx="9144000" cy="5410200"/>
          </a:xfrm>
          <a:solidFill>
            <a:schemeClr val="bg1">
              <a:lumMod val="50000"/>
            </a:schemeClr>
          </a:solidFill>
        </p:spPr>
        <p:txBody>
          <a:bodyPr>
            <a:normAutofit/>
          </a:bodyPr>
          <a:lstStyle/>
          <a:p>
            <a:r>
              <a:rPr lang="el-GR" dirty="0" smtClean="0"/>
              <a:t>όπως λευκό ψωμί, ζυμαρικά, ανθρακούχα ποτά και αρτοσκευάσματα. Ως υποκατάστατο, </a:t>
            </a:r>
            <a:r>
              <a:rPr lang="el-GR" b="1" dirty="0" smtClean="0"/>
              <a:t>επιλέξτε τους υδατάνθρακες από λαχανικά</a:t>
            </a:r>
            <a:r>
              <a:rPr lang="el-GR" dirty="0" smtClean="0"/>
              <a:t> όπως αυτούς που περιέχονται σε μπρόκολο, κουνουπίδι, λαχανάκια Βρυξελλών, φυλλώδη πράσινα, μελιτζάνες, αγκινάρες και πιπεριές.</a:t>
            </a:r>
          </a:p>
          <a:p>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067800" cy="1417638"/>
          </a:xfrm>
          <a:solidFill>
            <a:schemeClr val="bg2"/>
          </a:solidFill>
        </p:spPr>
        <p:txBody>
          <a:bodyPr/>
          <a:lstStyle/>
          <a:p>
            <a:r>
              <a:rPr lang="el-GR" dirty="0" smtClean="0"/>
              <a:t>Απλοί και σύνθετοι υδατάνθρακες</a:t>
            </a:r>
            <a:endParaRPr lang="el-GR" dirty="0"/>
          </a:p>
        </p:txBody>
      </p:sp>
      <p:sp>
        <p:nvSpPr>
          <p:cNvPr id="3" name="2 - Θέση περιεχομένου"/>
          <p:cNvSpPr>
            <a:spLocks noGrp="1"/>
          </p:cNvSpPr>
          <p:nvPr>
            <p:ph idx="1"/>
          </p:nvPr>
        </p:nvSpPr>
        <p:spPr>
          <a:xfrm>
            <a:off x="0" y="1447800"/>
            <a:ext cx="5715000" cy="5410200"/>
          </a:xfrm>
          <a:solidFill>
            <a:schemeClr val="bg2">
              <a:lumMod val="75000"/>
            </a:schemeClr>
          </a:solidFill>
        </p:spPr>
        <p:txBody>
          <a:bodyPr>
            <a:normAutofit fontScale="77500" lnSpcReduction="20000"/>
          </a:bodyPr>
          <a:lstStyle/>
          <a:p>
            <a:r>
              <a:rPr lang="en-US" b="1" dirty="0" smtClean="0"/>
              <a:t>O</a:t>
            </a:r>
            <a:r>
              <a:rPr lang="el-GR" b="1" dirty="0" smtClean="0"/>
              <a:t>ι απλοί υδατάνθρακες</a:t>
            </a:r>
            <a:r>
              <a:rPr lang="el-GR" dirty="0" smtClean="0"/>
              <a:t> περιέχονται σε όλα τα επεξεργασμένα τρόφιμα όπως είναι η ζάχαρη, τα γλυκά, τα αναψυκτικά που περιέχουν σάκχαρα και μπορούν να προκαλέσουν αύξηση του σωματικού βάρους αλλά και μακροπρόθεσμα σοβαρά προβλήματα υγείας, </a:t>
            </a:r>
          </a:p>
          <a:p>
            <a:r>
              <a:rPr lang="el-GR" dirty="0" smtClean="0"/>
              <a:t>ενώ </a:t>
            </a:r>
            <a:r>
              <a:rPr lang="el-GR" b="1" dirty="0" smtClean="0"/>
              <a:t>οι σύνθετοι υδατάνθρακες</a:t>
            </a:r>
            <a:r>
              <a:rPr lang="el-GR" dirty="0" smtClean="0"/>
              <a:t> περιέχονται στα δημητριακά/ζυμαρικά ολικής αλέσεως, τα φρούτα, τα λαχανικά και συμβάλλουν στη διατήρηση της ευεξίας και στη προαγωγή της υγείας αφού παρέχουν στον οργανισμό πλήθος θρεπτικών συστατικών και βιταμινών.</a:t>
            </a:r>
            <a:endParaRPr lang="el-GR" dirty="0"/>
          </a:p>
        </p:txBody>
      </p:sp>
      <p:pic>
        <p:nvPicPr>
          <p:cNvPr id="4" name="3 - Εικόνα" descr="φγψωψβχ.jpg"/>
          <p:cNvPicPr>
            <a:picLocks noChangeAspect="1"/>
          </p:cNvPicPr>
          <p:nvPr/>
        </p:nvPicPr>
        <p:blipFill>
          <a:blip r:embed="rId2" cstate="print"/>
          <a:stretch>
            <a:fillRect/>
          </a:stretch>
        </p:blipFill>
        <p:spPr>
          <a:xfrm>
            <a:off x="5715000" y="4038600"/>
            <a:ext cx="3429000" cy="2819400"/>
          </a:xfrm>
          <a:prstGeom prst="rect">
            <a:avLst/>
          </a:prstGeom>
        </p:spPr>
      </p:pic>
      <p:pic>
        <p:nvPicPr>
          <p:cNvPr id="5" name="4 - Εικόνα" descr="96a61fee6c65f12e3829c1ee587af700.jpg"/>
          <p:cNvPicPr>
            <a:picLocks noChangeAspect="1"/>
          </p:cNvPicPr>
          <p:nvPr/>
        </p:nvPicPr>
        <p:blipFill>
          <a:blip r:embed="rId3" cstate="print"/>
          <a:stretch>
            <a:fillRect/>
          </a:stretch>
        </p:blipFill>
        <p:spPr>
          <a:xfrm>
            <a:off x="5715000" y="1447800"/>
            <a:ext cx="3429000" cy="2743200"/>
          </a:xfrm>
          <a:prstGeom prst="rect">
            <a:avLst/>
          </a:prstGeom>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17638"/>
          </a:xfrm>
          <a:solidFill>
            <a:schemeClr val="accent2">
              <a:lumMod val="40000"/>
              <a:lumOff val="60000"/>
            </a:schemeClr>
          </a:solidFill>
        </p:spPr>
        <p:txBody>
          <a:bodyPr>
            <a:normAutofit fontScale="90000"/>
          </a:bodyPr>
          <a:lstStyle/>
          <a:p>
            <a:r>
              <a:rPr lang="el-GR" b="1" dirty="0" smtClean="0"/>
              <a:t>Συμπερασματικά</a:t>
            </a:r>
            <a:r>
              <a:rPr lang="el-GR" dirty="0" smtClean="0"/>
              <a:t/>
            </a:r>
            <a:br>
              <a:rPr lang="el-GR" dirty="0" smtClean="0"/>
            </a:br>
            <a:endParaRPr lang="el-GR" dirty="0"/>
          </a:p>
        </p:txBody>
      </p:sp>
      <p:sp>
        <p:nvSpPr>
          <p:cNvPr id="3" name="2 - Θέση περιεχομένου"/>
          <p:cNvSpPr>
            <a:spLocks noGrp="1"/>
          </p:cNvSpPr>
          <p:nvPr>
            <p:ph idx="1"/>
          </p:nvPr>
        </p:nvSpPr>
        <p:spPr>
          <a:xfrm>
            <a:off x="0" y="1447800"/>
            <a:ext cx="9144000" cy="5410200"/>
          </a:xfrm>
          <a:solidFill>
            <a:schemeClr val="accent5">
              <a:lumMod val="75000"/>
            </a:schemeClr>
          </a:solidFill>
        </p:spPr>
        <p:txBody>
          <a:bodyPr>
            <a:normAutofit fontScale="70000" lnSpcReduction="20000"/>
          </a:bodyPr>
          <a:lstStyle/>
          <a:p>
            <a:r>
              <a:rPr lang="el-GR" dirty="0" smtClean="0"/>
              <a:t>Αναπόσπαστο κομμάτι μίας διατροφής είναι η γλυκιά γεύση.</a:t>
            </a:r>
          </a:p>
          <a:p>
            <a:r>
              <a:rPr lang="el-GR" dirty="0" smtClean="0"/>
              <a:t>Κάποιος που έχει ιδιαίτερη αδυναμία στα γλυκά αλλά θέλει να προσέξει λίγο παραπάνω τη διατροφή του μπορεί να αξιοποιήσει τα γλυκαντικά </a:t>
            </a:r>
            <a:r>
              <a:rPr lang="el-GR" dirty="0" err="1" smtClean="0"/>
              <a:t>ασπαρτάμη</a:t>
            </a:r>
            <a:r>
              <a:rPr lang="el-GR" dirty="0" smtClean="0"/>
              <a:t> και </a:t>
            </a:r>
            <a:r>
              <a:rPr lang="el-GR" dirty="0" err="1" smtClean="0"/>
              <a:t>στέβια</a:t>
            </a:r>
            <a:r>
              <a:rPr lang="el-GR" dirty="0" smtClean="0"/>
              <a:t> που δεν έχουν θερμίδες.</a:t>
            </a:r>
          </a:p>
          <a:p>
            <a:r>
              <a:rPr lang="el-GR" dirty="0" smtClean="0"/>
              <a:t>Το μέλι και το σιρόπι </a:t>
            </a:r>
            <a:r>
              <a:rPr lang="el-GR" dirty="0" err="1" smtClean="0"/>
              <a:t>σφενδάμου</a:t>
            </a:r>
            <a:r>
              <a:rPr lang="el-GR" dirty="0" smtClean="0"/>
              <a:t> είναι ελαφρώς καλύτερα από τη ζάχαρη διότι περιέχουν αρκετά θρεπτικά συστατικά σε πολύ μικρές ποσότητες. Από άποψη θερμίδων είναι σχεδόν τα ίδια μεταξύ τους.</a:t>
            </a:r>
          </a:p>
          <a:p>
            <a:r>
              <a:rPr lang="el-GR" dirty="0" smtClean="0"/>
              <a:t>Η </a:t>
            </a:r>
            <a:r>
              <a:rPr lang="el-GR" dirty="0" err="1" smtClean="0"/>
              <a:t>ασπαρτάμη</a:t>
            </a:r>
            <a:r>
              <a:rPr lang="el-GR" dirty="0" smtClean="0"/>
              <a:t> και η </a:t>
            </a:r>
            <a:r>
              <a:rPr lang="el-GR" dirty="0" err="1" smtClean="0"/>
              <a:t>στέβια</a:t>
            </a:r>
            <a:r>
              <a:rPr lang="el-GR" dirty="0" smtClean="0"/>
              <a:t> είναι απολύτως ασφαλής για την υγεία μας. Σε </a:t>
            </a:r>
            <a:r>
              <a:rPr lang="el-GR" dirty="0" err="1" smtClean="0"/>
              <a:t>μεγα</a:t>
            </a:r>
            <a:r>
              <a:rPr lang="el-GR" dirty="0" smtClean="0"/>
              <a:t>-δόσεις παρατηρούνται προβλήματα, όπως συμβαίνει με όλα τα τρόφιμα. Η δόση κάνει το δηλητήριο.</a:t>
            </a:r>
          </a:p>
          <a:p>
            <a:r>
              <a:rPr lang="el-GR" dirty="0" smtClean="0"/>
              <a:t>Το αν θα αδυνατίσει ή θα παχύνει κάποιος εξαρτάται από το συνολικό ποσό των θερμίδων που θα λάβει μέσα στη μέρα και όχι από τις θερμίδες των επιμέρους τροφίμων που θα καταναλώσει.</a:t>
            </a:r>
          </a:p>
          <a:p>
            <a:r>
              <a:rPr lang="el-GR" dirty="0" smtClean="0"/>
              <a:t>Τίποτα δεν απαγορεύεται σε μία σωστή διατροφή αρκεί να γίνεται κατανάλωση με μέτρο και σύνεση.</a:t>
            </a:r>
          </a:p>
          <a:p>
            <a:r>
              <a:rPr lang="el-GR" dirty="0" smtClean="0"/>
              <a:t>Η γνώση αποτελεί το ισχυρότερο όπλο προκειμένου να κάνουμε τις σωστές επιλογές (και) στη διατροφή μας για να φτάσουμε στο επιθυμητό αποτέλεσμα.</a:t>
            </a:r>
          </a:p>
          <a:p>
            <a:endParaRPr lang="el-G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17638"/>
          </a:xfrm>
          <a:solidFill>
            <a:schemeClr val="bg2">
              <a:lumMod val="50000"/>
            </a:schemeClr>
          </a:solidFill>
        </p:spPr>
        <p:txBody>
          <a:bodyPr>
            <a:normAutofit fontScale="90000"/>
          </a:bodyPr>
          <a:lstStyle/>
          <a:p>
            <a:r>
              <a:rPr lang="el-GR" dirty="0" smtClean="0"/>
              <a:t>Είστε πολύ γλυκά παιδιά …και χωρίς ζάχαρη!!!</a:t>
            </a:r>
            <a:endParaRPr lang="el-GR" dirty="0"/>
          </a:p>
        </p:txBody>
      </p:sp>
      <p:sp>
        <p:nvSpPr>
          <p:cNvPr id="3" name="2 - Θέση περιεχομένου"/>
          <p:cNvSpPr>
            <a:spLocks noGrp="1"/>
          </p:cNvSpPr>
          <p:nvPr>
            <p:ph idx="1"/>
          </p:nvPr>
        </p:nvSpPr>
        <p:spPr>
          <a:xfrm>
            <a:off x="0" y="1371600"/>
            <a:ext cx="5486400" cy="5486400"/>
          </a:xfrm>
          <a:solidFill>
            <a:schemeClr val="bg2">
              <a:lumMod val="75000"/>
            </a:schemeClr>
          </a:solidFill>
        </p:spPr>
        <p:txBody>
          <a:bodyPr/>
          <a:lstStyle/>
          <a:p>
            <a:r>
              <a:rPr lang="el-GR" dirty="0" smtClean="0"/>
              <a:t>Ευχαριστώ για την προσοχή σας!!!!</a:t>
            </a:r>
          </a:p>
          <a:p>
            <a:r>
              <a:rPr lang="el-GR" dirty="0" smtClean="0"/>
              <a:t>Η καθηγήτρια Φυσικής Αγωγής </a:t>
            </a:r>
          </a:p>
          <a:p>
            <a:r>
              <a:rPr lang="el-GR" dirty="0" err="1" smtClean="0"/>
              <a:t>Χιντιράκη</a:t>
            </a:r>
            <a:r>
              <a:rPr lang="el-GR" dirty="0" smtClean="0"/>
              <a:t> Αριστέα  </a:t>
            </a:r>
            <a:endParaRPr lang="el-GR" dirty="0"/>
          </a:p>
        </p:txBody>
      </p:sp>
      <p:pic>
        <p:nvPicPr>
          <p:cNvPr id="5" name="4 - Εικόνα" descr="892234f18621ddafd5211ada1df79c93.jpg"/>
          <p:cNvPicPr>
            <a:picLocks noChangeAspect="1"/>
          </p:cNvPicPr>
          <p:nvPr/>
        </p:nvPicPr>
        <p:blipFill>
          <a:blip r:embed="rId2" cstate="print"/>
          <a:stretch>
            <a:fillRect/>
          </a:stretch>
        </p:blipFill>
        <p:spPr>
          <a:xfrm>
            <a:off x="5105400" y="1371600"/>
            <a:ext cx="4038600" cy="5486400"/>
          </a:xfrm>
          <a:prstGeom prst="rect">
            <a:avLst/>
          </a:prstGeom>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1"/>
          </a:solidFill>
        </p:spPr>
        <p:txBody>
          <a:bodyPr/>
          <a:lstStyle/>
          <a:p>
            <a:endParaRPr lang="el-GR" dirty="0"/>
          </a:p>
        </p:txBody>
      </p:sp>
      <p:sp>
        <p:nvSpPr>
          <p:cNvPr id="3" name="2 - Θέση περιεχομένου"/>
          <p:cNvSpPr>
            <a:spLocks noGrp="1"/>
          </p:cNvSpPr>
          <p:nvPr>
            <p:ph idx="1"/>
          </p:nvPr>
        </p:nvSpPr>
        <p:spPr>
          <a:xfrm>
            <a:off x="0" y="0"/>
            <a:ext cx="9144000" cy="6858000"/>
          </a:xfrm>
          <a:solidFill>
            <a:schemeClr val="bg2">
              <a:lumMod val="50000"/>
            </a:schemeClr>
          </a:solidFill>
        </p:spPr>
        <p:txBody>
          <a:bodyPr>
            <a:normAutofit/>
          </a:bodyPr>
          <a:lstStyle/>
          <a:p>
            <a:pPr>
              <a:buNone/>
            </a:pPr>
            <a:endParaRPr lang="el-GR" sz="1600" dirty="0" smtClean="0"/>
          </a:p>
          <a:p>
            <a:pPr>
              <a:buNone/>
            </a:pPr>
            <a:endParaRPr lang="el-GR" sz="1600" b="1" dirty="0" smtClean="0"/>
          </a:p>
          <a:p>
            <a:pPr>
              <a:buNone/>
            </a:pPr>
            <a:endParaRPr lang="el-GR" sz="1600" b="1" dirty="0" smtClean="0"/>
          </a:p>
          <a:p>
            <a:pPr>
              <a:buNone/>
            </a:pPr>
            <a:r>
              <a:rPr lang="el-GR" sz="1600" b="1" dirty="0" smtClean="0"/>
              <a:t>Πηγές</a:t>
            </a:r>
            <a:r>
              <a:rPr lang="el-GR" sz="1600" b="1" dirty="0" smtClean="0"/>
              <a:t>:</a:t>
            </a:r>
            <a:endParaRPr lang="en-US" sz="1600" b="1" dirty="0" smtClean="0"/>
          </a:p>
          <a:p>
            <a:pPr>
              <a:buNone/>
            </a:pPr>
            <a:endParaRPr lang="en-US" sz="1600" b="1" dirty="0" smtClean="0"/>
          </a:p>
          <a:p>
            <a:pPr>
              <a:buNone/>
            </a:pPr>
            <a:endParaRPr lang="en-US" sz="1600" b="1" dirty="0" smtClean="0"/>
          </a:p>
          <a:p>
            <a:pPr>
              <a:buNone/>
            </a:pPr>
            <a:endParaRPr lang="en-US" sz="1600" b="1" dirty="0" smtClean="0"/>
          </a:p>
          <a:p>
            <a:pPr>
              <a:buNone/>
            </a:pPr>
            <a:endParaRPr lang="en-US" sz="1600" b="1" dirty="0" smtClean="0"/>
          </a:p>
          <a:p>
            <a:pPr>
              <a:buNone/>
            </a:pPr>
            <a:endParaRPr lang="en-US" sz="1600" b="1" dirty="0" smtClean="0"/>
          </a:p>
          <a:p>
            <a:pPr>
              <a:buNone/>
            </a:pPr>
            <a:endParaRPr lang="en-US" sz="1600" b="1" dirty="0" smtClean="0"/>
          </a:p>
          <a:p>
            <a:pPr>
              <a:buNone/>
            </a:pPr>
            <a:endParaRPr lang="en-US" sz="1600" b="1" dirty="0" smtClean="0"/>
          </a:p>
          <a:p>
            <a:pPr>
              <a:buNone/>
            </a:pPr>
            <a:endParaRPr lang="en-US" sz="1600" b="1" dirty="0" smtClean="0"/>
          </a:p>
          <a:p>
            <a:pPr>
              <a:buNone/>
            </a:pPr>
            <a:endParaRPr lang="en-US" sz="1600" b="1" dirty="0" smtClean="0"/>
          </a:p>
          <a:p>
            <a:pPr>
              <a:buNone/>
            </a:pPr>
            <a:endParaRPr lang="en-US" sz="1600" b="1" dirty="0" smtClean="0"/>
          </a:p>
          <a:p>
            <a:pPr>
              <a:buNone/>
            </a:pPr>
            <a:endParaRPr lang="en-US" sz="1600" b="1" dirty="0" smtClean="0"/>
          </a:p>
          <a:p>
            <a:pPr>
              <a:buNone/>
            </a:pPr>
            <a:r>
              <a:rPr lang="en-US" sz="1600" b="1" dirty="0" smtClean="0"/>
              <a:t>https</a:t>
            </a:r>
            <a:r>
              <a:rPr lang="en-US" sz="1600" b="1" dirty="0" smtClean="0"/>
              <a:t>://dietzone.gr/</a:t>
            </a:r>
            <a:endParaRPr lang="el-GR" sz="1600" b="1" dirty="0" smtClean="0"/>
          </a:p>
          <a:p>
            <a:pPr>
              <a:buNone/>
            </a:pPr>
            <a:r>
              <a:rPr lang="en-US" sz="1600" dirty="0" smtClean="0"/>
              <a:t>|</a:t>
            </a:r>
            <a:r>
              <a:rPr lang="en-US" sz="1600" dirty="0" smtClean="0">
                <a:hlinkClick r:id="rId2"/>
              </a:rPr>
              <a:t> www.nutribase.gr</a:t>
            </a:r>
            <a:r>
              <a:rPr lang="en-US" sz="1600" dirty="0" smtClean="0"/>
              <a:t> </a:t>
            </a:r>
            <a:endParaRPr lang="el-GR" sz="1600" dirty="0" smtClean="0"/>
          </a:p>
          <a:p>
            <a:pPr>
              <a:buNone/>
            </a:pPr>
            <a:r>
              <a:rPr lang="en-US" sz="1600" dirty="0" smtClean="0"/>
              <a:t>https://yourdietgame.gr/blog/zaxari-kai-glikantika-ti-paxainei-ti-einai-asfales</a:t>
            </a:r>
            <a:endParaRPr lang="el-GR" sz="1600" dirty="0" smtClean="0"/>
          </a:p>
          <a:p>
            <a:pPr>
              <a:buNone/>
            </a:pPr>
            <a:r>
              <a:rPr lang="en-US" sz="1600" dirty="0" smtClean="0">
                <a:hlinkClick r:id="rId3"/>
              </a:rPr>
              <a:t>https://dutchesss.queen.gr/fitness/story/3361/aspartami-zaxarini-stevia-kai-alla-glykantika-poia-einai-asfali</a:t>
            </a:r>
            <a:endParaRPr lang="en-US" sz="1600" dirty="0" smtClean="0"/>
          </a:p>
          <a:p>
            <a:pPr>
              <a:buNone/>
            </a:pPr>
            <a:r>
              <a:rPr lang="el-GR" sz="1600" i="1" dirty="0" smtClean="0">
                <a:hlinkClick r:id="rId4"/>
              </a:rPr>
              <a:t>http://portal.efet.gr</a:t>
            </a:r>
            <a:endParaRPr lang="en-US" sz="1600" i="1" dirty="0" smtClean="0"/>
          </a:p>
          <a:p>
            <a:pPr>
              <a:buNone/>
            </a:pPr>
            <a:r>
              <a:rPr lang="en-US" sz="1600" dirty="0" smtClean="0"/>
              <a:t>Logodiatrofis.gr</a:t>
            </a:r>
          </a:p>
          <a:p>
            <a:pPr>
              <a:buNone/>
            </a:pPr>
            <a:r>
              <a:rPr lang="en-US" sz="1600" i="1" dirty="0" smtClean="0">
                <a:hlinkClick r:id="rId5"/>
              </a:rPr>
              <a:t>www.fit-blaster.com</a:t>
            </a:r>
            <a:endParaRPr lang="el-GR" sz="1600" dirty="0" smtClean="0"/>
          </a:p>
          <a:p>
            <a:pPr>
              <a:buNone/>
            </a:pPr>
            <a:endParaRPr lang="el-GR" sz="1600" dirty="0" smtClean="0"/>
          </a:p>
          <a:p>
            <a:pPr>
              <a:buNone/>
            </a:pPr>
            <a:endParaRPr lang="el-GR" sz="1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6096000" cy="1752600"/>
          </a:xfrm>
          <a:solidFill>
            <a:schemeClr val="accent2"/>
          </a:solidFill>
        </p:spPr>
        <p:txBody>
          <a:bodyPr>
            <a:normAutofit/>
          </a:bodyPr>
          <a:lstStyle/>
          <a:p>
            <a:r>
              <a:rPr lang="el-GR" dirty="0" smtClean="0"/>
              <a:t>Αντικαταστήστε </a:t>
            </a:r>
            <a:r>
              <a:rPr lang="en-US" dirty="0" smtClean="0"/>
              <a:t>…..</a:t>
            </a:r>
            <a:r>
              <a:rPr lang="el-GR" dirty="0" smtClean="0"/>
              <a:t/>
            </a:r>
            <a:br>
              <a:rPr lang="el-GR" dirty="0" smtClean="0"/>
            </a:br>
            <a:endParaRPr lang="el-GR" dirty="0"/>
          </a:p>
        </p:txBody>
      </p:sp>
      <p:sp>
        <p:nvSpPr>
          <p:cNvPr id="3" name="2 - Θέση περιεχομένου"/>
          <p:cNvSpPr>
            <a:spLocks noGrp="1"/>
          </p:cNvSpPr>
          <p:nvPr>
            <p:ph idx="1"/>
          </p:nvPr>
        </p:nvSpPr>
        <p:spPr>
          <a:xfrm>
            <a:off x="0" y="1752600"/>
            <a:ext cx="9144000" cy="5105400"/>
          </a:xfrm>
          <a:solidFill>
            <a:schemeClr val="accent3">
              <a:lumMod val="20000"/>
              <a:lumOff val="80000"/>
            </a:schemeClr>
          </a:solidFill>
        </p:spPr>
        <p:txBody>
          <a:bodyPr>
            <a:normAutofit fontScale="62500" lnSpcReduction="20000"/>
          </a:bodyPr>
          <a:lstStyle/>
          <a:p>
            <a:r>
              <a:rPr lang="el-GR" dirty="0" smtClean="0"/>
              <a:t/>
            </a:r>
            <a:br>
              <a:rPr lang="el-GR" dirty="0" smtClean="0"/>
            </a:br>
            <a:r>
              <a:rPr lang="el-GR" dirty="0" smtClean="0"/>
              <a:t>Οι σύνθετοι υδατάνθρακες </a:t>
            </a:r>
            <a:r>
              <a:rPr lang="el-GR" b="1" dirty="0" smtClean="0"/>
              <a:t>θεωρούνται «καλοί» </a:t>
            </a:r>
            <a:r>
              <a:rPr lang="el-GR" dirty="0" smtClean="0"/>
              <a:t>λόγω της μεγαλύτερης σειράς σακχάρων που τους συνθέτουν προκαλώντας περισσότερο χρόνο για το σώμα να τους κατανέμει. Έχουν γενικά χαμηλότερο </a:t>
            </a:r>
            <a:r>
              <a:rPr lang="el-GR" dirty="0" err="1" smtClean="0"/>
              <a:t>γλυκαιμικό</a:t>
            </a:r>
            <a:r>
              <a:rPr lang="el-GR" dirty="0" smtClean="0"/>
              <a:t> δείκτη, που σημαίνει ότι θα έχετε μικρότερες ποσότητες σακχάρων που θα κυκλοφορούν στο σώμα σας με ένα πιο σταθερό ρυθμό, κρατώντας σας καθ’ όλη τη διάρκεια της ημέρας.</a:t>
            </a:r>
            <a:br>
              <a:rPr lang="el-GR" dirty="0" smtClean="0"/>
            </a:br>
            <a:r>
              <a:rPr lang="el-GR" dirty="0" smtClean="0"/>
              <a:t/>
            </a:r>
            <a:br>
              <a:rPr lang="el-GR" dirty="0" smtClean="0"/>
            </a:br>
            <a:r>
              <a:rPr lang="el-GR" dirty="0" smtClean="0"/>
              <a:t>Επιλέγοντας σύνθετους αντί απλούς υδατάνθρακες δεν είναι δύσκολο, χρειάζεται απλά να κάνετε μερικές αντικαταστάσεις στα γεύματα σας.</a:t>
            </a:r>
            <a:endParaRPr lang="en-US" dirty="0" smtClean="0"/>
          </a:p>
          <a:p>
            <a:r>
              <a:rPr lang="el-GR" dirty="0" smtClean="0"/>
              <a:t> </a:t>
            </a:r>
            <a:r>
              <a:rPr lang="el-GR" b="1" dirty="0" smtClean="0"/>
              <a:t>Αντικαταστήστε για παράδειγμα το άσπρο ρύζι με καστανό, και τα συνηθισμένα ζυμαρικά με ζυμαρικά ολικής αλέσεως.</a:t>
            </a:r>
            <a:br>
              <a:rPr lang="el-GR" b="1" dirty="0" smtClean="0"/>
            </a:br>
            <a:r>
              <a:rPr lang="el-GR" dirty="0" smtClean="0"/>
              <a:t/>
            </a:r>
            <a:br>
              <a:rPr lang="el-GR" dirty="0" smtClean="0"/>
            </a:br>
            <a:r>
              <a:rPr lang="el-GR" dirty="0" smtClean="0"/>
              <a:t>Για να ξέρετε αν ένα συσκευασμένο τρόφιμο αποτελείται από απλούς ή σύνθετους υδατάνθρακες, θα πρέπει να δείτε την ετικέτα. Διαβάστε την ώστε να ξέρετε ακριβώς τι παίρνετε. </a:t>
            </a:r>
            <a:r>
              <a:rPr lang="el-GR" b="1" dirty="0" smtClean="0"/>
              <a:t>Εάν το πρώτο συστατικό είναι αλεύρι ολικής αλέσεως, τότε πιθανότατα να είναι ένας σύνθετος υδατάνθρακας. Αν περιλαμβάνει και φυτικές ίνες, τότε ίσως να είναι ακόμη πιο σύνθετος.</a:t>
            </a:r>
            <a:r>
              <a:rPr lang="el-GR" dirty="0" smtClean="0"/>
              <a:t/>
            </a:r>
            <a:br>
              <a:rPr lang="el-GR" dirty="0" smtClean="0"/>
            </a:br>
            <a:endParaRPr lang="el-GR" dirty="0"/>
          </a:p>
        </p:txBody>
      </p:sp>
      <p:pic>
        <p:nvPicPr>
          <p:cNvPr id="4" name="3 - Εικόνα" descr="κατάλογοςjhgkjk.jpg"/>
          <p:cNvPicPr>
            <a:picLocks noChangeAspect="1"/>
          </p:cNvPicPr>
          <p:nvPr/>
        </p:nvPicPr>
        <p:blipFill>
          <a:blip r:embed="rId2" cstate="print"/>
          <a:stretch>
            <a:fillRect/>
          </a:stretch>
        </p:blipFill>
        <p:spPr>
          <a:xfrm>
            <a:off x="5486400" y="0"/>
            <a:ext cx="3657600" cy="17526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47800"/>
          </a:xfrm>
          <a:solidFill>
            <a:schemeClr val="bg2">
              <a:lumMod val="75000"/>
            </a:schemeClr>
          </a:solidFill>
        </p:spPr>
        <p:txBody>
          <a:bodyPr>
            <a:normAutofit/>
          </a:bodyPr>
          <a:lstStyle/>
          <a:p>
            <a:r>
              <a:rPr lang="el-GR" sz="2800" dirty="0" smtClean="0"/>
              <a:t>Οι σημαντικότεροι απλοί υδατάνθρακες που θα πρέπει να μειώσετε στη διατροφή σας είναι</a:t>
            </a:r>
            <a:endParaRPr lang="el-GR" sz="2800" dirty="0"/>
          </a:p>
        </p:txBody>
      </p:sp>
      <p:sp>
        <p:nvSpPr>
          <p:cNvPr id="3" name="2 - Θέση περιεχομένου"/>
          <p:cNvSpPr>
            <a:spLocks noGrp="1"/>
          </p:cNvSpPr>
          <p:nvPr>
            <p:ph idx="1"/>
          </p:nvPr>
        </p:nvSpPr>
        <p:spPr>
          <a:xfrm>
            <a:off x="2438400" y="1447800"/>
            <a:ext cx="6705600" cy="5410200"/>
          </a:xfrm>
          <a:solidFill>
            <a:schemeClr val="accent2">
              <a:lumMod val="60000"/>
              <a:lumOff val="40000"/>
            </a:schemeClr>
          </a:solidFill>
        </p:spPr>
        <p:txBody>
          <a:bodyPr>
            <a:normAutofit fontScale="62500" lnSpcReduction="20000"/>
          </a:bodyPr>
          <a:lstStyle/>
          <a:p>
            <a:pPr marL="514350" indent="-514350" algn="ctr">
              <a:buFont typeface="Wingdings" pitchFamily="2" charset="2"/>
              <a:buChar char="Ø"/>
            </a:pPr>
            <a:r>
              <a:rPr lang="el-GR" dirty="0" smtClean="0"/>
              <a:t>          η σόδα </a:t>
            </a:r>
          </a:p>
          <a:p>
            <a:pPr marL="514350" indent="-514350" algn="ctr">
              <a:buFont typeface="Wingdings" pitchFamily="2" charset="2"/>
              <a:buChar char="Ø"/>
            </a:pPr>
            <a:r>
              <a:rPr lang="el-GR" dirty="0" smtClean="0"/>
              <a:t>οι καραμέλες </a:t>
            </a:r>
          </a:p>
          <a:p>
            <a:pPr marL="514350" indent="-514350" algn="ctr">
              <a:buFont typeface="Wingdings" pitchFamily="2" charset="2"/>
              <a:buChar char="Ø"/>
            </a:pPr>
            <a:r>
              <a:rPr lang="el-GR" dirty="0" smtClean="0"/>
              <a:t>τα τεχνητά σιρόπια </a:t>
            </a:r>
          </a:p>
          <a:p>
            <a:pPr marL="514350" indent="-514350" algn="ctr">
              <a:buFont typeface="Wingdings" pitchFamily="2" charset="2"/>
              <a:buChar char="Ø"/>
            </a:pPr>
            <a:r>
              <a:rPr lang="el-GR" dirty="0" smtClean="0"/>
              <a:t>η ζάχαρη </a:t>
            </a:r>
          </a:p>
          <a:p>
            <a:pPr marL="514350" indent="-514350" algn="ctr">
              <a:buFont typeface="Wingdings" pitchFamily="2" charset="2"/>
              <a:buChar char="Ø"/>
            </a:pPr>
            <a:r>
              <a:rPr lang="el-GR" dirty="0" smtClean="0"/>
              <a:t>το άσπρο ρύζι το άσπρο ψωμί και τα άσπρα ζυμαρικά  </a:t>
            </a:r>
            <a:br>
              <a:rPr lang="el-GR" dirty="0" smtClean="0"/>
            </a:br>
            <a:r>
              <a:rPr lang="el-GR" dirty="0" smtClean="0"/>
              <a:t>τα γλυκά και τα επιδόρπια</a:t>
            </a:r>
          </a:p>
          <a:p>
            <a:pPr marL="514350" indent="-514350">
              <a:buFont typeface="Wingdings" pitchFamily="2" charset="2"/>
              <a:buChar char="v"/>
            </a:pPr>
            <a:r>
              <a:rPr lang="el-GR" dirty="0" smtClean="0"/>
              <a:t>Οι πατάτες (οι οποίες είναι, από τεχνικής άποψης, σύνθετοι  </a:t>
            </a:r>
            <a:r>
              <a:rPr lang="el-GR" dirty="0" err="1" smtClean="0"/>
              <a:t>υδα</a:t>
            </a:r>
            <a:r>
              <a:rPr lang="el-GR" dirty="0" smtClean="0"/>
              <a:t> </a:t>
            </a:r>
            <a:r>
              <a:rPr lang="el-GR" dirty="0" err="1" smtClean="0"/>
              <a:t>τάνθρακες</a:t>
            </a:r>
            <a:r>
              <a:rPr lang="el-GR" dirty="0" smtClean="0"/>
              <a:t>, αλλά λειτουργούν περισσότερο σαν απλοί  υδατάνθρακες στον οργανισμό) </a:t>
            </a:r>
            <a:br>
              <a:rPr lang="el-GR" dirty="0" smtClean="0"/>
            </a:br>
            <a:r>
              <a:rPr lang="el-GR" dirty="0" smtClean="0"/>
              <a:t/>
            </a:r>
            <a:br>
              <a:rPr lang="el-GR" dirty="0" smtClean="0"/>
            </a:br>
            <a:r>
              <a:rPr lang="el-GR" dirty="0" smtClean="0"/>
              <a:t>Μπορείτε να απολαμβάνετε τους απλούς υδατάνθρακες αραιά και που, απλά δεν τους θέλετε σαν κύριες πηγές υδατανθράκων.</a:t>
            </a:r>
          </a:p>
          <a:p>
            <a:pPr marL="514350" indent="-514350">
              <a:buFont typeface="Wingdings" pitchFamily="2" charset="2"/>
              <a:buChar char="v"/>
            </a:pPr>
            <a:r>
              <a:rPr lang="el-GR" dirty="0" smtClean="0"/>
              <a:t> Ακόμα και στην κατηγορία των απλών υδατανθράκων, </a:t>
            </a:r>
            <a:r>
              <a:rPr lang="el-GR" b="1" dirty="0" smtClean="0"/>
              <a:t>υπάρχουν καλύτερες επιλογές </a:t>
            </a:r>
            <a:r>
              <a:rPr lang="el-GR" dirty="0" smtClean="0"/>
              <a:t>(μια ψητή πατάτα, άσπρο ρύζι, και συνηθισμένα ζυμαρικά) από κάποιες άλλες (τσιπς, κέικ, πίτες, και μπισκότα).</a:t>
            </a:r>
            <a:br>
              <a:rPr lang="el-GR" dirty="0" smtClean="0"/>
            </a:br>
            <a:endParaRPr lang="el-GR" dirty="0"/>
          </a:p>
        </p:txBody>
      </p:sp>
      <p:pic>
        <p:nvPicPr>
          <p:cNvPr id="6" name="5 - Εικόνα" descr="βχβωψψχω.jpg"/>
          <p:cNvPicPr>
            <a:picLocks noChangeAspect="1"/>
          </p:cNvPicPr>
          <p:nvPr/>
        </p:nvPicPr>
        <p:blipFill>
          <a:blip r:embed="rId2" cstate="print"/>
          <a:stretch>
            <a:fillRect/>
          </a:stretch>
        </p:blipFill>
        <p:spPr>
          <a:xfrm>
            <a:off x="0" y="1447800"/>
            <a:ext cx="2438400" cy="2895600"/>
          </a:xfrm>
          <a:prstGeom prst="rect">
            <a:avLst/>
          </a:prstGeom>
        </p:spPr>
      </p:pic>
      <p:pic>
        <p:nvPicPr>
          <p:cNvPr id="7" name="6 - Εικόνα" descr="κατάλογοςιξιοθ.jpg"/>
          <p:cNvPicPr>
            <a:picLocks noChangeAspect="1"/>
          </p:cNvPicPr>
          <p:nvPr/>
        </p:nvPicPr>
        <p:blipFill>
          <a:blip r:embed="rId3" cstate="print"/>
          <a:stretch>
            <a:fillRect/>
          </a:stretch>
        </p:blipFill>
        <p:spPr>
          <a:xfrm>
            <a:off x="0" y="4343400"/>
            <a:ext cx="2438400" cy="25146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17638"/>
          </a:xfrm>
          <a:solidFill>
            <a:schemeClr val="accent2"/>
          </a:solidFill>
        </p:spPr>
        <p:txBody>
          <a:bodyPr>
            <a:normAutofit fontScale="90000"/>
          </a:bodyPr>
          <a:lstStyle/>
          <a:p>
            <a:r>
              <a:rPr lang="en-US" sz="3900" b="1" dirty="0" smtClean="0"/>
              <a:t/>
            </a:r>
            <a:br>
              <a:rPr lang="en-US" sz="3900" b="1" dirty="0" smtClean="0"/>
            </a:br>
            <a:r>
              <a:rPr lang="el-GR" sz="3900" b="1" dirty="0" smtClean="0"/>
              <a:t>Ποιες τροφές περιέχουν την κάθε μορφή υδατανθράκων</a:t>
            </a:r>
            <a:r>
              <a:rPr lang="el-GR" b="1" dirty="0" smtClean="0"/>
              <a:t/>
            </a:r>
            <a:br>
              <a:rPr lang="el-GR" b="1" dirty="0" smtClean="0"/>
            </a:br>
            <a:endParaRPr lang="el-GR" dirty="0"/>
          </a:p>
        </p:txBody>
      </p:sp>
      <p:sp>
        <p:nvSpPr>
          <p:cNvPr id="3" name="2 - Θέση περιεχομένου"/>
          <p:cNvSpPr>
            <a:spLocks noGrp="1"/>
          </p:cNvSpPr>
          <p:nvPr>
            <p:ph idx="1"/>
          </p:nvPr>
        </p:nvSpPr>
        <p:spPr>
          <a:xfrm>
            <a:off x="0" y="1447800"/>
            <a:ext cx="9144000" cy="5410200"/>
          </a:xfrm>
          <a:solidFill>
            <a:schemeClr val="accent3">
              <a:lumMod val="40000"/>
              <a:lumOff val="60000"/>
            </a:schemeClr>
          </a:solidFill>
        </p:spPr>
        <p:txBody>
          <a:bodyPr>
            <a:normAutofit fontScale="77500" lnSpcReduction="20000"/>
          </a:bodyPr>
          <a:lstStyle/>
          <a:p>
            <a:pPr>
              <a:buNone/>
            </a:pPr>
            <a:r>
              <a:rPr lang="el-GR" b="1" dirty="0" smtClean="0">
                <a:solidFill>
                  <a:srgbClr val="C00000"/>
                </a:solidFill>
              </a:rPr>
              <a:t>Φρούτα, λαχανικά και μέλι </a:t>
            </a:r>
            <a:r>
              <a:rPr lang="el-GR" dirty="0" smtClean="0"/>
              <a:t>είναι καλές πηγές </a:t>
            </a:r>
            <a:r>
              <a:rPr lang="el-GR" i="1" dirty="0" smtClean="0"/>
              <a:t>γλυκόζης, φρουκτόζης</a:t>
            </a:r>
            <a:r>
              <a:rPr lang="el-GR" dirty="0" smtClean="0"/>
              <a:t> και </a:t>
            </a:r>
            <a:r>
              <a:rPr lang="el-GR" i="1" dirty="0" smtClean="0"/>
              <a:t>σακχαρόζης</a:t>
            </a:r>
            <a:endParaRPr lang="el-GR" dirty="0" smtClean="0"/>
          </a:p>
          <a:p>
            <a:pPr>
              <a:buNone/>
            </a:pPr>
            <a:r>
              <a:rPr lang="el-GR" b="1" dirty="0" smtClean="0">
                <a:solidFill>
                  <a:srgbClr val="C00000"/>
                </a:solidFill>
              </a:rPr>
              <a:t>Γάλα και γαλακτοκομικά προϊόντα </a:t>
            </a:r>
            <a:r>
              <a:rPr lang="el-GR" dirty="0" smtClean="0"/>
              <a:t>περιέχουν </a:t>
            </a:r>
            <a:r>
              <a:rPr lang="el-GR" i="1" dirty="0" smtClean="0"/>
              <a:t>γαλακτόζη</a:t>
            </a:r>
            <a:r>
              <a:rPr lang="el-GR" dirty="0" smtClean="0"/>
              <a:t> και </a:t>
            </a:r>
            <a:r>
              <a:rPr lang="el-GR" i="1" dirty="0" smtClean="0"/>
              <a:t>λακτόζη</a:t>
            </a:r>
            <a:endParaRPr lang="el-GR" dirty="0" smtClean="0"/>
          </a:p>
          <a:p>
            <a:pPr>
              <a:buNone/>
            </a:pPr>
            <a:r>
              <a:rPr lang="el-GR" dirty="0" smtClean="0"/>
              <a:t>Προϊόντα υδρόλυσης </a:t>
            </a:r>
            <a:r>
              <a:rPr lang="el-GR" b="1" dirty="0" smtClean="0">
                <a:solidFill>
                  <a:srgbClr val="C00000"/>
                </a:solidFill>
              </a:rPr>
              <a:t>αμύλου και μέλι </a:t>
            </a:r>
            <a:r>
              <a:rPr lang="el-GR" dirty="0" smtClean="0"/>
              <a:t>περιέχουν </a:t>
            </a:r>
            <a:r>
              <a:rPr lang="el-GR" i="1" dirty="0" err="1" smtClean="0"/>
              <a:t>μαλτόζη</a:t>
            </a:r>
            <a:endParaRPr lang="el-GR" dirty="0" smtClean="0"/>
          </a:p>
          <a:p>
            <a:pPr>
              <a:buNone/>
            </a:pPr>
            <a:r>
              <a:rPr lang="el-GR" b="1" dirty="0" smtClean="0">
                <a:solidFill>
                  <a:srgbClr val="C00000"/>
                </a:solidFill>
              </a:rPr>
              <a:t>Όσπρια, δημητριακά, ψωμί, ζυμαρικά, ρύζι, πατάτες, καλαμπόκι, βολβοί και ρίζες</a:t>
            </a:r>
            <a:r>
              <a:rPr lang="el-GR" dirty="0" smtClean="0"/>
              <a:t> είναι πλούσια σε </a:t>
            </a:r>
            <a:r>
              <a:rPr lang="el-GR" i="1" dirty="0" smtClean="0"/>
              <a:t>άμυλο</a:t>
            </a:r>
            <a:endParaRPr lang="el-GR" dirty="0" smtClean="0"/>
          </a:p>
          <a:p>
            <a:pPr>
              <a:buNone/>
            </a:pPr>
            <a:r>
              <a:rPr lang="el-GR" dirty="0" smtClean="0"/>
              <a:t>Τα κυτταρικά τοιχώματα των φυτών αποτελούν φυσική πηγή </a:t>
            </a:r>
            <a:r>
              <a:rPr lang="el-GR" i="1" dirty="0" smtClean="0"/>
              <a:t>κυτταρίνης</a:t>
            </a:r>
            <a:endParaRPr lang="el-GR" dirty="0" smtClean="0"/>
          </a:p>
          <a:p>
            <a:pPr>
              <a:buNone/>
            </a:pPr>
            <a:r>
              <a:rPr lang="el-GR" dirty="0" smtClean="0"/>
              <a:t>Η Ευρωπαϊκή Αρχή για την Ασφάλεια των Τροφίμων (EFSA) συστήνει για τους υδατάνθρακες, οι τιμές αναφοράς πρόσληψης (RI) τόσο για τους ενήλικες όσο και τα παιδιά (&gt; 1oς έτους) να κυμαίνονται από </a:t>
            </a:r>
            <a:r>
              <a:rPr lang="el-GR" i="1" dirty="0" smtClean="0"/>
              <a:t>45% έως 60% της συνολικής ενεργειακής τους πρόσληψης</a:t>
            </a:r>
            <a:r>
              <a:rPr lang="el-GR" dirty="0" smtClean="0"/>
              <a:t>. Επιπλέον συστήνεται η κατανάλωση περισσότερων σύνθετων υδατανθράκων έναντι των απλών.</a:t>
            </a:r>
            <a:endParaRPr lang="en-US" dirty="0" smtClean="0"/>
          </a:p>
          <a:p>
            <a:pPr>
              <a:buNone/>
            </a:pPr>
            <a:endParaRPr lang="en-US" dirty="0" smtClean="0"/>
          </a:p>
          <a:p>
            <a:pPr>
              <a:buNone/>
            </a:pPr>
            <a:endParaRPr lang="en-US" dirty="0" smtClean="0"/>
          </a:p>
          <a:p>
            <a:pPr>
              <a:buNone/>
            </a:pPr>
            <a:endParaRPr lang="el-GR" dirty="0" smtClean="0"/>
          </a:p>
          <a:p>
            <a:pPr>
              <a:buNone/>
            </a:pPr>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17638"/>
          </a:xfrm>
          <a:solidFill>
            <a:schemeClr val="accent2">
              <a:lumMod val="20000"/>
              <a:lumOff val="80000"/>
            </a:schemeClr>
          </a:solidFill>
        </p:spPr>
        <p:txBody>
          <a:bodyPr>
            <a:normAutofit fontScale="90000"/>
          </a:bodyPr>
          <a:lstStyle/>
          <a:p>
            <a:r>
              <a:rPr lang="el-GR" sz="3100" dirty="0" smtClean="0"/>
              <a:t/>
            </a:r>
            <a:br>
              <a:rPr lang="el-GR" sz="3100" dirty="0" smtClean="0"/>
            </a:br>
            <a:r>
              <a:rPr lang="el-GR" sz="3100" dirty="0" smtClean="0"/>
              <a:t>Βασική λειτουργία των υδατανθράκων είναι η </a:t>
            </a:r>
            <a:r>
              <a:rPr lang="el-GR" sz="3100" b="1" dirty="0" smtClean="0"/>
              <a:t>παροχή ενέργειας</a:t>
            </a:r>
            <a:r>
              <a:rPr lang="el-GR" sz="3100" dirty="0" smtClean="0"/>
              <a:t>.</a:t>
            </a:r>
            <a:r>
              <a:rPr lang="el-GR" dirty="0" smtClean="0"/>
              <a:t/>
            </a:r>
            <a:br>
              <a:rPr lang="el-GR" dirty="0" smtClean="0"/>
            </a:br>
            <a:endParaRPr lang="el-GR" dirty="0"/>
          </a:p>
        </p:txBody>
      </p:sp>
      <p:sp>
        <p:nvSpPr>
          <p:cNvPr id="3" name="2 - Θέση περιεχομένου"/>
          <p:cNvSpPr>
            <a:spLocks noGrp="1"/>
          </p:cNvSpPr>
          <p:nvPr>
            <p:ph idx="1"/>
          </p:nvPr>
        </p:nvSpPr>
        <p:spPr>
          <a:xfrm>
            <a:off x="0" y="1371600"/>
            <a:ext cx="9144000" cy="5486400"/>
          </a:xfrm>
          <a:solidFill>
            <a:schemeClr val="accent2">
              <a:lumMod val="60000"/>
              <a:lumOff val="40000"/>
            </a:schemeClr>
          </a:solidFill>
        </p:spPr>
        <p:txBody>
          <a:bodyPr/>
          <a:lstStyle/>
          <a:p>
            <a:r>
              <a:rPr lang="el-GR" dirty="0" smtClean="0"/>
              <a:t>στην κατηγορία των υδατανθράκων ανήκουν </a:t>
            </a:r>
            <a:r>
              <a:rPr lang="el-GR" b="1" dirty="0" smtClean="0"/>
              <a:t>τα δημητριακά, η βρώμη, τα ζυμαρικά, οι πατάτες, το ρύζι, το πλιγούρι, το ψωμί, τα φρούτα, οι χυμοί φρούτων, τα όσπρια, η ζάχαρη</a:t>
            </a:r>
            <a:r>
              <a:rPr lang="el-GR" dirty="0" smtClean="0"/>
              <a:t> και τα προϊόντα που την περιέχουν</a:t>
            </a:r>
            <a:endParaRPr lang="en-US" dirty="0" smtClean="0"/>
          </a:p>
        </p:txBody>
      </p:sp>
      <p:pic>
        <p:nvPicPr>
          <p:cNvPr id="4" name="3 - Εικόνα" descr="imagesγηιυτ.jpg"/>
          <p:cNvPicPr>
            <a:picLocks noChangeAspect="1"/>
          </p:cNvPicPr>
          <p:nvPr/>
        </p:nvPicPr>
        <p:blipFill>
          <a:blip r:embed="rId2" cstate="print"/>
          <a:stretch>
            <a:fillRect/>
          </a:stretch>
        </p:blipFill>
        <p:spPr>
          <a:xfrm>
            <a:off x="0" y="4114800"/>
            <a:ext cx="9144000" cy="274320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47800"/>
          </a:xfrm>
          <a:solidFill>
            <a:schemeClr val="accent2">
              <a:lumMod val="20000"/>
              <a:lumOff val="80000"/>
            </a:schemeClr>
          </a:solidFill>
        </p:spPr>
        <p:txBody>
          <a:bodyPr>
            <a:normAutofit fontScale="90000"/>
          </a:bodyPr>
          <a:lstStyle/>
          <a:p>
            <a:r>
              <a:rPr lang="el-GR" sz="3100" b="1" dirty="0" smtClean="0"/>
              <a:t/>
            </a:r>
            <a:br>
              <a:rPr lang="el-GR" sz="3100" b="1" dirty="0" smtClean="0"/>
            </a:br>
            <a:r>
              <a:rPr lang="el-GR" sz="3100" b="1" dirty="0" smtClean="0"/>
              <a:t>προτιμήστε τους «καλούς» υδατάνθρακες:</a:t>
            </a:r>
            <a:r>
              <a:rPr lang="el-GR" b="1" dirty="0" smtClean="0"/>
              <a:t/>
            </a:r>
            <a:br>
              <a:rPr lang="el-GR" b="1" dirty="0" smtClean="0"/>
            </a:br>
            <a:endParaRPr lang="el-GR" dirty="0"/>
          </a:p>
        </p:txBody>
      </p:sp>
      <p:sp>
        <p:nvSpPr>
          <p:cNvPr id="3" name="2 - Θέση περιεχομένου"/>
          <p:cNvSpPr>
            <a:spLocks noGrp="1"/>
          </p:cNvSpPr>
          <p:nvPr>
            <p:ph idx="1"/>
          </p:nvPr>
        </p:nvSpPr>
        <p:spPr>
          <a:xfrm>
            <a:off x="0" y="1447800"/>
            <a:ext cx="9144000" cy="5410200"/>
          </a:xfrm>
          <a:solidFill>
            <a:schemeClr val="accent2">
              <a:lumMod val="60000"/>
              <a:lumOff val="40000"/>
            </a:schemeClr>
          </a:solidFill>
        </p:spPr>
        <p:txBody>
          <a:bodyPr>
            <a:normAutofit fontScale="70000" lnSpcReduction="20000"/>
          </a:bodyPr>
          <a:lstStyle/>
          <a:p>
            <a:r>
              <a:rPr lang="el-GR" dirty="0" smtClean="0"/>
              <a:t>Πείτε </a:t>
            </a:r>
            <a:r>
              <a:rPr lang="el-GR" b="1" dirty="0" smtClean="0"/>
              <a:t>ναι στα ολικής αλέσεως</a:t>
            </a:r>
            <a:r>
              <a:rPr lang="el-GR" dirty="0" smtClean="0"/>
              <a:t> προϊόντα έναντι των λευκών επεξεργασμένων καθώς τα τελευταία χάνουν πλήθος βιταμινών και ιχνοστοιχείων.</a:t>
            </a:r>
          </a:p>
          <a:p>
            <a:r>
              <a:rPr lang="el-GR" dirty="0" smtClean="0"/>
              <a:t>Καταναλώστε</a:t>
            </a:r>
            <a:r>
              <a:rPr lang="el-GR" b="1" dirty="0" smtClean="0"/>
              <a:t> καστανό ρύζι , πλιγούρι και δημητριακά/ζυμαρικά ολικής αλέσεως</a:t>
            </a:r>
            <a:r>
              <a:rPr lang="el-GR" dirty="0" smtClean="0"/>
              <a:t>. Αποτελούν τρόφιμα πλούσια σε βιταμίνες του συμπλέγματος Β οι οποίες προάγουν τον μεταβολισμό και την καλή λειτουργία του νευρικού συστήματος. Ακόμη, αποτελούν πολύ καλή πηγή φυτικών ινών οι οποίες συντελούν στην εύρυθμη λειτουργία του γαστρεντερικού συστήματος και προάγουν τον κορεσμό.</a:t>
            </a:r>
          </a:p>
          <a:p>
            <a:r>
              <a:rPr lang="el-GR" dirty="0" smtClean="0"/>
              <a:t>Προτιμήστε τα </a:t>
            </a:r>
            <a:r>
              <a:rPr lang="el-GR" b="1" dirty="0" smtClean="0"/>
              <a:t>φρούτα ολόκληρα με τη φλούδα τους</a:t>
            </a:r>
            <a:r>
              <a:rPr lang="el-GR" dirty="0" smtClean="0"/>
              <a:t> γιατί έτσι λαμβάνετε περισσότερα θρεπτικά συστατικά (φυτικές ίνες, βιταμίνες, μέταλλα, αντιοξειδωτικά).</a:t>
            </a:r>
          </a:p>
          <a:p>
            <a:r>
              <a:rPr lang="el-GR" dirty="0" smtClean="0"/>
              <a:t>Εντάξτε τα </a:t>
            </a:r>
            <a:r>
              <a:rPr lang="el-GR" b="1" dirty="0" smtClean="0"/>
              <a:t>όσπρια</a:t>
            </a:r>
            <a:r>
              <a:rPr lang="el-GR" dirty="0" smtClean="0"/>
              <a:t> στη διατροφή σας. Περιέχουν σύνθετους υδατάνθρακες οι οποίοι απορροφώνται αργά από τον οργανισμό, συντελώντας στη ομαλότερη ρύθμιση των επιπέδων γλυκόζης στο αίμα και παρέχοντας στον οργανισμό πλήθος θρεπτικών συστατικών.</a:t>
            </a:r>
          </a:p>
          <a:p>
            <a:r>
              <a:rPr lang="el-GR" dirty="0" smtClean="0"/>
              <a:t>Αποφύγετε τους «κακούς» υδατάνθρακες όπως είναι τα </a:t>
            </a:r>
            <a:r>
              <a:rPr lang="el-GR" b="1" dirty="0" smtClean="0"/>
              <a:t>τυποποιημένα κέικ, έτοιμες σφολιάτες, γλυκά και λευκά άλευρα</a:t>
            </a:r>
            <a:r>
              <a:rPr lang="el-GR" dirty="0" smtClean="0"/>
              <a:t> .</a:t>
            </a:r>
          </a:p>
          <a:p>
            <a:endParaRPr lang="el-G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323</TotalTime>
  <Words>2658</Words>
  <Application>Microsoft Office PowerPoint</Application>
  <PresentationFormat>Προβολή στην οθόνη (4:3)</PresentationFormat>
  <Paragraphs>210</Paragraphs>
  <Slides>42</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42</vt:i4>
      </vt:variant>
    </vt:vector>
  </HeadingPairs>
  <TitlesOfParts>
    <vt:vector size="43" baseType="lpstr">
      <vt:lpstr>Θέμα του Office</vt:lpstr>
      <vt:lpstr>Έτοιμο το μάθημα μας…..</vt:lpstr>
      <vt:lpstr>Ζάχαρη παντού….</vt:lpstr>
      <vt:lpstr>Υδατάνθρακες … </vt:lpstr>
      <vt:lpstr>Απλοί και σύνθετοι υδατάνθρακες</vt:lpstr>
      <vt:lpstr>Αντικαταστήστε ….. </vt:lpstr>
      <vt:lpstr>Οι σημαντικότεροι απλοί υδατάνθρακες που θα πρέπει να μειώσετε στη διατροφή σας είναι</vt:lpstr>
      <vt:lpstr> Ποιες τροφές περιέχουν την κάθε μορφή υδατανθράκων </vt:lpstr>
      <vt:lpstr> Βασική λειτουργία των υδατανθράκων είναι η παροχή ενέργειας. </vt:lpstr>
      <vt:lpstr> προτιμήστε τους «καλούς» υδατάνθρακες: </vt:lpstr>
      <vt:lpstr>Προσοχή στα ακραία διατροφικά σχήματα…..</vt:lpstr>
      <vt:lpstr>Ο γλυκαιμικός δείκτης</vt:lpstr>
      <vt:lpstr>Χαμηλότερος  γλυκαιμικός δείκτης </vt:lpstr>
      <vt:lpstr>Υδατάνθρακες με μέτρο….</vt:lpstr>
      <vt:lpstr>ΑΣΠΡΗ VS ΚΑΣΤΑΝΗ</vt:lpstr>
      <vt:lpstr> Γλυκόζη </vt:lpstr>
      <vt:lpstr> φρουκτόζη </vt:lpstr>
      <vt:lpstr>Σακχαρόζη </vt:lpstr>
      <vt:lpstr>Πόση ζάχαρη?</vt:lpstr>
      <vt:lpstr>ΥΠΟΚΑΤΑΣΤΑΤΑ   ΑΣΠΑΡΤΑΜΗ, ΖΑΧΑΡΙΝΗ, ΣΤΕΒΙΑ ΚΑΙ ΑΛΛΑ ΓΛΥΚΑΝΤΙΚΑ: ΠΟΙΑ ΕΙΝΑΙ ΑΣΦΑΛΗ; </vt:lpstr>
      <vt:lpstr>σορβιτόλη (E420): </vt:lpstr>
      <vt:lpstr>Ασπαρτάμη (E951): </vt:lpstr>
      <vt:lpstr>σακχαρίνη (E954) </vt:lpstr>
      <vt:lpstr> ακεσουλφαμικό κάλιο (E950) </vt:lpstr>
      <vt:lpstr>Στέβια</vt:lpstr>
      <vt:lpstr>Το σιρόπι σφενδάμου</vt:lpstr>
      <vt:lpstr>ΣΙΡΟΠΙ ΑΓΑΥΗΣ</vt:lpstr>
      <vt:lpstr>Μέλι…</vt:lpstr>
      <vt:lpstr>Σοκολάτα με στέβια και είμαι ήσυχη…</vt:lpstr>
      <vt:lpstr>Συμπεράσματα</vt:lpstr>
      <vt:lpstr>ΓΙΑΤΙ ΝΑ ΚΟΨΩ ΤΗΝ ΖΑΧΑΡΗ</vt:lpstr>
      <vt:lpstr>αποφυγή της ζάχαρης είναι ένας τρόπος για να φροντίσετε την καρδιά σας και να ελέγχετε τα τριγλυκερίδια.</vt:lpstr>
      <vt:lpstr>Διαφάνεια 32</vt:lpstr>
      <vt:lpstr>Διαφάνεια 33</vt:lpstr>
      <vt:lpstr> </vt:lpstr>
      <vt:lpstr>Καλύτερη μνήμη </vt:lpstr>
      <vt:lpstr>Διατηρείστε το δέρμα σας νεανικό </vt:lpstr>
      <vt:lpstr>Διαφάνεια 37</vt:lpstr>
      <vt:lpstr>Διαλέγω μια διατροφή πλούσια σε φυσικές τροφές</vt:lpstr>
      <vt:lpstr>Αλλάζουμε τους επεξεργασμένους υδατάνθρακες </vt:lpstr>
      <vt:lpstr>Συμπερασματικά </vt:lpstr>
      <vt:lpstr>Είστε πολύ γλυκά παιδιά …και χωρίς ζάχαρη!!!</vt:lpstr>
      <vt:lpstr>Διαφάνεια 42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user_6</dc:creator>
  <cp:lastModifiedBy>user_6</cp:lastModifiedBy>
  <cp:revision>32</cp:revision>
  <dcterms:created xsi:type="dcterms:W3CDTF">2020-11-27T20:02:46Z</dcterms:created>
  <dcterms:modified xsi:type="dcterms:W3CDTF">2020-12-06T16:27:18Z</dcterms:modified>
</cp:coreProperties>
</file>