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7620000" cx="10160000"/>
  <p:notesSz cx="7620000" cy="10160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schemas.openxmlformats.org/officeDocument/2006/relationships/slide" Target="slides/slide42.xml"/><Relationship Id="rId23" Type="http://schemas.openxmlformats.org/officeDocument/2006/relationships/slide" Target="slides/slide19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i0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Google Shape;21;i0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i5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i5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i5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i5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i6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i6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i7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i7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i7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i7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i8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i8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i8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i8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i9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i9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i10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i10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i10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i10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i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Google Shape;26;i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i11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i11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i11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i11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i12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i12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i13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i13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i13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i13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i14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i14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i14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i14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i15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i15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i16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i16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i16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i16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i1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i1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i17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i17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i17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i17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i18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i18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i19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i19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i19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i19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i20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i20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i20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i20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i21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i21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i22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i22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i22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i22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i1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i1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i23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i23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i23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i23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i24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i24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i23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i23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i29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i29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i35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i35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i41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i41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i47:notes"/>
          <p:cNvSpPr/>
          <p:nvPr>
            <p:ph idx="2" type="sldImg"/>
          </p:nvPr>
        </p:nvSpPr>
        <p:spPr>
          <a:xfrm>
            <a:off x="1270250" y="762000"/>
            <a:ext cx="5080250" cy="381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i47:notes"/>
          <p:cNvSpPr txBox="1"/>
          <p:nvPr>
            <p:ph idx="1" type="body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ctrTitle"/>
          </p:nvPr>
        </p:nvSpPr>
        <p:spPr>
          <a:xfrm>
            <a:off x="914400" y="3048000"/>
            <a:ext cx="8331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9" name="Google Shape;9;p3"/>
          <p:cNvSpPr txBox="1"/>
          <p:nvPr>
            <p:ph idx="1" type="subTitle"/>
          </p:nvPr>
        </p:nvSpPr>
        <p:spPr>
          <a:xfrm>
            <a:off x="1828800" y="4572000"/>
            <a:ext cx="650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67"/>
              <a:buChar char="●"/>
              <a:defRPr sz="4266"/>
            </a:lvl1pPr>
            <a:lvl2pPr lvl="1">
              <a:spcBef>
                <a:spcPts val="0"/>
              </a:spcBef>
              <a:spcAft>
                <a:spcPts val="0"/>
              </a:spcAft>
              <a:buSzPts val="4267"/>
              <a:buChar char="○"/>
              <a:defRPr sz="4266"/>
            </a:lvl2pPr>
            <a:lvl3pPr lvl="2">
              <a:spcBef>
                <a:spcPts val="0"/>
              </a:spcBef>
              <a:spcAft>
                <a:spcPts val="0"/>
              </a:spcAft>
              <a:buSzPts val="4267"/>
              <a:buChar char="■"/>
              <a:defRPr sz="4266"/>
            </a:lvl3pPr>
            <a:lvl4pPr lvl="3">
              <a:spcBef>
                <a:spcPts val="0"/>
              </a:spcBef>
              <a:spcAft>
                <a:spcPts val="0"/>
              </a:spcAft>
              <a:buSzPts val="4267"/>
              <a:buChar char="●"/>
              <a:defRPr sz="4266"/>
            </a:lvl4pPr>
            <a:lvl5pPr lvl="4">
              <a:spcBef>
                <a:spcPts val="0"/>
              </a:spcBef>
              <a:spcAft>
                <a:spcPts val="0"/>
              </a:spcAft>
              <a:buSzPts val="4267"/>
              <a:buChar char="○"/>
              <a:defRPr sz="4266"/>
            </a:lvl5pPr>
            <a:lvl6pPr lvl="5">
              <a:spcBef>
                <a:spcPts val="0"/>
              </a:spcBef>
              <a:spcAft>
                <a:spcPts val="0"/>
              </a:spcAft>
              <a:buSzPts val="4267"/>
              <a:buChar char="■"/>
              <a:defRPr sz="4266"/>
            </a:lvl6pPr>
            <a:lvl7pPr lvl="6">
              <a:spcBef>
                <a:spcPts val="0"/>
              </a:spcBef>
              <a:spcAft>
                <a:spcPts val="0"/>
              </a:spcAft>
              <a:buSzPts val="4267"/>
              <a:buChar char="●"/>
              <a:defRPr sz="4266"/>
            </a:lvl7pPr>
            <a:lvl8pPr lvl="7">
              <a:spcBef>
                <a:spcPts val="0"/>
              </a:spcBef>
              <a:spcAft>
                <a:spcPts val="0"/>
              </a:spcAft>
              <a:buSzPts val="4267"/>
              <a:buChar char="○"/>
              <a:defRPr sz="4266"/>
            </a:lvl8pPr>
            <a:lvl9pPr lvl="8">
              <a:spcBef>
                <a:spcPts val="0"/>
              </a:spcBef>
              <a:spcAft>
                <a:spcPts val="0"/>
              </a:spcAft>
              <a:buSzPts val="4267"/>
              <a:buChar char="■"/>
              <a:defRPr sz="4266"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04800" y="1828800"/>
            <a:ext cx="9550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7933" lvl="0" marL="4572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1pPr>
            <a:lvl2pPr indent="-397933" lvl="1" marL="9144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2pPr>
            <a:lvl3pPr indent="-397933" lvl="2" marL="13716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3pPr>
            <a:lvl4pPr indent="-397933" lvl="3" marL="18288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4pPr>
            <a:lvl5pPr indent="-397933" lvl="4" marL="22860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5pPr>
            <a:lvl6pPr indent="-397933" lvl="5" marL="27432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6pPr>
            <a:lvl7pPr indent="-397933" lvl="6" marL="32004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7pPr>
            <a:lvl8pPr indent="-397933" lvl="7" marL="36576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8pPr>
            <a:lvl9pPr indent="-397933" lvl="8" marL="41148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/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67"/>
              <a:buChar char="●"/>
              <a:defRPr sz="4266"/>
            </a:lvl1pPr>
            <a:lvl2pPr lvl="1">
              <a:spcBef>
                <a:spcPts val="0"/>
              </a:spcBef>
              <a:spcAft>
                <a:spcPts val="0"/>
              </a:spcAft>
              <a:buSzPts val="4267"/>
              <a:buChar char="○"/>
              <a:defRPr sz="4266"/>
            </a:lvl2pPr>
            <a:lvl3pPr lvl="2">
              <a:spcBef>
                <a:spcPts val="0"/>
              </a:spcBef>
              <a:spcAft>
                <a:spcPts val="0"/>
              </a:spcAft>
              <a:buSzPts val="4267"/>
              <a:buChar char="■"/>
              <a:defRPr sz="4266"/>
            </a:lvl3pPr>
            <a:lvl4pPr lvl="3">
              <a:spcBef>
                <a:spcPts val="0"/>
              </a:spcBef>
              <a:spcAft>
                <a:spcPts val="0"/>
              </a:spcAft>
              <a:buSzPts val="4267"/>
              <a:buChar char="●"/>
              <a:defRPr sz="4266"/>
            </a:lvl4pPr>
            <a:lvl5pPr lvl="4">
              <a:spcBef>
                <a:spcPts val="0"/>
              </a:spcBef>
              <a:spcAft>
                <a:spcPts val="0"/>
              </a:spcAft>
              <a:buSzPts val="4267"/>
              <a:buChar char="○"/>
              <a:defRPr sz="4266"/>
            </a:lvl5pPr>
            <a:lvl6pPr lvl="5">
              <a:spcBef>
                <a:spcPts val="0"/>
              </a:spcBef>
              <a:spcAft>
                <a:spcPts val="0"/>
              </a:spcAft>
              <a:buSzPts val="4267"/>
              <a:buChar char="■"/>
              <a:defRPr sz="4266"/>
            </a:lvl6pPr>
            <a:lvl7pPr lvl="6">
              <a:spcBef>
                <a:spcPts val="0"/>
              </a:spcBef>
              <a:spcAft>
                <a:spcPts val="0"/>
              </a:spcAft>
              <a:buSzPts val="4267"/>
              <a:buChar char="●"/>
              <a:defRPr sz="4266"/>
            </a:lvl7pPr>
            <a:lvl8pPr lvl="7">
              <a:spcBef>
                <a:spcPts val="0"/>
              </a:spcBef>
              <a:spcAft>
                <a:spcPts val="0"/>
              </a:spcAft>
              <a:buSzPts val="4267"/>
              <a:buChar char="○"/>
              <a:defRPr sz="4266"/>
            </a:lvl8pPr>
            <a:lvl9pPr lvl="8">
              <a:spcBef>
                <a:spcPts val="0"/>
              </a:spcBef>
              <a:spcAft>
                <a:spcPts val="0"/>
              </a:spcAft>
              <a:buSzPts val="4267"/>
              <a:buChar char="■"/>
              <a:defRPr sz="4266"/>
            </a:lvl9pPr>
          </a:lstStyle>
          <a:p/>
        </p:txBody>
      </p:sp>
      <p:sp>
        <p:nvSpPr>
          <p:cNvPr id="15" name="Google Shape;15;p5"/>
          <p:cNvSpPr txBox="1"/>
          <p:nvPr>
            <p:ph idx="1" type="body"/>
          </p:nvPr>
        </p:nvSpPr>
        <p:spPr>
          <a:xfrm>
            <a:off x="304800" y="1828800"/>
            <a:ext cx="4470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7933" lvl="0" marL="4572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1pPr>
            <a:lvl2pPr indent="-397933" lvl="1" marL="9144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2pPr>
            <a:lvl3pPr indent="-397933" lvl="2" marL="13716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3pPr>
            <a:lvl4pPr indent="-397933" lvl="3" marL="18288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4pPr>
            <a:lvl5pPr indent="-397933" lvl="4" marL="22860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5pPr>
            <a:lvl6pPr indent="-397933" lvl="5" marL="27432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6pPr>
            <a:lvl7pPr indent="-397933" lvl="6" marL="32004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7pPr>
            <a:lvl8pPr indent="-397933" lvl="7" marL="36576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8pPr>
            <a:lvl9pPr indent="-397933" lvl="8" marL="41148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9pPr>
          </a:lstStyle>
          <a:p/>
        </p:txBody>
      </p:sp>
      <p:sp>
        <p:nvSpPr>
          <p:cNvPr id="16" name="Google Shape;16;p5"/>
          <p:cNvSpPr txBox="1"/>
          <p:nvPr>
            <p:ph idx="2" type="body"/>
          </p:nvPr>
        </p:nvSpPr>
        <p:spPr>
          <a:xfrm>
            <a:off x="5384800" y="1828800"/>
            <a:ext cx="4470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7933" lvl="0" marL="4572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1pPr>
            <a:lvl2pPr indent="-397933" lvl="1" marL="9144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2pPr>
            <a:lvl3pPr indent="-397933" lvl="2" marL="13716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3pPr>
            <a:lvl4pPr indent="-397933" lvl="3" marL="18288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4pPr>
            <a:lvl5pPr indent="-397933" lvl="4" marL="22860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5pPr>
            <a:lvl6pPr indent="-397933" lvl="5" marL="27432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6pPr>
            <a:lvl7pPr indent="-397933" lvl="6" marL="3200400">
              <a:spcBef>
                <a:spcPts val="0"/>
              </a:spcBef>
              <a:spcAft>
                <a:spcPts val="0"/>
              </a:spcAft>
              <a:buSzPts val="2667"/>
              <a:buChar char="●"/>
              <a:defRPr sz="2666"/>
            </a:lvl7pPr>
            <a:lvl8pPr indent="-397933" lvl="7" marL="3657600">
              <a:spcBef>
                <a:spcPts val="0"/>
              </a:spcBef>
              <a:spcAft>
                <a:spcPts val="0"/>
              </a:spcAft>
              <a:buSzPts val="2667"/>
              <a:buChar char="○"/>
              <a:defRPr sz="2666"/>
            </a:lvl8pPr>
            <a:lvl9pPr indent="-397933" lvl="8" marL="4114800">
              <a:spcBef>
                <a:spcPts val="0"/>
              </a:spcBef>
              <a:spcAft>
                <a:spcPts val="0"/>
              </a:spcAft>
              <a:buSzPts val="2667"/>
              <a:buChar char="■"/>
              <a:defRPr sz="2666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idx="1" type="body"/>
          </p:nvPr>
        </p:nvSpPr>
        <p:spPr>
          <a:xfrm>
            <a:off x="304800" y="6705600"/>
            <a:ext cx="9550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31800" lvl="1" marL="914400" algn="ctr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 algn="ctr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 algn="ctr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40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idx="1" type="subTitle"/>
          </p:nvPr>
        </p:nvSpPr>
        <p:spPr>
          <a:xfrm>
            <a:off x="578550" y="2829275"/>
            <a:ext cx="9079075" cy="19212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Δυνάμεις του 10: </a:t>
            </a:r>
            <a:br>
              <a:rPr b="1" lang="en-US" sz="44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444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κοσμικό ταξίδι, από το Σύμπαν των γαλαξιών μέχρι το άτομο</a:t>
            </a:r>
            <a:endParaRPr b="1" sz="444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400" y="1746225"/>
            <a:ext cx="4878900" cy="48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1291150" y="2749900"/>
            <a:ext cx="2923100" cy="30183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έτος φωτός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Στο κέντρο του τετραγώνου ο Ήλιος μας είναι το λαμπρότερο αστέρι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0" y="1746225"/>
            <a:ext cx="4878900" cy="48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1132400" y="2749900"/>
            <a:ext cx="2838450" cy="25562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τρισεκατομμύριο χιλιόμετρα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 Ήλιος ακόμα μεγαλύτερος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46225"/>
            <a:ext cx="4826000" cy="48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1529275" y="1956150"/>
            <a:ext cx="2669100" cy="4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δισεκατομμύρια χιλιόμετρα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Αρχίζει να διακρίνεται το ηλιακό μας σύστημα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833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(Οι τροχιές των πλανητών έχουν χρωματιστεί)‏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820325"/>
            <a:ext cx="4762500" cy="47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1180025" y="2741075"/>
            <a:ext cx="3205325" cy="21787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δισεκατομμύρια χιλιόμετρα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Το ηλιακό μας σύστημα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820325"/>
            <a:ext cx="4762500" cy="47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/>
        </p:nvSpPr>
        <p:spPr>
          <a:xfrm>
            <a:off x="1180025" y="2421800"/>
            <a:ext cx="3203575" cy="39496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2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δισεκατομμύριο χιλιόμετρα (10</a:t>
            </a:r>
            <a:r>
              <a:rPr baseline="30000" lang="en-US" sz="222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</a:t>
            </a:r>
            <a:r>
              <a:rPr lang="en-US" sz="222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22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Διακρίνονται καθαρά οι τροχιές των εσωτερικών πλανητών: του Ερμή (λευκή), της Αφροδίτης (πράσινη), της Γης (κυανή) και του Άρη (κόκκινη), τις οποίες περιβάλλει η τροχιά του Δία (κίτρινη)</a:t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/>
        </p:nvSpPr>
        <p:spPr>
          <a:xfrm>
            <a:off x="1211775" y="2591150"/>
            <a:ext cx="2475075" cy="30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εκατομμύρια χιλιόμετρα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Οι τροχιές της Αφροδίτης, της Γης και του Άρη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2825" y="1905000"/>
            <a:ext cx="4773075" cy="47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250" y="1820325"/>
            <a:ext cx="4624900" cy="46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1370525" y="2035525"/>
            <a:ext cx="2415100" cy="43377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εκατομμύρια χιλιόμετρα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Διακρίνεται η Γη, μέρος από την τροχιά της καθώς και η τροχιά της Σελήνης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575" y="1820325"/>
            <a:ext cx="4688400" cy="47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1211775" y="2511775"/>
            <a:ext cx="2330450" cy="31488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εκατομμύριο χιλιόμετρα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Φαίνεται καθαρά η τροχιά της Σελήνης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820325"/>
            <a:ext cx="4847150" cy="48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/>
        </p:nvSpPr>
        <p:spPr>
          <a:xfrm>
            <a:off x="1211775" y="2749900"/>
            <a:ext cx="2584450" cy="21787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100.000 Χιλιόμετρα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Η Γή μας, ακόμα μικρή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6900" y="1809750"/>
            <a:ext cx="4773075" cy="48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1259400" y="2661700"/>
            <a:ext cx="2584450" cy="258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10.000 χιλιόμετρα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Το βόρειο ημισφαίριο της Γής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340425" y="1797400"/>
            <a:ext cx="7412200" cy="93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88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ΔΥΝΑΜΕΙΣ</a:t>
            </a:r>
            <a:r>
              <a:rPr b="1" lang="en-US" sz="48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4888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ΤΟΥ 10</a:t>
            </a:r>
            <a:endParaRPr b="1" sz="4888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578550" y="2908650"/>
            <a:ext cx="9015575" cy="37309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-2201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●"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Ένα ταξίδι που αρχίζει και τελειώνει σε αποστάσεις που δύσκολα αντιλαμβάνεται το ανθρώπινο μυαλό.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01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●"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Σε κάθε εικόνα η απόσταση είναι 10 φορές πλησιέστερα στον τελικό προορισμό από την προηγούμενη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01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●"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 τελικός προορισμός είναι το κέντρο του κόκκινου τετράγωνου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0133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Char char="●"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Το ταξίδι αρχίζει 10 εκατομμύρια έτη φωτός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m) μακριά από τον πυρήνα ενός ατόμου στη Γη και τελειώνει μέσα στον πυρήνα, 100 αττόμετρα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-16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από το κέντρο ενός πρωτονίου.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075" y="1725075"/>
            <a:ext cx="4751900" cy="48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1499300" y="2261300"/>
            <a:ext cx="2914275" cy="34240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1.000 χιλιόμετρα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Χαρακτηριστική φωτογραφία από δορυφόρο (η χερσόνησος της Φλόριντα των ΗΠΑ).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250" y="1809750"/>
            <a:ext cx="4730750" cy="47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/>
          <p:nvPr/>
        </p:nvSpPr>
        <p:spPr>
          <a:xfrm>
            <a:off x="860775" y="2820450"/>
            <a:ext cx="3835025" cy="21787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χιλιόμετρα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από την επιφάνεια της θάλασσας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Η πόλη Ταλαχάσι της Φλόριντα των ΗΠΑ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500" y="1725075"/>
            <a:ext cx="4762500" cy="48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1259400" y="2741075"/>
            <a:ext cx="2995425" cy="19600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χιλιόμετρα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Μόλις διακρίνονται οι δρόμοι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725075"/>
            <a:ext cx="5005900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/>
        </p:nvSpPr>
        <p:spPr>
          <a:xfrm>
            <a:off x="1180025" y="2741075"/>
            <a:ext cx="3395825" cy="220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χιλιόμετρο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Ό,τι βλέπει ένας αλεξιπτωτιστής την ώρα που πέφτει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725075"/>
            <a:ext cx="4931825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/>
        </p:nvSpPr>
        <p:spPr>
          <a:xfrm>
            <a:off x="1499300" y="2901575"/>
            <a:ext cx="2330450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μέτρα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Μια συνηθισμένη θέα από ελικόπτερο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325" y="1767400"/>
            <a:ext cx="5164650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/>
        </p:nvSpPr>
        <p:spPr>
          <a:xfrm>
            <a:off x="1499300" y="2901575"/>
            <a:ext cx="1991775" cy="23657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μέτρα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Ένα δάσος από βελανιδιές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900" y="1725075"/>
            <a:ext cx="4900075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 txBox="1"/>
          <p:nvPr/>
        </p:nvSpPr>
        <p:spPr>
          <a:xfrm>
            <a:off x="1499300" y="2741075"/>
            <a:ext cx="2330450" cy="30183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μέτρο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Ό,τι βλέπει κανείς στην άκρη του τεντωμένου χεριού του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35650"/>
            <a:ext cx="4921250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 txBox="1"/>
          <p:nvPr/>
        </p:nvSpPr>
        <p:spPr>
          <a:xfrm>
            <a:off x="1340550" y="2901575"/>
            <a:ext cx="2161100" cy="18012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εκατοστά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−1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Τα φύλλα από κοντά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0" y="1725075"/>
            <a:ext cx="4921250" cy="49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4"/>
          <p:cNvSpPr txBox="1"/>
          <p:nvPr/>
        </p:nvSpPr>
        <p:spPr>
          <a:xfrm>
            <a:off x="1499300" y="2580550"/>
            <a:ext cx="2076450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εκατοστό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−2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Μπορείς να διακρίνεις τη δομή ενός φύλλου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682750"/>
            <a:ext cx="5005900" cy="49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/>
          <p:nvPr/>
        </p:nvSpPr>
        <p:spPr>
          <a:xfrm>
            <a:off x="1419925" y="2661700"/>
            <a:ext cx="2515650" cy="22069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χιλιοστό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−3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Διακρίνονται ιοί στην επιφάνεια του φύλλου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820325"/>
            <a:ext cx="4741325" cy="48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9"/>
          <p:cNvSpPr txBox="1"/>
          <p:nvPr/>
        </p:nvSpPr>
        <p:spPr>
          <a:xfrm>
            <a:off x="1211775" y="2670525"/>
            <a:ext cx="2415100" cy="32547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εκατομμύρια έτη φωτός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 Γαλαξίας μας φαίνεται σαν θαμπή κηλίδα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35650"/>
            <a:ext cx="4921250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/>
          <p:nvPr/>
        </p:nvSpPr>
        <p:spPr>
          <a:xfrm>
            <a:off x="1499300" y="3060325"/>
            <a:ext cx="2415100" cy="19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μικρά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−4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Διακρίνονται τα κύτταρα του φύλλου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25075"/>
            <a:ext cx="4921250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 txBox="1"/>
          <p:nvPr/>
        </p:nvSpPr>
        <p:spPr>
          <a:xfrm>
            <a:off x="1499300" y="2741075"/>
            <a:ext cx="2245775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μικρά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−5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Εδώ τα κύτταρα φαίνονται καθαρά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650" y="1725075"/>
            <a:ext cx="5090575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/>
        </p:nvSpPr>
        <p:spPr>
          <a:xfrm>
            <a:off x="1499300" y="2820450"/>
            <a:ext cx="2076450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μικρό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−6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 πυρήνας του κυττάρου γίνεται ορατός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000" y="1725075"/>
            <a:ext cx="4953000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9"/>
          <p:cNvSpPr txBox="1"/>
          <p:nvPr/>
        </p:nvSpPr>
        <p:spPr>
          <a:xfrm>
            <a:off x="1499300" y="2980950"/>
            <a:ext cx="2436275" cy="21787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1.000 Άνγκστρομ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−7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Διακρίνεται το γενετικό υλικό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25075"/>
            <a:ext cx="4921250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0"/>
          <p:cNvSpPr txBox="1"/>
          <p:nvPr/>
        </p:nvSpPr>
        <p:spPr>
          <a:xfrm>
            <a:off x="1659800" y="2820450"/>
            <a:ext cx="1991775" cy="29901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Άνγκστρομ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−8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Μπορείτε να δείτε την έλικα του DNA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6400" y="1735650"/>
            <a:ext cx="4931825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1"/>
          <p:cNvSpPr txBox="1"/>
          <p:nvPr/>
        </p:nvSpPr>
        <p:spPr>
          <a:xfrm>
            <a:off x="1659800" y="2661700"/>
            <a:ext cx="1907100" cy="258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νανομέτρο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-9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Τα αμινοξέα των χρωμο-σωμάτων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825" y="1693325"/>
            <a:ext cx="5090575" cy="50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2"/>
          <p:cNvSpPr txBox="1"/>
          <p:nvPr/>
        </p:nvSpPr>
        <p:spPr>
          <a:xfrm>
            <a:off x="1019525" y="2741075"/>
            <a:ext cx="3104775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Άνγκστρομ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-10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Το νέφος ηλεκτρονίων του ατόμου του άνθρακα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35650"/>
            <a:ext cx="4921250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3"/>
          <p:cNvSpPr txBox="1"/>
          <p:nvPr/>
        </p:nvSpPr>
        <p:spPr>
          <a:xfrm>
            <a:off x="1180025" y="2903350"/>
            <a:ext cx="2940750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πικόμετρα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−11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Το ηλεκτρονικό νέφος γύρω από ένα άτομο άνθρακα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150" y="1725075"/>
            <a:ext cx="4931825" cy="49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4"/>
          <p:cNvSpPr txBox="1"/>
          <p:nvPr/>
        </p:nvSpPr>
        <p:spPr>
          <a:xfrm>
            <a:off x="779625" y="2901575"/>
            <a:ext cx="3829750" cy="19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πικόμετρο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-12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Το κενό μεταξύ του πυρήνα και των τροχιών των ηλεκτρονίων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725075"/>
            <a:ext cx="4910650" cy="49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5"/>
          <p:cNvSpPr txBox="1"/>
          <p:nvPr/>
        </p:nvSpPr>
        <p:spPr>
          <a:xfrm>
            <a:off x="1100650" y="2980950"/>
            <a:ext cx="3092450" cy="19600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φεμτόμετρο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-13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 πυρήνας ενός ατόμου άνθρακα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820325"/>
            <a:ext cx="4656650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0"/>
          <p:cNvSpPr txBox="1"/>
          <p:nvPr/>
        </p:nvSpPr>
        <p:spPr>
          <a:xfrm>
            <a:off x="1132400" y="2591150"/>
            <a:ext cx="2584450" cy="29072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εκατομμύριο έτη φωτός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m)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Η σπειροειδής δομή του Γαλαξία μας γίνεται ορατή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725075"/>
            <a:ext cx="4953000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6"/>
          <p:cNvSpPr txBox="1"/>
          <p:nvPr/>
        </p:nvSpPr>
        <p:spPr>
          <a:xfrm>
            <a:off x="1259400" y="3220850"/>
            <a:ext cx="2923100" cy="23410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φεμτόμετρα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−14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Ο πυρήνας του ατόμου του άνθρακα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000" y="1725075"/>
            <a:ext cx="4921250" cy="49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7"/>
          <p:cNvSpPr txBox="1"/>
          <p:nvPr/>
        </p:nvSpPr>
        <p:spPr>
          <a:xfrm>
            <a:off x="1340550" y="3060325"/>
            <a:ext cx="2935450" cy="18012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φεμτόμετρο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−15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Η επιφάνεια ενός πρωτονίου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650" y="1725075"/>
            <a:ext cx="4963575" cy="49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8"/>
          <p:cNvSpPr txBox="1"/>
          <p:nvPr/>
        </p:nvSpPr>
        <p:spPr>
          <a:xfrm>
            <a:off x="700250" y="2670525"/>
            <a:ext cx="3981450" cy="30571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αττόμετρα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−16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</a:t>
            </a:r>
            <a:b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Βλέπουμε τα ‘κουάρκ’ από τα οποία αποτελείται το πρωτόνιο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833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Τέλος του ταξιδιού!</a:t>
            </a:r>
            <a:endParaRPr sz="2666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820325"/>
            <a:ext cx="4783650" cy="46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/>
          <p:nvPr/>
        </p:nvSpPr>
        <p:spPr>
          <a:xfrm>
            <a:off x="1370525" y="2908650"/>
            <a:ext cx="2499775" cy="261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100.000 έτη φωτός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Είμαστε σε απόσταση όση η διάμετρος του Γαλαξία μας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075" y="1799150"/>
            <a:ext cx="4783650" cy="47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/>
          <p:nvPr/>
        </p:nvSpPr>
        <p:spPr>
          <a:xfrm>
            <a:off x="1291150" y="2511775"/>
            <a:ext cx="2714975" cy="31488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10.000 έτη φωτός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Αρχίζουν να ξεχωρίζουν τα αστέρια του Γαλαξία μας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/>
        </p:nvSpPr>
        <p:spPr>
          <a:xfrm>
            <a:off x="1370525" y="3067400"/>
            <a:ext cx="2415100" cy="2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1.000 έτη φωτός 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Τα αστέρια δέκα φορές πιο κοντά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0" y="1746225"/>
            <a:ext cx="4836575" cy="48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820325"/>
            <a:ext cx="4720150" cy="477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053025" y="3067400"/>
            <a:ext cx="2834900" cy="19600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έτη φωτός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Τίποτα εκτός από αστέρια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825" y="1820325"/>
            <a:ext cx="5027075" cy="4773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973650" y="3067400"/>
            <a:ext cx="2836675" cy="196002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11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έτη φωτός 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1458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</a:t>
            </a:r>
            <a:r>
              <a:rPr baseline="30000"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</a:t>
            </a: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m)‏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791"/>
              </a:lnSpc>
              <a:spcBef>
                <a:spcPts val="938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Ακόμα πιο πολλά αστέρια</a:t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