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7f2386cb4a84c20" /><Relationship Type="http://schemas.openxmlformats.org/officeDocument/2006/relationships/extended-properties" Target="/docProps/app.xml" Id="R33f5cdad629b4a39" /><Relationship Type="http://schemas.openxmlformats.org/officeDocument/2006/relationships/officeDocument" Target="/ppt/presentation.xml" Id="R191340d9370840c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3336933521d41b8"/>
  </p:sldMasterIdLst>
  <p:notesMasterIdLst>
    <p:notesMasterId xmlns:r="http://schemas.openxmlformats.org/officeDocument/2006/relationships" r:id="R9bd5224f0e0748d6"/>
  </p:notesMasterIdLst>
  <p:sldIdLst>
    <p:sldId xmlns:r="http://schemas.openxmlformats.org/officeDocument/2006/relationships" id="256" r:id="R48bb2817922a4d69"/>
    <p:sldId xmlns:r="http://schemas.openxmlformats.org/officeDocument/2006/relationships" id="257" r:id="R7b45fa604d654d61"/>
    <p:sldId xmlns:r="http://schemas.openxmlformats.org/officeDocument/2006/relationships" id="258" r:id="R91918e41fb8b4f49"/>
    <p:sldId xmlns:r="http://schemas.openxmlformats.org/officeDocument/2006/relationships" id="259" r:id="R1b722b98f3304935"/>
    <p:sldId xmlns:r="http://schemas.openxmlformats.org/officeDocument/2006/relationships" id="260" r:id="R1a77165c7b344a9b"/>
    <p:sldId xmlns:r="http://schemas.openxmlformats.org/officeDocument/2006/relationships" id="261" r:id="R7fa1660f299b4e9b"/>
    <p:sldId xmlns:r="http://schemas.openxmlformats.org/officeDocument/2006/relationships" id="262" r:id="Rd5b85a0b883040ca"/>
    <p:sldId xmlns:r="http://schemas.openxmlformats.org/officeDocument/2006/relationships" id="263" r:id="R5fd81c0003994ab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1b410be3bcb4178" /><Relationship Type="http://schemas.openxmlformats.org/officeDocument/2006/relationships/slideMaster" Target="/ppt/slideMasters/slideMaster1.xml" Id="R23336933521d41b8" /><Relationship Type="http://schemas.openxmlformats.org/officeDocument/2006/relationships/notesMaster" Target="/ppt/notesMasters/notesMaster1.xml" Id="R9bd5224f0e0748d6" /><Relationship Type="http://schemas.openxmlformats.org/officeDocument/2006/relationships/presProps" Target="/ppt/presProps.xml" Id="R0235a5a8d26244e2" /><Relationship Type="http://schemas.openxmlformats.org/officeDocument/2006/relationships/tableStyles" Target="/ppt/tableStyles.xml" Id="Rec86f2fa06034e93" /><Relationship Type="http://schemas.openxmlformats.org/officeDocument/2006/relationships/slide" Target="/ppt/slides/slide1.xml" Id="R48bb2817922a4d69" /><Relationship Type="http://schemas.openxmlformats.org/officeDocument/2006/relationships/slide" Target="/ppt/slides/slide2.xml" Id="R7b45fa604d654d61" /><Relationship Type="http://schemas.openxmlformats.org/officeDocument/2006/relationships/slide" Target="/ppt/slides/slide3.xml" Id="R91918e41fb8b4f49" /><Relationship Type="http://schemas.openxmlformats.org/officeDocument/2006/relationships/slide" Target="/ppt/slides/slide4.xml" Id="R1b722b98f3304935" /><Relationship Type="http://schemas.openxmlformats.org/officeDocument/2006/relationships/slide" Target="/ppt/slides/slide5.xml" Id="R1a77165c7b344a9b" /><Relationship Type="http://schemas.openxmlformats.org/officeDocument/2006/relationships/slide" Target="/ppt/slides/slide6.xml" Id="R7fa1660f299b4e9b" /><Relationship Type="http://schemas.openxmlformats.org/officeDocument/2006/relationships/slide" Target="/ppt/slides/slide7.xml" Id="Rd5b85a0b883040ca" /><Relationship Type="http://schemas.openxmlformats.org/officeDocument/2006/relationships/slide" Target="/ppt/slides/slide8.xml" Id="R5fd81c0003994ab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407c38477c244e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8f7850bd36f4f92" /><Relationship Type="http://schemas.openxmlformats.org/officeDocument/2006/relationships/notesMaster" Target="/ppt/notesMasters/notesMaster1.xml" Id="R4dc77d67a12d4c5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0bee869fba9478b" /><Relationship Type="http://schemas.openxmlformats.org/officeDocument/2006/relationships/notesMaster" Target="/ppt/notesMasters/notesMaster1.xml" Id="R713e31d5d6404ce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62ca956d7aa4fb5" /><Relationship Type="http://schemas.openxmlformats.org/officeDocument/2006/relationships/notesMaster" Target="/ppt/notesMasters/notesMaster1.xml" Id="R5dc97bcdb3a24ef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4cad8a5d23449f9" /><Relationship Type="http://schemas.openxmlformats.org/officeDocument/2006/relationships/notesMaster" Target="/ppt/notesMasters/notesMaster1.xml" Id="R6d62744a6d95421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15ec24c9f9842fd" /><Relationship Type="http://schemas.openxmlformats.org/officeDocument/2006/relationships/notesMaster" Target="/ppt/notesMasters/notesMaster1.xml" Id="Rc3b21d16bccd499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5472edecc784302" /><Relationship Type="http://schemas.openxmlformats.org/officeDocument/2006/relationships/notesMaster" Target="/ppt/notesMasters/notesMaster1.xml" Id="R5372b8d7594f460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8922539786f4840" /><Relationship Type="http://schemas.openxmlformats.org/officeDocument/2006/relationships/notesMaster" Target="/ppt/notesMasters/notesMaster1.xml" Id="Rc375df50aa8e47a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bd783350af24e7b" /><Relationship Type="http://schemas.openxmlformats.org/officeDocument/2006/relationships/notesMaster" Target="/ppt/notesMasters/notesMaster1.xml" Id="Re5f05f10c6604d8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Πηγή κειμένου: https://ebooks.edu.gr/ebooks/v/html/8547/2698/Istoria_B-Lykeiou_html-empl/index1_8.html</a:t>
            </a:r>
          </a:p>
          <a:p xmlns:a="http://schemas.openxmlformats.org/drawingml/2006/main">
            <a:r>
              <a:t>Βάση: οι σημειώσεις της εκπαιδευτικού και το σχολικό βιβλίο, ενότητα 8, υποενότητες α–γ.</a:t>
            </a:r>
          </a:p>
          <a:p xmlns:a="http://schemas.openxmlformats.org/drawingml/2006/main">
            <a:r>
              <a:t>Φωτογραφία: Wikimedia Commons, File:Aachen Cathedral And Palatine Chapel, Germany.jpg. Ο σημερινός ναός περιλαμβάνει μεταγενέστερες προσθήκες.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Πηγή κειμένου: https://ebooks.edu.gr/ebooks/v/html/8547/2698/Istoria_B-Lykeiou_html-empl/index1_8.html</a:t>
            </a:r>
          </a:p>
          <a:p xmlns:a="http://schemas.openxmlformats.org/drawingml/2006/main">
            <a:r>
              <a:t>Βάση: οι σημειώσεις της εκπαιδευτικού και το σχολικό βιβλίο, ενότητα 8, υποενότητες α–γ.</a:t>
            </a:r>
          </a:p>
          <a:p xmlns:a="http://schemas.openxmlformats.org/drawingml/2006/main">
            <a:r>
              <a:t>Στις περιφερειακές δυνάμεις ανήκει και η Εκκλησία. Διευκρίνιση χρονολόγησης: τέλη 5ου αιώνα, όπως στο σχολικό βιβλίο.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Πηγή κειμένου: https://ebooks.edu.gr/ebooks/v/html/8547/2698/Istoria_B-Lykeiou_html-empl/index1_8.html</a:t>
            </a:r>
          </a:p>
          <a:p xmlns:a="http://schemas.openxmlformats.org/drawingml/2006/main">
            <a:r>
              <a:t>Βάση: οι σημειώσεις της εκπαιδευτικού και το σχολικό βιβλίο, ενότητα 8, υποενότητες α–γ.</a:t>
            </a:r>
          </a:p>
          <a:p xmlns:a="http://schemas.openxmlformats.org/drawingml/2006/main">
            <a:r>
              <a:t>Χαρτογραφική βάση Natural Earth, public domain: https://github.com/nvkelso/natural-earth-vector/blob/master/geojson/ne_110m_admin_0_countries.geojson. Σύγχρονα σύνορα για προσανατολισμό. Το σημείο δείχνει την πόλη, όχι βέβαιη ακριβή θέση του πεδίου μάχης. https://academic.oup.com/reference/62399/reference-article-abstract/555384777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Πηγή κειμένου: https://ebooks.edu.gr/ebooks/v/html/8547/2698/Istoria_B-Lykeiou_html-empl/index1_8.html</a:t>
            </a:r>
          </a:p>
          <a:p xmlns:a="http://schemas.openxmlformats.org/drawingml/2006/main">
            <a:r>
              <a:t>Βάση: οι σημειώσεις της εκπαιδευτικού και το σχολικό βιβλίο, ενότητα 8, υποενότητες α–γ.</a:t>
            </a:r>
          </a:p>
          <a:p xmlns:a="http://schemas.openxmlformats.org/drawingml/2006/main">
            <a:r>
              <a:t>Οι παραχωρήσεις γης ακολούθησαν τη στέψη. Ο τίτλος πατρίκιος των Ρωμαίων συνεπάγεται προστασία της Ρώμης. Χάρτης: Natural Earth, σημερινά σύνορα.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Πηγή κειμένου: https://ebooks.edu.gr/ebooks/v/html/8547/2698/Istoria_B-Lykeiou_html-empl/index1_8.html</a:t>
            </a:r>
          </a:p>
          <a:p xmlns:a="http://schemas.openxmlformats.org/drawingml/2006/main">
            <a:r>
              <a:t>Βάση: οι σημειώσεις της εκπαιδευτικού και το σχολικό βιβλίο, ενότητα 8, υποενότητες α–γ.</a:t>
            </a:r>
          </a:p>
          <a:p xmlns:a="http://schemas.openxmlformats.org/drawingml/2006/main">
            <a:r>
              <a:t>Χάρτης Cattette / Aramis Cohen, FRK-814.png, CC BY 4.0, χωρίς τροποποίηση. https://commons.wikimedia.org/wiki/File:FRK-814.png https://creativecommons.org/licenses/by/4.0/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Πηγή κειμένου: https://ebooks.edu.gr/ebooks/v/html/8547/2698/Istoria_B-Lykeiou_html-empl/index1_8.html</a:t>
            </a:r>
          </a:p>
          <a:p xmlns:a="http://schemas.openxmlformats.org/drawingml/2006/main">
            <a:r>
              <a:t>Βάση: οι σημειώσεις της εκπαιδευτικού και το σχολικό βιβλίο, ενότητα 8, υποενότητες α–γ.</a:t>
            </a:r>
          </a:p>
          <a:p xmlns:a="http://schemas.openxmlformats.org/drawingml/2006/main">
            <a:r>
              <a:t>Χάρτης: Natural Earth. Θέση Άαχεν: https://www.aachen-tourismus.de/en/aachen-entdecken/anreise/ . Οι κόμητες, με τους επισκόπους, ασκούν στρατιωτική και πολιτική διοίκηση, δικαιοσύνη και φορολογία. Οι βασιλικοί απεσταλμένοι ελέγχουν την εφαρμογή νόμων και διαταγμάτων.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Πηγή κειμένου: https://ebooks.edu.gr/ebooks/v/html/8547/2698/Istoria_B-Lykeiou_html-empl/index1_8.html</a:t>
            </a:r>
          </a:p>
          <a:p xmlns:a="http://schemas.openxmlformats.org/drawingml/2006/main">
            <a:r>
              <a:t>Βάση: οι σημειώσεις της εκπαιδευτικού και το σχολικό βιβλίο, ενότητα 8, υποενότητες α–γ.</a:t>
            </a:r>
          </a:p>
          <a:p xmlns:a="http://schemas.openxmlformats.org/drawingml/2006/main">
            <a:r>
              <a:t>Πίνακας: Friedrich Kaulbach, Die Krönung Karls des Großen (800), Maximilianeum. https://www.stiftungmaximilianeum.com/architektur-und-kunst . Το 781 είχαν γίνει οι αρραβώνες Κωνσταντίνου ΣΤ΄ και Ροτρούδης, κόρης του Καρλομάγνου, αλλά το συνοικέσιο ακυρώθηκε. Ο Καρλομάγνος επιδίωξε τελικά συμβιβασμό με το Βυζάντιο.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Πηγή κειμένου: https://ebooks.edu.gr/ebooks/v/html/8547/2698/Istoria_B-Lykeiou_html-empl/index1_8.html</a:t>
            </a:r>
          </a:p>
          <a:p xmlns:a="http://schemas.openxmlformats.org/drawingml/2006/main">
            <a:r>
              <a:t>Βάση: οι σημειώσεις της εκπαιδευτικού και το σχολικό βιβλίο, ενότητα 8, υποενότητες α–γ.</a:t>
            </a:r>
          </a:p>
          <a:p xmlns:a="http://schemas.openxmlformats.org/drawingml/2006/main">
            <a:r>
              <a:t>Ενδεικτική απάντηση: ο πάπας προστασία και εδάφη, ο βασιλιάς θρησκευτική νομιμοποίηση και κύρος. Στέψη στη Ρώμη, έδρα στο Άαχεν. Πρόσθετη προφορική ερώτηση: γιατί αντέδρασαν οι Βυζαντινοί;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4004bca23334e15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e3e58e7b0ab4a2c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a3a80f3482a462b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9239ec503814970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d012938a55546a6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e74954a700642e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BCDBBF0-8C1E-423B-BB7B-5EAC456FA86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9072CA81-4866-4CBB-89A5-FF9BD7905903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CDAB5FC1-9DE6-4D08-A751-952F7508BFF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9785F6C-39E2-4A8F-9F61-22E12EA3068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181D0890-465B-4BDC-9AFB-2AD64DE77E2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6A486E1F-9D30-4305-8E80-E92FEEA1496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5A44DDC8-4A16-4315-A775-2E71AF4FE13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51233A65-B610-46FB-9E51-D19CFB7C3718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7DFD3AB-DA59-4C63-9E92-8C9522E400C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2D57CBF-A4F0-4CA5-B5D5-9878388829B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2715bdfdaed41f8" /><Relationship Type="http://schemas.openxmlformats.org/officeDocument/2006/relationships/slideLayout" Target="/ppt/slideLayouts/slideLayout1.xml" Id="R48c144a8f5254121" /><Relationship Type="http://schemas.openxmlformats.org/officeDocument/2006/relationships/slideLayout" Target="/ppt/slideLayouts/slideLayout2.xml" Id="R244c4d542109488e" /><Relationship Type="http://schemas.openxmlformats.org/officeDocument/2006/relationships/slideLayout" Target="/ppt/slideLayouts/slideLayout3.xml" Id="R4814db464402447b" /><Relationship Type="http://schemas.openxmlformats.org/officeDocument/2006/relationships/slideLayout" Target="/ppt/slideLayouts/slideLayout4.xml" Id="R9b047a85a5a7405e" /><Relationship Type="http://schemas.openxmlformats.org/officeDocument/2006/relationships/slideLayout" Target="/ppt/slideLayouts/slideLayout5.xml" Id="Re20532859a514f6d" /><Relationship Type="http://schemas.openxmlformats.org/officeDocument/2006/relationships/slideLayout" Target="/ppt/slideLayouts/slideLayout6.xml" Id="R3c95fb191c074cf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8c144a8f5254121"/>
    <p:sldLayoutId xmlns:r="http://schemas.openxmlformats.org/officeDocument/2006/relationships" id="2147483650" r:id="R244c4d542109488e"/>
    <p:sldLayoutId xmlns:r="http://schemas.openxmlformats.org/officeDocument/2006/relationships" id="2147483651" r:id="R4814db464402447b"/>
    <p:sldLayoutId xmlns:r="http://schemas.openxmlformats.org/officeDocument/2006/relationships" id="2147483652" r:id="R9b047a85a5a7405e"/>
    <p:sldLayoutId xmlns:r="http://schemas.openxmlformats.org/officeDocument/2006/relationships" id="2147483653" r:id="Re20532859a514f6d"/>
    <p:sldLayoutId xmlns:r="http://schemas.openxmlformats.org/officeDocument/2006/relationships" id="2147483654" r:id="R3c95fb191c074cf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34a85bee9ff47b5" /><Relationship Type="http://schemas.openxmlformats.org/officeDocument/2006/relationships/image" Target="/ppt/media/image.jpeg" Id="Ra2fe8a269c564a6d" /><Relationship Type="http://schemas.openxmlformats.org/officeDocument/2006/relationships/notesSlide" Target="/ppt/notesSlides/notesSlide1.xml" Id="R4f5df88105664b9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aeb2ff1a0e84153" /><Relationship Type="http://schemas.openxmlformats.org/officeDocument/2006/relationships/notesSlide" Target="/ppt/notesSlides/notesSlide2.xml" Id="R5871378ac5d34a2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ebde099cbe14ed3" /><Relationship Type="http://schemas.openxmlformats.org/officeDocument/2006/relationships/image" Target="/ppt/media/image.png" Id="R9ddbb7567d5a4b5a" /><Relationship Type="http://schemas.openxmlformats.org/officeDocument/2006/relationships/notesSlide" Target="/ppt/notesSlides/notesSlide3.xml" Id="R3593feed3ca74fe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d4ab6a3f61943a1" /><Relationship Type="http://schemas.openxmlformats.org/officeDocument/2006/relationships/image" Target="/ppt/media/image2.png" Id="R99a3663858f049f3" /><Relationship Type="http://schemas.openxmlformats.org/officeDocument/2006/relationships/notesSlide" Target="/ppt/notesSlides/notesSlide4.xml" Id="Rf89aad68eeed4c6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aee4827ea564538" /><Relationship Type="http://schemas.openxmlformats.org/officeDocument/2006/relationships/image" Target="/ppt/media/image3.png" Id="R64c22a162e5d4595" /><Relationship Type="http://schemas.openxmlformats.org/officeDocument/2006/relationships/notesSlide" Target="/ppt/notesSlides/notesSlide5.xml" Id="R6f1f88b1d6af428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d965ff05e5f4028" /><Relationship Type="http://schemas.openxmlformats.org/officeDocument/2006/relationships/image" Target="/ppt/media/image4.png" Id="R8756234ac065438e" /><Relationship Type="http://schemas.openxmlformats.org/officeDocument/2006/relationships/notesSlide" Target="/ppt/notesSlides/notesSlide6.xml" Id="R5469d3cea75746e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0cdc16ed87e4a6e" /><Relationship Type="http://schemas.openxmlformats.org/officeDocument/2006/relationships/image" Target="/ppt/media/image2.jpeg" Id="R9d3453472d6f4335" /><Relationship Type="http://schemas.openxmlformats.org/officeDocument/2006/relationships/notesSlide" Target="/ppt/notesSlides/notesSlide7.xml" Id="R2b0b14584c6b445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d006156d6b041a8" /><Relationship Type="http://schemas.openxmlformats.org/officeDocument/2006/relationships/notesSlide" Target="/ppt/notesSlides/notesSlide8.xml" Id="Rbdbde0feb29941e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5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978B99-0FAC-4163-AFBB-1D935D169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10858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193C43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193C43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93C43"/>
                </a:solidFill>
                <a:latin typeface="DejaVu Sans"/>
                <a:ea typeface="DejaVu Sans"/>
                <a:cs typeface="DejaVu Sans"/>
              </a:rPr>
              <a:t>Το φράγκικο κράτος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767434-AFFA-4753-9ABB-08847AA6D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0555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8F665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8F6650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8F6650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DE33346-E1CB-46E1-804C-A1584E072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19250"/>
            <a:ext cx="57150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825" b="1">
                <a:solidFill>
                  <a:srgbClr val="A55F3E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825" b="1">
                <a:solidFill>
                  <a:srgbClr val="A55F3E"/>
                </a:solidFill>
                <a:latin typeface="DejaVu Sans"/>
                <a:ea typeface="DejaVu Sans"/>
                <a:cs typeface="DejaVu Sans"/>
              </a:defRPr>
            </a:pPr>
            <a:r>
              <a:rPr sz="3825" b="1">
                <a:solidFill>
                  <a:srgbClr val="A55F3E"/>
                </a:solidFill>
                <a:latin typeface="DejaVu Sans"/>
                <a:ea typeface="DejaVu Sans"/>
                <a:cs typeface="DejaVu Sans"/>
              </a:rPr>
              <a:t>Μεροβίγγειοι</a:t>
            </a:r>
          </a:p>
          <a:p xmlns:a="http://schemas.openxmlformats.org/drawingml/2006/main">
            <a:pPr>
              <a:defRPr sz="3825" b="1">
                <a:solidFill>
                  <a:srgbClr val="A55F3E"/>
                </a:solidFill>
                <a:latin typeface="DejaVu Sans"/>
                <a:ea typeface="DejaVu Sans"/>
                <a:cs typeface="DejaVu Sans"/>
              </a:defRPr>
            </a:pPr>
            <a:r>
              <a:rPr sz="3825" b="1">
                <a:solidFill>
                  <a:srgbClr val="A55F3E"/>
                </a:solidFill>
                <a:latin typeface="DejaVu Sans"/>
                <a:ea typeface="DejaVu Sans"/>
                <a:cs typeface="DejaVu Sans"/>
              </a:rPr>
              <a:t>και Καρολίδες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C1067CC-9415-422A-B565-05EEED0A4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24250"/>
            <a:ext cx="5524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0">
                <a:solidFill>
                  <a:srgbClr val="193C43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250" b="0">
                <a:solidFill>
                  <a:srgbClr val="193C43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93C43"/>
                </a:solidFill>
                <a:latin typeface="DejaVu Sans"/>
                <a:ea typeface="DejaVu Sans"/>
                <a:cs typeface="DejaVu Sans"/>
              </a:rPr>
              <a:t>Η διαμόρφωση μιας δύναμης</a:t>
            </a:r>
          </a:p>
          <a:p xmlns:a="http://schemas.openxmlformats.org/drawingml/2006/main">
            <a:pPr>
              <a:defRPr sz="2250" b="0">
                <a:solidFill>
                  <a:srgbClr val="193C43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93C43"/>
                </a:solidFill>
                <a:latin typeface="DejaVu Sans"/>
                <a:ea typeface="DejaVu Sans"/>
                <a:cs typeface="DejaVu Sans"/>
              </a:rPr>
              <a:t>στη μεσαιωνική Δυτική Ευρώπη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50A400-DFD9-4C51-9904-8B6F27599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67375"/>
            <a:ext cx="6667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0">
                <a:solidFill>
                  <a:srgbClr val="193C43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193C43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193C43"/>
                </a:solidFill>
                <a:latin typeface="DejaVu Sans"/>
                <a:ea typeface="DejaVu Sans"/>
                <a:cs typeface="DejaVu Sans"/>
              </a:rPr>
              <a:t>Ιστορία Β΄ Λυκείου • Ενότητα 8, α–γ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21501D3-2E06-4D2A-A686-7CF6AFE850E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2fe8a269c564a6d"/>
          <a:stretch xmlns:a="http://schemas.openxmlformats.org/drawingml/2006/main"/>
        </p:blipFill>
        <p:spPr>
          <a:xfrm xmlns:a="http://schemas.openxmlformats.org/drawingml/2006/main">
            <a:off x="6953250" y="1756172"/>
            <a:ext cx="4524375" cy="3393281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3B45AA-A61F-4793-9837-3C2FE28C6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5429250"/>
            <a:ext cx="457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0">
                <a:solidFill>
                  <a:srgbClr val="193C43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193C43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93C43"/>
                </a:solidFill>
                <a:latin typeface="DejaVu Sans"/>
                <a:ea typeface="DejaVu Sans"/>
                <a:cs typeface="DejaVu Sans"/>
              </a:rPr>
              <a:t>Άαχεν: ο ναός με τον πυρήνα</a:t>
            </a:r>
          </a:p>
          <a:p xmlns:a="http://schemas.openxmlformats.org/drawingml/2006/main">
            <a:pPr>
              <a:defRPr sz="1500" b="0">
                <a:solidFill>
                  <a:srgbClr val="193C43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93C43"/>
                </a:solidFill>
                <a:latin typeface="DejaVu Sans"/>
                <a:ea typeface="DejaVu Sans"/>
                <a:cs typeface="DejaVu Sans"/>
              </a:rPr>
              <a:t>του ανακτορικού παρεκκλησίου</a:t>
            </a:r>
          </a:p>
        </p:txBody>
      </p:sp>
    </p:spTree>
    <p:extLst>
      <p:ext uri="{BB962C8B-B14F-4D97-AF65-F5344CB8AC3E}">
        <p14:creationId xmlns:p14="http://schemas.microsoft.com/office/powerpoint/2010/main" val="26004170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5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338D0E-9058-4397-8EE6-F044B45A4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10858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193C43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193C43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93C43"/>
                </a:solidFill>
                <a:latin typeface="DejaVu Sans"/>
                <a:ea typeface="DejaVu Sans"/>
                <a:cs typeface="DejaVu Sans"/>
              </a:rPr>
              <a:t>Χλωδοβίκος και κρίση της βασιλείας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5E7A30-6B37-4BF0-BF1F-25C8A4E27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0555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8F665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8F6650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8F6650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70C8ECB-4F29-469F-9DC3-1AB428159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19250"/>
            <a:ext cx="1047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325" b="1">
                <a:solidFill>
                  <a:srgbClr val="A55F3E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325" b="1">
                <a:solidFill>
                  <a:srgbClr val="A55F3E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A55F3E"/>
                </a:solidFill>
                <a:latin typeface="DejaVu Sans"/>
                <a:ea typeface="DejaVu Sans"/>
                <a:cs typeface="DejaVu Sans"/>
              </a:rPr>
              <a:t>Τέλη 5ου – αρχές 6ου αιώνα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20E26B-6D2C-4921-BE3A-F4D36F736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81250"/>
            <a:ext cx="104775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0">
                <a:solidFill>
                  <a:srgbClr val="193C43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93C43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193C43"/>
                </a:solidFill>
                <a:latin typeface="DejaVu Sans"/>
                <a:ea typeface="DejaVu Sans"/>
                <a:cs typeface="DejaVu Sans"/>
              </a:rPr>
              <a:t>Ο Χλωδοβίκος ενώνει τα φράγκικα φύλα.</a:t>
            </a:r>
          </a:p>
          <a:p xmlns:a="http://schemas.openxmlformats.org/drawingml/2006/main">
            <a:pPr>
              <a:defRPr sz="2400" b="0">
                <a:solidFill>
                  <a:srgbClr val="193C43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193C43"/>
                </a:solidFill>
                <a:latin typeface="DejaVu Sans"/>
                <a:ea typeface="DejaVu Sans"/>
                <a:cs typeface="DejaVu Sans"/>
              </a:rPr>
              <a:t>Θεμελιώνει το βασίλειο των Μεροβιγγείων.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E6D8E40-9B02-451D-B4E2-0297F7D86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05250"/>
            <a:ext cx="1047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325" b="1">
                <a:solidFill>
                  <a:srgbClr val="A55F3E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325" b="1">
                <a:solidFill>
                  <a:srgbClr val="A55F3E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A55F3E"/>
                </a:solidFill>
                <a:latin typeface="DejaVu Sans"/>
                <a:ea typeface="DejaVu Sans"/>
                <a:cs typeface="DejaVu Sans"/>
              </a:rPr>
              <a:t>Στα χρόνια των διαδόχων του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7EB1F2-2D51-4085-BB5E-914799CAA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67250"/>
            <a:ext cx="10668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93C43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193C43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93C43"/>
                </a:solidFill>
                <a:latin typeface="DejaVu Sans"/>
                <a:ea typeface="DejaVu Sans"/>
                <a:cs typeface="DejaVu Sans"/>
              </a:rPr>
              <a:t>Εμφύλιοι πόλεμοι και διάσπαση του κράτους.</a:t>
            </a:r>
          </a:p>
          <a:p xmlns:a="http://schemas.openxmlformats.org/drawingml/2006/main">
            <a:pPr>
              <a:defRPr sz="2175" b="0">
                <a:solidFill>
                  <a:srgbClr val="193C43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93C43"/>
                </a:solidFill>
                <a:latin typeface="DejaVu Sans"/>
                <a:ea typeface="DejaVu Sans"/>
                <a:cs typeface="DejaVu Sans"/>
              </a:rPr>
              <a:t>Υποχώρηση του εμπορίου και παρακμή των πόλεων.</a:t>
            </a:r>
          </a:p>
          <a:p xmlns:a="http://schemas.openxmlformats.org/drawingml/2006/main">
            <a:pPr>
              <a:defRPr sz="2175" b="0">
                <a:solidFill>
                  <a:srgbClr val="193C43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93C43"/>
                </a:solidFill>
                <a:latin typeface="DejaVu Sans"/>
                <a:ea typeface="DejaVu Sans"/>
                <a:cs typeface="DejaVu Sans"/>
              </a:rPr>
              <a:t>Αδύναμη βασιλεία και ενίσχυση τοπικών δυνάμεων.</a:t>
            </a:r>
          </a:p>
        </p:txBody>
      </p:sp>
    </p:spTree>
    <p:extLst>
      <p:ext uri="{BB962C8B-B14F-4D97-AF65-F5344CB8AC3E}">
        <p14:creationId xmlns:p14="http://schemas.microsoft.com/office/powerpoint/2010/main" val="155754793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5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077E912-6F5A-4E4F-BB1F-A3DE440D8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10858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193C43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193C43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93C43"/>
                </a:solidFill>
                <a:latin typeface="DejaVu Sans"/>
                <a:ea typeface="DejaVu Sans"/>
                <a:cs typeface="DejaVu Sans"/>
              </a:rPr>
              <a:t>Πουατιέ: η μάχη του 732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E9AB6D-9452-43A4-8F6D-D72978578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0555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8F665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8F6650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8F6650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7B6A382-7B0B-4068-921E-C892EC63F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19250"/>
            <a:ext cx="4953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75" b="1">
                <a:solidFill>
                  <a:srgbClr val="A55F3E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475" b="1">
                <a:solidFill>
                  <a:srgbClr val="A55F3E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A55F3E"/>
                </a:solidFill>
                <a:latin typeface="DejaVu Sans"/>
                <a:ea typeface="DejaVu Sans"/>
                <a:cs typeface="DejaVu Sans"/>
              </a:rPr>
              <a:t>Κάρολος Μαρτέλος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E82738-C6AC-4240-8EFF-16746BEEC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81250"/>
            <a:ext cx="4810125" cy="285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93C43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193C43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93C43"/>
                </a:solidFill>
                <a:latin typeface="DejaVu Sans"/>
                <a:ea typeface="DejaVu Sans"/>
                <a:cs typeface="DejaVu Sans"/>
              </a:rPr>
              <a:t>Αυλάρχης: ισχυρός αξιωματούχος της βασιλικής αυλής.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75" b="0">
                <a:solidFill>
                  <a:srgbClr val="193C43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93C43"/>
                </a:solidFill>
                <a:latin typeface="DejaVu Sans"/>
                <a:ea typeface="DejaVu Sans"/>
                <a:cs typeface="DejaVu Sans"/>
              </a:rPr>
              <a:t>Οι Φράγκοι αναχαιτίζουν την αραβική προέλαση.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75" b="0">
                <a:solidFill>
                  <a:srgbClr val="193C43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93C43"/>
                </a:solidFill>
                <a:latin typeface="DejaVu Sans"/>
                <a:ea typeface="DejaVu Sans"/>
                <a:cs typeface="DejaVu Sans"/>
              </a:rPr>
              <a:t>Η νίκη ενισχύει το κύρος του Μαρτέλου και των Καρολιδών.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5B8070-8E02-4849-883A-330D60678E7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dbb7567d5a4b5a"/>
          <a:stretch xmlns:a="http://schemas.openxmlformats.org/drawingml/2006/main"/>
        </p:blipFill>
        <p:spPr>
          <a:xfrm xmlns:a="http://schemas.openxmlformats.org/drawingml/2006/main">
            <a:off x="5842000" y="1428750"/>
            <a:ext cx="5461000" cy="40957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2E3F7A-C081-46AB-8139-0B07FC215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5572125"/>
            <a:ext cx="59531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0">
                <a:solidFill>
                  <a:srgbClr val="193C43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193C43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93C43"/>
                </a:solidFill>
                <a:latin typeface="DejaVu Sans"/>
                <a:ea typeface="DejaVu Sans"/>
                <a:cs typeface="DejaVu Sans"/>
              </a:rPr>
              <a:t>Πουατιέ (Poitiers): δυτική Γαλλία.</a:t>
            </a:r>
          </a:p>
          <a:p xmlns:a="http://schemas.openxmlformats.org/drawingml/2006/main">
            <a:pPr>
              <a:defRPr sz="1500" b="0">
                <a:solidFill>
                  <a:srgbClr val="193C43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93C43"/>
                </a:solidFill>
                <a:latin typeface="DejaVu Sans"/>
                <a:ea typeface="DejaVu Sans"/>
                <a:cs typeface="DejaVu Sans"/>
              </a:rPr>
              <a:t>Η μάχη έγινε στην περιοχή μεταξύ Τουρ και Πουατιέ.</a:t>
            </a:r>
          </a:p>
        </p:txBody>
      </p:sp>
    </p:spTree>
    <p:extLst>
      <p:ext uri="{BB962C8B-B14F-4D97-AF65-F5344CB8AC3E}">
        <p14:creationId xmlns:p14="http://schemas.microsoft.com/office/powerpoint/2010/main" val="195292039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5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2A3518-31CA-4403-A5BC-F29C89410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10858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193C43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193C43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93C43"/>
                </a:solidFill>
                <a:latin typeface="DejaVu Sans"/>
                <a:ea typeface="DejaVu Sans"/>
                <a:cs typeface="DejaVu Sans"/>
              </a:rPr>
              <a:t>Πιπίνος και πάπας: αμοιβαία στήριξη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9FFA3A-78CD-4BBD-8C3D-E47CDDC3E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0555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8F665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8F6650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8F6650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0D270B6-5A22-497C-98C2-8FE072E8A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24000"/>
            <a:ext cx="6096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A55F3E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A55F3E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A55F3E"/>
                </a:solidFill>
                <a:latin typeface="DejaVu Sans"/>
                <a:ea typeface="DejaVu Sans"/>
                <a:cs typeface="DejaVu Sans"/>
              </a:rPr>
              <a:t>754: παπική στέψη του Πιπίνου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4DF556-C131-41C9-91DB-F9C164515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33625"/>
            <a:ext cx="5667375" cy="3190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193C43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193C43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93C43"/>
                </a:solidFill>
                <a:latin typeface="DejaVu Sans"/>
                <a:ea typeface="DejaVu Sans"/>
                <a:cs typeface="DejaVu Sans"/>
              </a:rPr>
              <a:t>Ο πάπας αναζητεί προστασία από τους Λομβαρδούς.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00" b="0">
                <a:solidFill>
                  <a:srgbClr val="193C43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93C43"/>
                </a:solidFill>
                <a:latin typeface="DejaVu Sans"/>
                <a:ea typeface="DejaVu Sans"/>
                <a:cs typeface="DejaVu Sans"/>
              </a:rPr>
              <a:t>Ο Πιπίνος αποκτά θρησκευτικό κύρος ως «ελέω Θεού» βασιλιάς.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00" b="0">
                <a:solidFill>
                  <a:srgbClr val="193C43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93C43"/>
                </a:solidFill>
                <a:latin typeface="DejaVu Sans"/>
                <a:ea typeface="DejaVu Sans"/>
                <a:cs typeface="DejaVu Sans"/>
              </a:rPr>
              <a:t>Η παραχώρηση εδαφών στον πάπα δημιουργεί τον πυρήνα του Παπικού Κράτους.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14C1704-F361-4479-8E89-1591C9F4611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9a3663858f049f3"/>
          <a:stretch xmlns:a="http://schemas.openxmlformats.org/drawingml/2006/main"/>
        </p:blipFill>
        <p:spPr>
          <a:xfrm xmlns:a="http://schemas.openxmlformats.org/drawingml/2006/main">
            <a:off x="6858000" y="1774031"/>
            <a:ext cx="4667250" cy="3500438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98EE959-F61E-40BA-9065-786D68C79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5572125"/>
            <a:ext cx="4953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0">
                <a:solidFill>
                  <a:srgbClr val="193C43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425" b="0">
                <a:solidFill>
                  <a:srgbClr val="193C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193C43"/>
                </a:solidFill>
                <a:latin typeface="DejaVu Sans"/>
                <a:ea typeface="DejaVu Sans"/>
                <a:cs typeface="DejaVu Sans"/>
              </a:rPr>
              <a:t>Παβία: κέντρο των Λομβαρδών.</a:t>
            </a:r>
          </a:p>
          <a:p xmlns:a="http://schemas.openxmlformats.org/drawingml/2006/main">
            <a:pPr>
              <a:defRPr sz="1425" b="0">
                <a:solidFill>
                  <a:srgbClr val="193C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193C43"/>
                </a:solidFill>
                <a:latin typeface="DejaVu Sans"/>
                <a:ea typeface="DejaVu Sans"/>
                <a:cs typeface="DejaVu Sans"/>
              </a:rPr>
              <a:t>Ραβέννα και Ρώμη: βασικοί τόποι της ενότητας.</a:t>
            </a:r>
          </a:p>
        </p:txBody>
      </p:sp>
    </p:spTree>
    <p:extLst>
      <p:ext uri="{BB962C8B-B14F-4D97-AF65-F5344CB8AC3E}">
        <p14:creationId xmlns:p14="http://schemas.microsoft.com/office/powerpoint/2010/main" val="93093689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5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7E81CD-13DB-4EC7-9B5D-652176F4C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10858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193C43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193C43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93C43"/>
                </a:solidFill>
                <a:latin typeface="DejaVu Sans"/>
                <a:ea typeface="DejaVu Sans"/>
                <a:cs typeface="DejaVu Sans"/>
              </a:rPr>
              <a:t>Ο Καρλομάγνος επεκτείνει το κράτος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1FFCD5-FE2E-45FB-955C-C5A9D1F2F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0555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8F665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8F6650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8F6650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F557679-BB46-4F36-87D7-549EF693C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191125" cy="2952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325" b="0">
                <a:solidFill>
                  <a:srgbClr val="193C43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325" b="0">
                <a:solidFill>
                  <a:srgbClr val="193C43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93C43"/>
                </a:solidFill>
                <a:latin typeface="DejaVu Sans"/>
                <a:ea typeface="DejaVu Sans"/>
                <a:cs typeface="DejaVu Sans"/>
              </a:rPr>
              <a:t>768: διαδέχεται τον Πιπίνο.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325" b="0">
                <a:solidFill>
                  <a:srgbClr val="193C43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93C43"/>
                </a:solidFill>
                <a:latin typeface="DejaVu Sans"/>
                <a:ea typeface="DejaVu Sans"/>
                <a:cs typeface="DejaVu Sans"/>
              </a:rPr>
              <a:t>774: καταλύει το κράτος των Λομβαρδών.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325" b="0">
                <a:solidFill>
                  <a:srgbClr val="193C43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93C43"/>
                </a:solidFill>
                <a:latin typeface="DejaVu Sans"/>
                <a:ea typeface="DejaVu Sans"/>
                <a:cs typeface="DejaVu Sans"/>
              </a:rPr>
              <a:t>Η επικράτειά του περιλαμβάνει πολλούς λαούς της Δυτικής και Κεντρικής Ευρώπης.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6650E6-02FC-4EF2-A1C3-36543A561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91125"/>
            <a:ext cx="547687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0">
                <a:solidFill>
                  <a:srgbClr val="A55F3E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A55F3E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A55F3E"/>
                </a:solidFill>
                <a:latin typeface="DejaVu Sans"/>
                <a:ea typeface="DejaVu Sans"/>
                <a:cs typeface="DejaVu Sans"/>
              </a:rPr>
              <a:t>Πράσινο: η αυτοκρατορία γύρω στο 814.</a:t>
            </a:r>
          </a:p>
          <a:p xmlns:a="http://schemas.openxmlformats.org/drawingml/2006/main">
            <a:pPr>
              <a:defRPr sz="1725" b="0">
                <a:solidFill>
                  <a:srgbClr val="A55F3E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A55F3E"/>
                </a:solidFill>
                <a:latin typeface="DejaVu Sans"/>
                <a:ea typeface="DejaVu Sans"/>
                <a:cs typeface="DejaVu Sans"/>
              </a:rPr>
              <a:t>Ροζ: το Παπικό Κράτος.</a:t>
            </a:r>
          </a:p>
          <a:p xmlns:a="http://schemas.openxmlformats.org/drawingml/2006/main">
            <a:pPr>
              <a:defRPr sz="1725" b="0">
                <a:solidFill>
                  <a:srgbClr val="A55F3E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A55F3E"/>
                </a:solidFill>
                <a:latin typeface="DejaVu Sans"/>
                <a:ea typeface="DejaVu Sans"/>
                <a:cs typeface="DejaVu Sans"/>
              </a:rPr>
              <a:t>Μοβ: η Ανατολική Ρωμαϊκή Αυτοκρατορία.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CAAAF2C-28D4-44E3-B7B3-60939DF263A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c22a162e5d4595"/>
          <a:stretch xmlns:a="http://schemas.openxmlformats.org/drawingml/2006/main"/>
        </p:blipFill>
        <p:spPr>
          <a:xfrm xmlns:a="http://schemas.openxmlformats.org/drawingml/2006/main">
            <a:off x="6685075" y="1381125"/>
            <a:ext cx="4251101" cy="48101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7894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5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AF87C67-D9F4-4753-A303-C890908E0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10858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193C43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193C43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93C43"/>
                </a:solidFill>
                <a:latin typeface="DejaVu Sans"/>
                <a:ea typeface="DejaVu Sans"/>
                <a:cs typeface="DejaVu Sans"/>
              </a:rPr>
              <a:t>Άαχεν: έδρα και διοίκηση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84D809-A0C3-4F45-92CE-AF0B3DCB2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0555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8F665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8F6650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8F6650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5B22200-53BB-41CC-825A-BDAC5626E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19250"/>
            <a:ext cx="51911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625" b="1">
                <a:solidFill>
                  <a:srgbClr val="A55F3E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625" b="1">
                <a:solidFill>
                  <a:srgbClr val="A55F3E"/>
                </a:solidFill>
                <a:latin typeface="DejaVu Sans"/>
                <a:ea typeface="DejaVu Sans"/>
                <a:cs typeface="DejaVu Sans"/>
              </a:defRPr>
            </a:pPr>
            <a:r>
              <a:rPr sz="2625" b="1">
                <a:solidFill>
                  <a:srgbClr val="A55F3E"/>
                </a:solidFill>
                <a:latin typeface="DejaVu Sans"/>
                <a:ea typeface="DejaVu Sans"/>
                <a:cs typeface="DejaVu Sans"/>
              </a:rPr>
              <a:t>Άαχεν (Aachen)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2007CE-88E7-4FD2-BF7A-D29F910CC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33625"/>
            <a:ext cx="509587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93C43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193C43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93C43"/>
                </a:solidFill>
                <a:latin typeface="DejaVu Sans"/>
                <a:ea typeface="DejaVu Sans"/>
                <a:cs typeface="DejaVu Sans"/>
              </a:rPr>
              <a:t>Στη σημερινή δυτική Γερμανία, κοντά σε Βέλγιο και Ολλανδία.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75" b="0">
                <a:solidFill>
                  <a:srgbClr val="193C43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93C43"/>
                </a:solidFill>
                <a:latin typeface="DejaVu Sans"/>
                <a:ea typeface="DejaVu Sans"/>
                <a:cs typeface="DejaVu Sans"/>
              </a:rPr>
              <a:t>Ο Καρλομάγνος επιλέγει εδώ την έδρα του.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622AB8B-F5EC-403F-8C56-0197E786C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33875"/>
            <a:ext cx="5524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1">
                <a:solidFill>
                  <a:srgbClr val="A55F3E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A55F3E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A55F3E"/>
                </a:solidFill>
                <a:latin typeface="DejaVu Sans"/>
                <a:ea typeface="DejaVu Sans"/>
                <a:cs typeface="DejaVu Sans"/>
              </a:rPr>
              <a:t>Οργάνωση του κράτους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6A26A15-1541-4E26-BEBD-EAB4ECAC8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00625"/>
            <a:ext cx="57150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193C43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193C43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93C43"/>
                </a:solidFill>
                <a:latin typeface="DejaVu Sans"/>
                <a:ea typeface="DejaVu Sans"/>
                <a:cs typeface="DejaVu Sans"/>
              </a:rPr>
              <a:t>Περίπου 200 κομητείες.</a:t>
            </a:r>
          </a:p>
          <a:p xmlns:a="http://schemas.openxmlformats.org/drawingml/2006/main">
            <a:pPr>
              <a:defRPr sz="2025" b="0">
                <a:solidFill>
                  <a:srgbClr val="193C43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93C43"/>
                </a:solidFill>
                <a:latin typeface="DejaVu Sans"/>
                <a:ea typeface="DejaVu Sans"/>
                <a:cs typeface="DejaVu Sans"/>
              </a:rPr>
              <a:t>Βασιλικοί απεσταλμένοι για έλεγχο.</a:t>
            </a:r>
          </a:p>
          <a:p xmlns:a="http://schemas.openxmlformats.org/drawingml/2006/main">
            <a:pPr>
              <a:defRPr sz="2025" b="0">
                <a:solidFill>
                  <a:srgbClr val="193C43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93C43"/>
                </a:solidFill>
                <a:latin typeface="DejaVu Sans"/>
                <a:ea typeface="DejaVu Sans"/>
                <a:cs typeface="DejaVu Sans"/>
              </a:rPr>
              <a:t>Εκκλησιαστική μεταρρύθμιση.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997AA14-61C9-4B38-9A89-C35E0FFC7EB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56234ac065438e"/>
          <a:stretch xmlns:a="http://schemas.openxmlformats.org/drawingml/2006/main"/>
        </p:blipFill>
        <p:spPr>
          <a:xfrm xmlns:a="http://schemas.openxmlformats.org/drawingml/2006/main">
            <a:off x="6318250" y="1666875"/>
            <a:ext cx="5080000" cy="3810000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E67BDB-9ADA-4C8A-B318-8EB4091BD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5667375"/>
            <a:ext cx="5334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193C43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193C43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93C43"/>
                </a:solidFill>
                <a:latin typeface="DejaVu Sans"/>
                <a:ea typeface="DejaVu Sans"/>
                <a:cs typeface="DejaVu Sans"/>
              </a:rPr>
              <a:t>Σύγχρονα σύνορα για γεωγραφικό προσανατολισμό</a:t>
            </a:r>
          </a:p>
        </p:txBody>
      </p:sp>
    </p:spTree>
    <p:extLst>
      <p:ext uri="{BB962C8B-B14F-4D97-AF65-F5344CB8AC3E}">
        <p14:creationId xmlns:p14="http://schemas.microsoft.com/office/powerpoint/2010/main" val="69496578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5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E032A77-CA41-475E-B0B9-C50D0BC15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10858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193C43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193C43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93C43"/>
                </a:solidFill>
                <a:latin typeface="DejaVu Sans"/>
                <a:ea typeface="DejaVu Sans"/>
                <a:cs typeface="DejaVu Sans"/>
              </a:rPr>
              <a:t>800: δύο ρωμαϊκές αυτοκρατορίες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859802-D538-4A0F-A71F-9C830AD10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0555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8F665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8F6650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8F6650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8E6DF23-4985-4138-AFA6-8E7F2F580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71625"/>
            <a:ext cx="6191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1">
                <a:solidFill>
                  <a:srgbClr val="A55F3E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400" b="1">
                <a:solidFill>
                  <a:srgbClr val="A55F3E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A55F3E"/>
                </a:solidFill>
                <a:latin typeface="DejaVu Sans"/>
                <a:ea typeface="DejaVu Sans"/>
                <a:cs typeface="DejaVu Sans"/>
              </a:rPr>
              <a:t>Χριστούγεννα στη Ρώμη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95D4B31-0F63-4127-BF35-AB054E7E9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81250"/>
            <a:ext cx="6000750" cy="2524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0">
                <a:solidFill>
                  <a:srgbClr val="193C43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250" b="0">
                <a:solidFill>
                  <a:srgbClr val="193C43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93C43"/>
                </a:solidFill>
                <a:latin typeface="DejaVu Sans"/>
                <a:ea typeface="DejaVu Sans"/>
                <a:cs typeface="DejaVu Sans"/>
              </a:rPr>
              <a:t>Ο πάπας Λέων Γ΄ στέφει τον Καρλομάγνο αυτοκράτορα.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 b="0">
                <a:solidFill>
                  <a:srgbClr val="193C43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93C43"/>
                </a:solidFill>
                <a:latin typeface="DejaVu Sans"/>
                <a:ea typeface="DejaVu Sans"/>
                <a:cs typeface="DejaVu Sans"/>
              </a:rPr>
              <a:t>Οι Βυζαντινοί θεωρούν τη στέψη σφετερισμό των δικαιωμάτων τους στη ρωμαϊκή κληρονομιά.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4A6621-DB2F-4F2C-AC00-A8A534B6C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86375"/>
            <a:ext cx="6191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A55F3E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A55F3E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A55F3E"/>
                </a:solidFill>
                <a:latin typeface="DejaVu Sans"/>
                <a:ea typeface="DejaVu Sans"/>
                <a:cs typeface="DejaVu Sans"/>
              </a:rPr>
              <a:t>Ανατολή και Δύση διεκδικούν</a:t>
            </a:r>
          </a:p>
          <a:p xmlns:a="http://schemas.openxmlformats.org/drawingml/2006/main">
            <a:pPr>
              <a:defRPr sz="2175" b="1">
                <a:solidFill>
                  <a:srgbClr val="A55F3E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A55F3E"/>
                </a:solidFill>
                <a:latin typeface="DejaVu Sans"/>
                <a:ea typeface="DejaVu Sans"/>
                <a:cs typeface="DejaVu Sans"/>
              </a:rPr>
              <a:t>τη ρωμαϊκή αυτοκρατορική συνέχεια.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375FAD-3C6E-41ED-BEDF-A19C74D1264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3453472d6f4335"/>
          <a:stretch xmlns:a="http://schemas.openxmlformats.org/drawingml/2006/main"/>
        </p:blipFill>
        <p:spPr>
          <a:xfrm xmlns:a="http://schemas.openxmlformats.org/drawingml/2006/main">
            <a:off x="7096125" y="2072210"/>
            <a:ext cx="4429125" cy="3237455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A364FD-1AB0-4C01-A057-2243A9BBF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96125" y="5524500"/>
            <a:ext cx="4476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0">
                <a:solidFill>
                  <a:srgbClr val="193C43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425" b="0">
                <a:solidFill>
                  <a:srgbClr val="193C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193C43"/>
                </a:solidFill>
                <a:latin typeface="DejaVu Sans"/>
                <a:ea typeface="DejaVu Sans"/>
                <a:cs typeface="DejaVu Sans"/>
              </a:rPr>
              <a:t>F. Kaulbach: μεταγενέστερη</a:t>
            </a:r>
          </a:p>
          <a:p xmlns:a="http://schemas.openxmlformats.org/drawingml/2006/main">
            <a:pPr>
              <a:defRPr sz="1425" b="0">
                <a:solidFill>
                  <a:srgbClr val="193C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193C43"/>
                </a:solidFill>
                <a:latin typeface="DejaVu Sans"/>
                <a:ea typeface="DejaVu Sans"/>
                <a:cs typeface="DejaVu Sans"/>
              </a:rPr>
              <a:t>καλλιτεχνική απεικόνιση της στέψης</a:t>
            </a:r>
          </a:p>
        </p:txBody>
      </p:sp>
    </p:spTree>
    <p:extLst>
      <p:ext uri="{BB962C8B-B14F-4D97-AF65-F5344CB8AC3E}">
        <p14:creationId xmlns:p14="http://schemas.microsoft.com/office/powerpoint/2010/main" val="120974922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5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C480008-9554-49EE-8465-3DD28121F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10858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193C43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193C43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93C43"/>
                </a:solidFill>
                <a:latin typeface="DejaVu Sans"/>
                <a:ea typeface="DejaVu Sans"/>
                <a:cs typeface="DejaVu Sans"/>
              </a:rPr>
              <a:t>Ανακεφαλαίωση και δραστηριότητα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F7CF73-4D4E-481C-AD91-A6676B56A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0555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8F665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8F6650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8F6650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0837633-F70D-4626-A3D7-3831461DB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71625"/>
            <a:ext cx="10858500" cy="2667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193C43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193C43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93C43"/>
                </a:solidFill>
                <a:latin typeface="DejaVu Sans"/>
                <a:ea typeface="DejaVu Sans"/>
                <a:cs typeface="DejaVu Sans"/>
              </a:rPr>
              <a:t>732   Πουατιέ: ενίσχυση του Καρόλου Μαρτέλου</a:t>
            </a:r>
          </a:p>
          <a:p xmlns:a="http://schemas.openxmlformats.org/drawingml/2006/main">
            <a:pPr>
              <a:defRPr sz="2100" b="0">
                <a:solidFill>
                  <a:srgbClr val="193C43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93C43"/>
                </a:solidFill>
                <a:latin typeface="DejaVu Sans"/>
                <a:ea typeface="DejaVu Sans"/>
                <a:cs typeface="DejaVu Sans"/>
              </a:rPr>
              <a:t>754   Στέψη Πιπίνου: συμμαχία με τον πάπα</a:t>
            </a:r>
          </a:p>
          <a:p xmlns:a="http://schemas.openxmlformats.org/drawingml/2006/main">
            <a:pPr>
              <a:defRPr sz="2100" b="0">
                <a:solidFill>
                  <a:srgbClr val="193C43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93C43"/>
                </a:solidFill>
                <a:latin typeface="DejaVu Sans"/>
                <a:ea typeface="DejaVu Sans"/>
                <a:cs typeface="DejaVu Sans"/>
              </a:rPr>
              <a:t>768   Ανάληψη της βασιλείας από τον Καρλομάγνο</a:t>
            </a:r>
          </a:p>
          <a:p xmlns:a="http://schemas.openxmlformats.org/drawingml/2006/main">
            <a:pPr>
              <a:defRPr sz="2100" b="0">
                <a:solidFill>
                  <a:srgbClr val="193C43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93C43"/>
                </a:solidFill>
                <a:latin typeface="DejaVu Sans"/>
                <a:ea typeface="DejaVu Sans"/>
                <a:cs typeface="DejaVu Sans"/>
              </a:rPr>
              <a:t>774   Κατάλυση του κράτους των Λομβαρδών</a:t>
            </a:r>
          </a:p>
          <a:p xmlns:a="http://schemas.openxmlformats.org/drawingml/2006/main">
            <a:pPr>
              <a:defRPr sz="2100" b="0">
                <a:solidFill>
                  <a:srgbClr val="193C43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93C43"/>
                </a:solidFill>
                <a:latin typeface="DejaVu Sans"/>
                <a:ea typeface="DejaVu Sans"/>
                <a:cs typeface="DejaVu Sans"/>
              </a:rPr>
              <a:t>800   Αυτοκρατορική στέψη στη Ρώμη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1FA61F-2C87-4387-B7DC-1D6FD581A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A55F3E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A55F3E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A55F3E"/>
                </a:solidFill>
                <a:latin typeface="DejaVu Sans"/>
                <a:ea typeface="DejaVu Sans"/>
                <a:cs typeface="DejaVu Sans"/>
              </a:rPr>
              <a:t>Σε ζευγάρια • Με ανοιχτό το βιβλίο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77EE5F-35C8-422B-8C70-1135E51B4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86375"/>
            <a:ext cx="10858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0">
                <a:solidFill>
                  <a:srgbClr val="193C43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193C43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193C43"/>
                </a:solidFill>
                <a:latin typeface="DejaVu Sans"/>
                <a:ea typeface="DejaVu Sans"/>
                <a:cs typeface="DejaVu Sans"/>
              </a:rPr>
              <a:t>Τι κέρδιζε ο πάπας και τι ο βασιλιάς των Φράγκων</a:t>
            </a:r>
          </a:p>
          <a:p xmlns:a="http://schemas.openxmlformats.org/drawingml/2006/main">
            <a:pPr>
              <a:defRPr sz="1950" b="0">
                <a:solidFill>
                  <a:srgbClr val="193C43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193C43"/>
                </a:solidFill>
                <a:latin typeface="DejaVu Sans"/>
                <a:ea typeface="DejaVu Sans"/>
                <a:cs typeface="DejaVu Sans"/>
              </a:rPr>
              <a:t>από τη συνεργασία τους;</a:t>
            </a:r>
          </a:p>
          <a:p xmlns:a="http://schemas.openxmlformats.org/drawingml/2006/main">
            <a:pPr>
              <a:defRPr sz="1950" b="0">
                <a:solidFill>
                  <a:srgbClr val="193C43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193C43"/>
                </a:solidFill>
                <a:latin typeface="DejaVu Sans"/>
                <a:ea typeface="DejaVu Sans"/>
                <a:cs typeface="DejaVu Sans"/>
              </a:rPr>
              <a:t>Ποια πόλη ήταν τόπος στέψης και ποια έδρα του Καρλομάγνου;</a:t>
            </a:r>
          </a:p>
        </p:txBody>
      </p:sp>
    </p:spTree>
    <p:extLst>
      <p:ext uri="{BB962C8B-B14F-4D97-AF65-F5344CB8AC3E}">
        <p14:creationId xmlns:p14="http://schemas.microsoft.com/office/powerpoint/2010/main" val="53736589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2026-10-08T13:33:01.4420000Z</dcterms:created>
  <dcterms:modified xsi:type="dcterms:W3CDTF">2026-10-08T13:33:01.4420000Z</dcterms:modified>
</coreProperties>
</file>