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_rels/notesSlide1.xml.rels" ContentType="application/vnd.openxmlformats-package.relationships+xml"/>
  <Override PartName="/ppt/notesSlides/_rels/notesSlide3.xml.rels" ContentType="application/vnd.openxmlformats-package.relationships+xml"/>
  <Override PartName="/ppt/notesSlides/_rels/notesSlide4.xml.rels" ContentType="application/vnd.openxmlformats-package.relationships+xml"/>
  <Override PartName="/ppt/notesSlides/_rels/notesSlide5.xml.rels" ContentType="application/vnd.openxmlformats-package.relationships+xml"/>
  <Override PartName="/ppt/notesSlides/_rels/notesSlide6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media/image1.jpeg" ContentType="image/jpeg"/>
  <Override PartName="/ppt/media/image2.jpeg" ContentType="image/jpeg"/>
  <Override PartName="/ppt/media/image3.jpeg" ContentType="image/jpeg"/>
  <Override PartName="/ppt/media/image5.png" ContentType="image/png"/>
  <Override PartName="/ppt/media/image4.jpeg" ContentType="image/jpeg"/>
  <Override PartName="/ppt/media/image6.png" ContentType="image/png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el-GR" sz="1800" spc="-1" strike="noStrike">
                <a:solidFill>
                  <a:srgbClr val="000000"/>
                </a:solidFill>
                <a:latin typeface="Calibri"/>
              </a:rPr>
              <a:t>Πατήστε για μετακίνηση της διαφάνειας</a:t>
            </a:r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l-GR" sz="2000" spc="-1" strike="noStrike">
                <a:latin typeface="Arial"/>
              </a:rPr>
              <a:t>Πατήστε για επεξεργασία της μορφής των σημειώσεων</a:t>
            </a:r>
            <a:endParaRPr b="0" lang="el-GR" sz="2000" spc="-1" strike="noStrike"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l-GR" sz="1400" spc="-1" strike="noStrike">
                <a:latin typeface="Times New Roman"/>
              </a:rPr>
              <a:t>&lt;κεφαλίδα&gt;</a:t>
            </a:r>
            <a:endParaRPr b="0" lang="el-GR" sz="14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el-GR" sz="1400" spc="-1" strike="noStrike">
                <a:latin typeface="Times New Roman"/>
              </a:rPr>
              <a:t>&lt;ημερομηνία/ώρα&gt;</a:t>
            </a:r>
            <a:endParaRPr b="0" lang="el-GR" sz="1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el-GR" sz="1400" spc="-1" strike="noStrike">
                <a:latin typeface="Times New Roman"/>
              </a:rPr>
              <a:t>&lt;υποσέλιδο&gt;</a:t>
            </a:r>
            <a:endParaRPr b="0" lang="el-GR" sz="1400" spc="-1" strike="noStrike">
              <a:latin typeface="Times New Roman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3EF97C3D-8810-4A1B-A950-8CD813C55175}" type="slidenum">
              <a:rPr b="0" lang="el-GR" sz="1400" spc="-1" strike="noStrike">
                <a:latin typeface="Times New Roman"/>
              </a:rPr>
              <a:t>&lt;αριθμός&gt;</a:t>
            </a:fld>
            <a:endParaRPr b="0" lang="el-GR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</p:spPr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l-GR" sz="2000" spc="-1" strike="noStrike">
              <a:latin typeface="Arial"/>
            </a:endParaRPr>
          </a:p>
        </p:txBody>
      </p:sp>
      <p:sp>
        <p:nvSpPr>
          <p:cNvPr id="94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A6DF7779-98BB-4A9D-85BA-BF6AA54407A4}" type="slidenum">
              <a:rPr b="0" lang="el-GR" sz="1200" spc="-1" strike="noStrike">
                <a:latin typeface="Times New Roman"/>
              </a:rPr>
              <a:t>&lt;αριθμός&gt;</a:t>
            </a:fld>
            <a:endParaRPr b="0" lang="el-GR" sz="1200" spc="-1" strike="noStrike">
              <a:latin typeface="Times New Roman"/>
            </a:endParaRPr>
          </a:p>
        </p:txBody>
      </p:sp>
      <p:sp>
        <p:nvSpPr>
          <p:cNvPr id="95" name="TextShape 4"/>
          <p:cNvSpPr txBox="1"/>
          <p:nvPr/>
        </p:nvSpPr>
        <p:spPr>
          <a:xfrm>
            <a:off x="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r>
              <a:rPr b="0" lang="el-GR" sz="1200" spc="-1" strike="noStrike">
                <a:latin typeface="Times New Roman"/>
              </a:rPr>
              <a:t>ΚΟΝΤΕΣ ΙΩΑΝΝΗΣ</a:t>
            </a:r>
            <a:endParaRPr b="0" lang="el-GR" sz="1200" spc="-1" strike="noStrike"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5DBD2DB2-8AC5-482E-8183-15E41EC7A1FE}" type="slidenum">
              <a:rPr b="0" lang="el-GR" sz="1200" spc="-1" strike="noStrike">
                <a:latin typeface="Times New Roman"/>
              </a:rPr>
              <a:t>&lt;αριθμός&gt;</a:t>
            </a:fld>
            <a:endParaRPr b="0" lang="el-GR" sz="1200" spc="-1" strike="noStrike">
              <a:latin typeface="Times New Roman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</p:spPr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l-GR" sz="2000" spc="-1" strike="noStrike">
              <a:latin typeface="Arial"/>
            </a:endParaRPr>
          </a:p>
        </p:txBody>
      </p:sp>
      <p:sp>
        <p:nvSpPr>
          <p:cNvPr id="99" name="TextShape 4"/>
          <p:cNvSpPr txBox="1"/>
          <p:nvPr/>
        </p:nvSpPr>
        <p:spPr>
          <a:xfrm>
            <a:off x="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r>
              <a:rPr b="0" lang="el-GR" sz="1200" spc="-1" strike="noStrike">
                <a:latin typeface="Times New Roman"/>
              </a:rPr>
              <a:t>ΚΟΝΤΕΣ ΙΩΑΝΝΗΣ</a:t>
            </a:r>
            <a:endParaRPr b="0" lang="el-GR" sz="1200" spc="-1" strike="noStrike"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DB6E525D-384D-44F1-9DBE-BBCD690DB93A}" type="slidenum">
              <a:rPr b="0" lang="el-GR" sz="1200" spc="-1" strike="noStrike">
                <a:latin typeface="Times New Roman"/>
              </a:rPr>
              <a:t>&lt;αριθμός&gt;</a:t>
            </a:fld>
            <a:endParaRPr b="0" lang="el-GR" sz="1200" spc="-1" strike="noStrike">
              <a:latin typeface="Times New Roman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</p:spPr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l-GR" sz="2000" spc="-1" strike="noStrike">
              <a:latin typeface="Arial"/>
            </a:endParaRPr>
          </a:p>
        </p:txBody>
      </p:sp>
      <p:sp>
        <p:nvSpPr>
          <p:cNvPr id="103" name="TextShape 4"/>
          <p:cNvSpPr txBox="1"/>
          <p:nvPr/>
        </p:nvSpPr>
        <p:spPr>
          <a:xfrm>
            <a:off x="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r>
              <a:rPr b="0" lang="el-GR" sz="1200" spc="-1" strike="noStrike">
                <a:latin typeface="Times New Roman"/>
              </a:rPr>
              <a:t>ΚΟΝΤΕΣ ΙΩΑΝΝΗΣ</a:t>
            </a:r>
            <a:endParaRPr b="0" lang="el-GR" sz="1200" spc="-1" strike="noStrike"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85E8B5DF-093C-4E20-ADAA-9F0D53A37151}" type="slidenum">
              <a:rPr b="0" lang="el-GR" sz="1200" spc="-1" strike="noStrike">
                <a:latin typeface="Times New Roman"/>
              </a:rPr>
              <a:t>&lt;αριθμός&gt;</a:t>
            </a:fld>
            <a:endParaRPr b="0" lang="el-GR" sz="1200" spc="-1" strike="noStrike">
              <a:latin typeface="Times New Roman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</p:spPr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l-GR" sz="2000" spc="-1" strike="noStrike">
              <a:latin typeface="Arial"/>
            </a:endParaRPr>
          </a:p>
        </p:txBody>
      </p:sp>
      <p:sp>
        <p:nvSpPr>
          <p:cNvPr id="107" name="TextShape 4"/>
          <p:cNvSpPr txBox="1"/>
          <p:nvPr/>
        </p:nvSpPr>
        <p:spPr>
          <a:xfrm>
            <a:off x="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r>
              <a:rPr b="0" lang="el-GR" sz="1200" spc="-1" strike="noStrike">
                <a:latin typeface="Times New Roman"/>
              </a:rPr>
              <a:t>ΚΟΝΤΕΣ ΙΩΑΝΝΗΣ</a:t>
            </a:r>
            <a:endParaRPr b="0" lang="el-GR" sz="1200" spc="-1" strike="noStrike"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D6F91238-B03F-45B2-B198-D4F16F2F2347}" type="slidenum">
              <a:rPr b="0" lang="el-GR" sz="1200" spc="-1" strike="noStrike">
                <a:latin typeface="Times New Roman"/>
              </a:rPr>
              <a:t>&lt;αριθμός&gt;</a:t>
            </a:fld>
            <a:endParaRPr b="0" lang="el-GR" sz="1200" spc="-1" strike="noStrike">
              <a:latin typeface="Times New Roman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</p:spPr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l-GR" sz="2000" spc="-1" strike="noStrike">
              <a:latin typeface="Arial"/>
            </a:endParaRPr>
          </a:p>
        </p:txBody>
      </p:sp>
      <p:sp>
        <p:nvSpPr>
          <p:cNvPr id="111" name="TextShape 4"/>
          <p:cNvSpPr txBox="1"/>
          <p:nvPr/>
        </p:nvSpPr>
        <p:spPr>
          <a:xfrm>
            <a:off x="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r>
              <a:rPr b="0" lang="el-GR" sz="1200" spc="-1" strike="noStrike">
                <a:latin typeface="Times New Roman"/>
              </a:rPr>
              <a:t>ΚΟΝΤΕΣ ΙΩΑΝΝΗΣ</a:t>
            </a:r>
            <a:endParaRPr b="0" lang="el-GR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4400" spc="-1" strike="noStrike">
                <a:solidFill>
                  <a:srgbClr val="000000"/>
                </a:solidFill>
                <a:latin typeface="Calibri"/>
              </a:rPr>
              <a:t>Kλικ για επεξεργασία του τίτλου</a:t>
            </a:r>
            <a:endParaRPr b="0" lang="el-G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3200" spc="-1" strike="noStrike">
                <a:solidFill>
                  <a:srgbClr val="000000"/>
                </a:solidFill>
                <a:latin typeface="Calibri"/>
              </a:rPr>
              <a:t>Kλικ για επεξεργασία των στυλ του υποδείγματος</a:t>
            </a:r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</a:rPr>
              <a:t>Δεύτερου επιπέδου</a:t>
            </a: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400" spc="-1" strike="noStrike">
                <a:solidFill>
                  <a:srgbClr val="000000"/>
                </a:solidFill>
                <a:latin typeface="Calibri"/>
              </a:rPr>
              <a:t>Τρίτου επιπέδου</a:t>
            </a:r>
            <a:endParaRPr b="0" lang="el-GR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l-GR" sz="2000" spc="-1" strike="noStrike">
                <a:solidFill>
                  <a:srgbClr val="000000"/>
                </a:solidFill>
                <a:latin typeface="Calibri"/>
              </a:rPr>
              <a:t>Τέταρτου επιπέδου</a:t>
            </a:r>
            <a:endParaRPr b="0" lang="el-GR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l-GR" sz="2000" spc="-1" strike="noStrike">
                <a:solidFill>
                  <a:srgbClr val="000000"/>
                </a:solidFill>
                <a:latin typeface="Calibri"/>
              </a:rPr>
              <a:t>Πέμπτου επιπέδου</a:t>
            </a:r>
            <a:endParaRPr b="0" lang="el-GR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86F10A12-E211-4155-92DD-C978AEB567B5}" type="datetime">
              <a:rPr b="0" lang="el-GR" sz="1200" spc="-1" strike="noStrike">
                <a:solidFill>
                  <a:srgbClr val="8b8b8b"/>
                </a:solidFill>
                <a:latin typeface="Calibri"/>
              </a:rPr>
              <a:t>10/3/2021</a:t>
            </a:fld>
            <a:endParaRPr b="0" lang="el-GR" sz="12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l-GR" sz="2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B23A5DA3-430C-41C9-AD93-E66E1326B041}" type="slidenum">
              <a:rPr b="0" lang="el-GR" sz="1200" spc="-1" strike="noStrike">
                <a:solidFill>
                  <a:srgbClr val="8b8b8b"/>
                </a:solidFill>
                <a:latin typeface="Calibri"/>
              </a:rPr>
              <a:t>12</a:t>
            </a:fld>
            <a:endParaRPr b="0" lang="el-GR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hyperlink" Target="http://www.sch.gr/" TargetMode="External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hyperlink" Target="http://www.sch.gr/" TargetMode="External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Relationship Id="rId3" Type="http://schemas.openxmlformats.org/officeDocument/2006/relationships/image" Target="../media/image4.jpeg"/><Relationship Id="rId4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Shape 1"/>
          <p:cNvSpPr txBox="1"/>
          <p:nvPr/>
        </p:nvSpPr>
        <p:spPr>
          <a:xfrm>
            <a:off x="571680" y="357120"/>
            <a:ext cx="8071920" cy="1499760"/>
          </a:xfrm>
          <a:prstGeom prst="rect">
            <a:avLst/>
          </a:prstGeom>
          <a:solidFill>
            <a:srgbClr val="ffc000"/>
          </a:solidFill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4400" spc="-1" strike="noStrike">
                <a:solidFill>
                  <a:srgbClr val="000000"/>
                </a:solidFill>
                <a:latin typeface="Calibri"/>
              </a:rPr>
              <a:t>ΕΦΑΡΜΟΓΕΣ ΠΛΗΡΟΦΟΡΙΚΗΣ</a:t>
            </a: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 A’ </a:t>
            </a:r>
            <a:r>
              <a:rPr b="0" lang="el-GR" sz="4400" spc="-1" strike="noStrike">
                <a:solidFill>
                  <a:srgbClr val="000000"/>
                </a:solidFill>
                <a:latin typeface="Calibri"/>
              </a:rPr>
              <a:t>ΓΕΝΙΚΟΥ ΛΥΚΕΙΟΥ</a:t>
            </a:r>
            <a:endParaRPr b="0" lang="el-G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" name="TextShape 2"/>
          <p:cNvSpPr txBox="1"/>
          <p:nvPr/>
        </p:nvSpPr>
        <p:spPr>
          <a:xfrm>
            <a:off x="457200" y="1928880"/>
            <a:ext cx="8229240" cy="419688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343080" indent="-342720" algn="ctr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el-GR" sz="3200" spc="-1" strike="noStrike" u="sng">
                <a:solidFill>
                  <a:srgbClr val="000000"/>
                </a:solidFill>
                <a:uFillTx/>
                <a:latin typeface="Calibri"/>
              </a:rPr>
              <a:t>ΚΕΦΑΛΑΙΟ 11</a:t>
            </a:r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 algn="ctr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 algn="ctr">
              <a:lnSpc>
                <a:spcPct val="100000"/>
              </a:lnSpc>
              <a:spcBef>
                <a:spcPts val="879"/>
              </a:spcBef>
              <a:tabLst>
                <a:tab algn="l" pos="0"/>
              </a:tabLst>
            </a:pPr>
            <a:r>
              <a:rPr b="0" lang="el-GR" sz="4400" spc="-1" strike="noStrike">
                <a:solidFill>
                  <a:srgbClr val="000000"/>
                </a:solidFill>
                <a:latin typeface="Calibri"/>
              </a:rPr>
              <a:t>ΕΙΣΑΓΩΓΗ ΣΤΗΝ ΗΤ</a:t>
            </a: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ML</a:t>
            </a:r>
            <a:r>
              <a:rPr b="0" lang="el-GR" sz="44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el-GR" sz="44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 algn="ctr">
              <a:lnSpc>
                <a:spcPct val="100000"/>
              </a:lnSpc>
              <a:spcBef>
                <a:spcPts val="879"/>
              </a:spcBef>
              <a:tabLst>
                <a:tab algn="l" pos="0"/>
              </a:tabLst>
            </a:pPr>
            <a:r>
              <a:rPr b="0" lang="el-GR" sz="4400" spc="-1" strike="noStrike">
                <a:solidFill>
                  <a:srgbClr val="000000"/>
                </a:solidFill>
                <a:latin typeface="Calibri"/>
              </a:rPr>
              <a:t>(3</a:t>
            </a:r>
            <a:r>
              <a:rPr b="0" lang="el-GR" sz="4400" spc="-1" strike="noStrike" baseline="30000">
                <a:solidFill>
                  <a:srgbClr val="000000"/>
                </a:solidFill>
                <a:latin typeface="Calibri"/>
              </a:rPr>
              <a:t>η</a:t>
            </a:r>
            <a:r>
              <a:rPr b="0" lang="el-GR" sz="4400" spc="-1" strike="noStrike">
                <a:solidFill>
                  <a:srgbClr val="000000"/>
                </a:solidFill>
                <a:latin typeface="Calibri"/>
              </a:rPr>
              <a:t> &amp;4</a:t>
            </a:r>
            <a:r>
              <a:rPr b="0" lang="el-GR" sz="4400" spc="-1" strike="noStrike" baseline="30000">
                <a:solidFill>
                  <a:srgbClr val="000000"/>
                </a:solidFill>
                <a:latin typeface="Calibri"/>
              </a:rPr>
              <a:t>η</a:t>
            </a:r>
            <a:r>
              <a:rPr b="0" lang="el-GR" sz="4400" spc="-1" strike="noStrike">
                <a:solidFill>
                  <a:srgbClr val="000000"/>
                </a:solidFill>
                <a:latin typeface="Calibri"/>
              </a:rPr>
              <a:t> ΔΕ)</a:t>
            </a:r>
            <a:endParaRPr b="0" lang="el-G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TextShape 3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E9849DB7-3F62-4466-AC92-C95B5AE522A5}" type="slidenum">
              <a:rPr b="0" lang="el-GR" sz="1200" spc="-1" strike="noStrike">
                <a:solidFill>
                  <a:srgbClr val="8b8b8b"/>
                </a:solidFill>
                <a:latin typeface="Calibri"/>
              </a:rPr>
              <a:t>&lt;αριθμός&gt;</a:t>
            </a:fld>
            <a:endParaRPr b="0" lang="el-GR" sz="1200" spc="-1" strike="noStrike">
              <a:latin typeface="Times New Roman"/>
            </a:endParaRPr>
          </a:p>
        </p:txBody>
      </p:sp>
      <p:sp>
        <p:nvSpPr>
          <p:cNvPr id="50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1200" spc="-1" strike="noStrike">
                <a:solidFill>
                  <a:srgbClr val="8b8b8b"/>
                </a:solidFill>
                <a:latin typeface="Calibri"/>
              </a:rPr>
              <a:t>ΚΟΝΤΕΣ ΙΩΑΝΝΗΣ</a:t>
            </a:r>
            <a:endParaRPr b="0" lang="el-GR" sz="1200" spc="-1" strike="noStrike">
              <a:latin typeface="Times New Roman"/>
            </a:endParaRPr>
          </a:p>
        </p:txBody>
      </p:sp>
      <p:pic>
        <p:nvPicPr>
          <p:cNvPr id="51" name="7 - Εικόνα" descr="HTML2.jpg"/>
          <p:cNvPicPr/>
          <p:nvPr/>
        </p:nvPicPr>
        <p:blipFill>
          <a:blip r:embed="rId1"/>
          <a:stretch/>
        </p:blipFill>
        <p:spPr>
          <a:xfrm>
            <a:off x="2857320" y="4572000"/>
            <a:ext cx="3047760" cy="171432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4400" spc="-1" strike="noStrike">
                <a:solidFill>
                  <a:srgbClr val="000000"/>
                </a:solidFill>
                <a:latin typeface="Calibri"/>
              </a:rPr>
              <a:t>Οι σύνδεσμοι </a:t>
            </a: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(links)</a:t>
            </a:r>
            <a:endParaRPr b="0" lang="el-G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TextShape 2"/>
          <p:cNvSpPr txBox="1"/>
          <p:nvPr/>
        </p:nvSpPr>
        <p:spPr>
          <a:xfrm>
            <a:off x="457200" y="1600200"/>
            <a:ext cx="8400600" cy="452556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p>
            <a:pPr marL="343080" indent="-342720" algn="ctr">
              <a:lnSpc>
                <a:spcPct val="100000"/>
              </a:lnSpc>
              <a:spcBef>
                <a:spcPts val="561"/>
              </a:spcBef>
              <a:tabLst>
                <a:tab algn="l" pos="0"/>
              </a:tabLst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</a:rPr>
              <a:t>Για τη δημιουργία ενός </a:t>
            </a:r>
            <a:r>
              <a:rPr b="0" lang="el-GR" sz="2800" spc="-1" strike="noStrike">
                <a:solidFill>
                  <a:srgbClr val="0070c0"/>
                </a:solidFill>
                <a:latin typeface="Calibri"/>
              </a:rPr>
              <a:t>συνδέσμου</a:t>
            </a:r>
            <a:r>
              <a:rPr b="0" lang="el-GR" sz="2800" spc="-1" strike="noStrike">
                <a:solidFill>
                  <a:srgbClr val="000000"/>
                </a:solidFill>
                <a:latin typeface="Calibri"/>
              </a:rPr>
              <a:t> σε μια HTML ιστοσελίδα, χρησιμοποιούμε τις ετικέτες 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&lt;A&gt; </a:t>
            </a:r>
            <a:r>
              <a:rPr b="0" lang="el-GR" sz="2800" spc="-1" strike="noStrike">
                <a:solidFill>
                  <a:srgbClr val="000000"/>
                </a:solidFill>
                <a:latin typeface="Calibri"/>
              </a:rPr>
              <a:t>και &lt;/Α&gt; (anchor). Η ετικέτα αποκαλείται συχνά και ετικέτα δεσμού (anchor tag), διότι μπορεί να χρησιμοποιηθεί και για τη δημιουργία δεσμών, δηλαδή συνδέσμων προς σημεία που βρίσκονται στην ίδια ιστοσελίδα. Η μορφή της ετικέτας (tag) είναι η εξής :</a:t>
            </a: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 algn="ctr">
              <a:lnSpc>
                <a:spcPct val="100000"/>
              </a:lnSpc>
              <a:spcBef>
                <a:spcPts val="720"/>
              </a:spcBef>
              <a:tabLst>
                <a:tab algn="l" pos="0"/>
              </a:tabLst>
            </a:pPr>
            <a:r>
              <a:rPr b="0" lang="el-GR" sz="3600" spc="-1" strike="noStrike">
                <a:solidFill>
                  <a:srgbClr val="000000"/>
                </a:solidFill>
                <a:latin typeface="Calibri"/>
              </a:rPr>
              <a:t>&lt;</a:t>
            </a:r>
            <a:r>
              <a:rPr b="0" lang="en-US" sz="3600" spc="-1" strike="noStrike">
                <a:solidFill>
                  <a:srgbClr val="000000"/>
                </a:solidFill>
                <a:latin typeface="Calibri"/>
              </a:rPr>
              <a:t>A HREF=</a:t>
            </a:r>
            <a:r>
              <a:rPr b="0" lang="en-US" sz="3600" spc="-1" strike="noStrike" u="sng">
                <a:solidFill>
                  <a:srgbClr val="0000ff"/>
                </a:solidFill>
                <a:uFillTx/>
                <a:latin typeface="Calibri"/>
                <a:hlinkClick r:id="rId1"/>
              </a:rPr>
              <a:t>http://www.sch.gr</a:t>
            </a:r>
            <a:r>
              <a:rPr b="0" lang="en-US" sz="3600" spc="-1" strike="noStrike">
                <a:solidFill>
                  <a:srgbClr val="000000"/>
                </a:solidFill>
                <a:latin typeface="Calibri"/>
              </a:rPr>
              <a:t>&gt;</a:t>
            </a:r>
            <a:r>
              <a:rPr b="0" lang="el-GR" sz="3600" spc="-1" strike="noStrike">
                <a:solidFill>
                  <a:srgbClr val="000000"/>
                </a:solidFill>
                <a:latin typeface="Calibri"/>
              </a:rPr>
              <a:t>ΠΣΔ&lt;</a:t>
            </a:r>
            <a:r>
              <a:rPr b="0" lang="en-US" sz="3600" spc="-1" strike="noStrike">
                <a:solidFill>
                  <a:srgbClr val="000000"/>
                </a:solidFill>
                <a:latin typeface="Calibri"/>
              </a:rPr>
              <a:t>/A&gt;</a:t>
            </a:r>
            <a:r>
              <a:rPr b="0" lang="el-GR" sz="36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el-GR" sz="36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 algn="ctr">
              <a:lnSpc>
                <a:spcPct val="100000"/>
              </a:lnSpc>
              <a:spcBef>
                <a:spcPts val="561"/>
              </a:spcBef>
              <a:tabLst>
                <a:tab algn="l" pos="0"/>
              </a:tabLst>
            </a:pPr>
            <a:endParaRPr b="0" lang="el-GR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TextShape 3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6ACF896E-DDD7-4F07-B717-922F38D92BC6}" type="slidenum">
              <a:rPr b="0" lang="el-GR" sz="1200" spc="-1" strike="noStrike">
                <a:solidFill>
                  <a:srgbClr val="8b8b8b"/>
                </a:solidFill>
                <a:latin typeface="Calibri"/>
              </a:rPr>
              <a:t>10</a:t>
            </a:fld>
            <a:endParaRPr b="0" lang="el-GR" sz="1200" spc="-1" strike="noStrike">
              <a:latin typeface="Times New Roman"/>
            </a:endParaRPr>
          </a:p>
        </p:txBody>
      </p:sp>
      <p:sp>
        <p:nvSpPr>
          <p:cNvPr id="86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1200" spc="-1" strike="noStrike">
                <a:solidFill>
                  <a:srgbClr val="8b8b8b"/>
                </a:solidFill>
                <a:latin typeface="Calibri"/>
              </a:rPr>
              <a:t>ΚΟΝΤΕΣ ΙΩΑΝΝΗΣ</a:t>
            </a:r>
            <a:endParaRPr b="0" lang="el-GR" sz="12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4400" spc="-1" strike="noStrike">
                <a:solidFill>
                  <a:srgbClr val="000000"/>
                </a:solidFill>
                <a:latin typeface="Calibri"/>
              </a:rPr>
              <a:t>Οι σύνδεσμοι </a:t>
            </a: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(links)</a:t>
            </a:r>
            <a:endParaRPr b="0" lang="el-G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561"/>
              </a:spcBef>
              <a:tabLst>
                <a:tab algn="l" pos="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    </a:t>
            </a:r>
            <a:r>
              <a:rPr b="0" lang="el-GR" sz="2800" spc="-1" strike="noStrike">
                <a:solidFill>
                  <a:srgbClr val="000000"/>
                </a:solidFill>
                <a:latin typeface="Calibri"/>
              </a:rPr>
              <a:t>Η ιδιότητα HREF (Hypertext REFerence, αναφορά υπερ-κειμένου) χρησιμοποιείται για τον καθορισμό του υπερκειμένου στο οποίο δείχνει ο σύνδεσμος. Στην ιστοσελίδα </a:t>
            </a:r>
            <a:r>
              <a:rPr b="0" lang="el-GR" sz="2800" spc="-1" strike="noStrike" u="sng">
                <a:solidFill>
                  <a:srgbClr val="00b0f0"/>
                </a:solidFill>
                <a:uFillTx/>
                <a:latin typeface="Calibri"/>
              </a:rPr>
              <a:t>είναι ορατό μόνο το δεύτερο μέρος </a:t>
            </a:r>
            <a:r>
              <a:rPr b="0" lang="el-GR" sz="2800" spc="-1" strike="noStrike">
                <a:solidFill>
                  <a:srgbClr val="000000"/>
                </a:solidFill>
                <a:latin typeface="Calibri"/>
              </a:rPr>
              <a:t>(στην παραπάνω περίπτωση «ΠΣΔ») και όταν κάνουμε κλικ πάνω του, ο φυλλομετρητής χρησιμοποιεί το πρώτο μέρος (υπερκείμενο) ως σημείο προορισμού.</a:t>
            </a: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l-GR" sz="4000" spc="-1" strike="noStrike">
                <a:solidFill>
                  <a:srgbClr val="000000"/>
                </a:solidFill>
                <a:latin typeface="Calibri"/>
              </a:rPr>
              <a:t>&lt;</a:t>
            </a:r>
            <a:r>
              <a:rPr b="0" lang="en-US" sz="4000" spc="-1" strike="noStrike">
                <a:solidFill>
                  <a:srgbClr val="000000"/>
                </a:solidFill>
                <a:latin typeface="Calibri"/>
              </a:rPr>
              <a:t>A HREF=</a:t>
            </a:r>
            <a:r>
              <a:rPr b="0" lang="en-US" sz="4000" spc="-1" strike="noStrike" u="sng">
                <a:solidFill>
                  <a:srgbClr val="0000ff"/>
                </a:solidFill>
                <a:uFillTx/>
                <a:latin typeface="Calibri"/>
                <a:hlinkClick r:id="rId1"/>
              </a:rPr>
              <a:t>http://www.sch.gr</a:t>
            </a:r>
            <a:r>
              <a:rPr b="0" lang="en-US" sz="4000" spc="-1" strike="noStrike">
                <a:solidFill>
                  <a:srgbClr val="000000"/>
                </a:solidFill>
                <a:latin typeface="Calibri"/>
              </a:rPr>
              <a:t>&gt;</a:t>
            </a:r>
            <a:r>
              <a:rPr b="0" lang="el-GR" sz="4000" spc="-1" strike="noStrike">
                <a:solidFill>
                  <a:srgbClr val="000000"/>
                </a:solidFill>
                <a:latin typeface="Calibri"/>
              </a:rPr>
              <a:t>ΠΣΔ&lt;</a:t>
            </a:r>
            <a:r>
              <a:rPr b="0" lang="en-US" sz="4000" spc="-1" strike="noStrike">
                <a:solidFill>
                  <a:srgbClr val="000000"/>
                </a:solidFill>
                <a:latin typeface="Calibri"/>
              </a:rPr>
              <a:t>/A&gt;</a:t>
            </a:r>
            <a:endParaRPr b="0" lang="el-GR" sz="4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4400" spc="-1" strike="noStrike">
                <a:solidFill>
                  <a:srgbClr val="000000"/>
                </a:solidFill>
                <a:latin typeface="Calibri"/>
              </a:rPr>
              <a:t>Οι σύνδεσμοι </a:t>
            </a: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(links)</a:t>
            </a:r>
            <a:endParaRPr b="0" lang="el-G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0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720"/>
              </a:spcBef>
              <a:tabLst>
                <a:tab algn="l" pos="0"/>
              </a:tabLst>
            </a:pPr>
            <a:r>
              <a:rPr b="1" lang="el-GR" sz="3600" spc="-1" strike="noStrike">
                <a:solidFill>
                  <a:srgbClr val="000000"/>
                </a:solidFill>
                <a:latin typeface="Courier New"/>
              </a:rPr>
              <a:t>Πατήστε </a:t>
            </a:r>
            <a:r>
              <a:rPr b="1" lang="en-US" sz="3600" spc="-1" strike="noStrike">
                <a:solidFill>
                  <a:srgbClr val="000000"/>
                </a:solidFill>
                <a:latin typeface="Courier New"/>
              </a:rPr>
              <a:t>&lt;A HREF=“address</a:t>
            </a:r>
            <a:r>
              <a:rPr b="1" lang="el-GR" sz="36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3600" spc="-1" strike="noStrike">
                <a:solidFill>
                  <a:srgbClr val="000000"/>
                </a:solidFill>
                <a:latin typeface="Courier New"/>
              </a:rPr>
              <a:t>”</a:t>
            </a:r>
            <a:r>
              <a:rPr b="1" lang="el-GR" sz="3600" spc="-1" strike="noStrike">
                <a:solidFill>
                  <a:srgbClr val="000000"/>
                </a:solidFill>
                <a:latin typeface="Courier New"/>
              </a:rPr>
              <a:t>&gt; </a:t>
            </a:r>
            <a:r>
              <a:rPr b="1" lang="el-GR" sz="3600" spc="-1" strike="noStrike">
                <a:solidFill>
                  <a:srgbClr val="ff0000"/>
                </a:solidFill>
                <a:latin typeface="Courier New"/>
              </a:rPr>
              <a:t>εδώ</a:t>
            </a:r>
            <a:r>
              <a:rPr b="1" lang="el-GR" sz="3600" spc="-1" strike="noStrike">
                <a:solidFill>
                  <a:srgbClr val="000000"/>
                </a:solidFill>
                <a:latin typeface="Courier New"/>
              </a:rPr>
              <a:t>  &lt;/Α&gt; για περισσότερες πληροφορίες</a:t>
            </a:r>
            <a:endParaRPr b="0" lang="el-GR" sz="36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720"/>
              </a:spcBef>
              <a:tabLst>
                <a:tab algn="l" pos="0"/>
              </a:tabLst>
            </a:pPr>
            <a:endParaRPr b="0" lang="el-GR" sz="3600" spc="-1" strike="noStrike">
              <a:solidFill>
                <a:srgbClr val="000000"/>
              </a:solidFill>
              <a:latin typeface="Calibri"/>
            </a:endParaRPr>
          </a:p>
          <a:p>
            <a:pPr marL="1143000" indent="-228240">
              <a:lnSpc>
                <a:spcPct val="100000"/>
              </a:lnSpc>
              <a:spcBef>
                <a:spcPts val="720"/>
              </a:spcBef>
              <a:tabLst>
                <a:tab algn="l" pos="0"/>
              </a:tabLst>
            </a:pPr>
            <a:r>
              <a:rPr b="0" lang="en-US" sz="3600" spc="-1" strike="noStrike">
                <a:solidFill>
                  <a:srgbClr val="0070c0"/>
                </a:solidFill>
                <a:latin typeface="Calibri"/>
              </a:rPr>
              <a:t>http://www.di.uoa.gr/</a:t>
            </a:r>
            <a:endParaRPr b="0" lang="el-GR" sz="36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endParaRPr b="0" lang="el-GR" sz="3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1" name="CustomShape 3"/>
          <p:cNvSpPr/>
          <p:nvPr/>
        </p:nvSpPr>
        <p:spPr>
          <a:xfrm flipV="1">
            <a:off x="3571920" y="2070720"/>
            <a:ext cx="2071440" cy="1999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5875">
            <a:solidFill>
              <a:srgbClr val="ff0000"/>
            </a:solidFill>
            <a:round/>
            <a:tailEnd len="med" type="stealth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HTML</a:t>
            </a:r>
            <a:endParaRPr b="0" lang="el-G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3" name="TextShape 2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04B530E3-566C-4989-A4C8-D4FA196055A1}" type="slidenum">
              <a:rPr b="0" lang="el-GR" sz="1200" spc="-1" strike="noStrike">
                <a:solidFill>
                  <a:srgbClr val="8b8b8b"/>
                </a:solidFill>
                <a:latin typeface="Calibri"/>
              </a:rPr>
              <a:t>&lt;αριθμός&gt;</a:t>
            </a:fld>
            <a:endParaRPr b="0" lang="el-GR" sz="1200" spc="-1" strike="noStrike">
              <a:latin typeface="Times New Roman"/>
            </a:endParaRPr>
          </a:p>
        </p:txBody>
      </p:sp>
      <p:pic>
        <p:nvPicPr>
          <p:cNvPr id="54" name="Picture 2" descr="HTML Essential Training"/>
          <p:cNvPicPr/>
          <p:nvPr/>
        </p:nvPicPr>
        <p:blipFill>
          <a:blip r:embed="rId1"/>
          <a:stretch/>
        </p:blipFill>
        <p:spPr>
          <a:xfrm>
            <a:off x="187200" y="-10414080"/>
            <a:ext cx="18287640" cy="10286640"/>
          </a:xfrm>
          <a:prstGeom prst="rect">
            <a:avLst/>
          </a:prstGeom>
          <a:ln w="9525">
            <a:noFill/>
          </a:ln>
        </p:spPr>
      </p:pic>
      <p:pic>
        <p:nvPicPr>
          <p:cNvPr id="55" name="Picture 4" descr="HTML Essential Training"/>
          <p:cNvPicPr/>
          <p:nvPr/>
        </p:nvPicPr>
        <p:blipFill>
          <a:blip r:embed="rId2"/>
          <a:stretch/>
        </p:blipFill>
        <p:spPr>
          <a:xfrm>
            <a:off x="187200" y="-10414080"/>
            <a:ext cx="18287640" cy="10286640"/>
          </a:xfrm>
          <a:prstGeom prst="rect">
            <a:avLst/>
          </a:prstGeom>
          <a:ln w="9525">
            <a:noFill/>
          </a:ln>
        </p:spPr>
      </p:pic>
      <p:pic>
        <p:nvPicPr>
          <p:cNvPr id="56" name="6 - Εικόνα" descr="HTML 1.jpg"/>
          <p:cNvPicPr/>
          <p:nvPr/>
        </p:nvPicPr>
        <p:blipFill>
          <a:blip r:embed="rId3"/>
          <a:stretch/>
        </p:blipFill>
        <p:spPr>
          <a:xfrm>
            <a:off x="714240" y="1571760"/>
            <a:ext cx="7492680" cy="4214520"/>
          </a:xfrm>
          <a:prstGeom prst="rect">
            <a:avLst/>
          </a:prstGeom>
          <a:ln w="9525">
            <a:noFill/>
          </a:ln>
        </p:spPr>
      </p:pic>
      <p:sp>
        <p:nvSpPr>
          <p:cNvPr id="57" name="TextShape 3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1200" spc="-1" strike="noStrike">
                <a:solidFill>
                  <a:srgbClr val="8b8b8b"/>
                </a:solidFill>
                <a:latin typeface="Calibri"/>
              </a:rPr>
              <a:t>ΚΟΝΤΕΣ ΙΩΑΝΝΗΣ</a:t>
            </a:r>
            <a:endParaRPr b="0" lang="el-GR" sz="12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Shape 1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A1E69EAA-51C5-4E79-99A2-29B8FAC2E4CD}" type="slidenum">
              <a:rPr b="0" lang="el-GR" sz="1200" spc="-1" strike="noStrike">
                <a:solidFill>
                  <a:srgbClr val="8b8b8b"/>
                </a:solidFill>
                <a:latin typeface="Calibri"/>
              </a:rPr>
              <a:t>&lt;αριθμός&gt;</a:t>
            </a:fld>
            <a:endParaRPr b="0" lang="el-GR" sz="1200" spc="-1" strike="noStrike">
              <a:latin typeface="Times New Roman"/>
            </a:endParaRPr>
          </a:p>
        </p:txBody>
      </p:sp>
      <p:sp>
        <p:nvSpPr>
          <p:cNvPr id="59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4400" spc="-1" strike="noStrike">
                <a:solidFill>
                  <a:srgbClr val="000000"/>
                </a:solidFill>
                <a:latin typeface="Calibri"/>
              </a:rPr>
              <a:t>Βασική Δομή σελίδας </a:t>
            </a: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HTML</a:t>
            </a:r>
            <a:endParaRPr b="0" lang="el-G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TextShape 3"/>
          <p:cNvSpPr txBox="1"/>
          <p:nvPr/>
        </p:nvSpPr>
        <p:spPr>
          <a:xfrm>
            <a:off x="609480" y="1790640"/>
            <a:ext cx="7772040" cy="411444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p>
            <a:pPr marL="343080" indent="-342720">
              <a:lnSpc>
                <a:spcPct val="90000"/>
              </a:lnSpc>
              <a:spcBef>
                <a:spcPts val="561"/>
              </a:spcBef>
              <a:tabLst>
                <a:tab algn="l" pos="0"/>
              </a:tabLst>
            </a:pPr>
            <a:r>
              <a:rPr b="1" lang="en-US" sz="2800" spc="-1" strike="noStrike">
                <a:solidFill>
                  <a:srgbClr val="00b050"/>
                </a:solidFill>
                <a:latin typeface="Courier New"/>
              </a:rPr>
              <a:t>&lt;HTML&gt;</a:t>
            </a: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561"/>
              </a:spcBef>
              <a:tabLst>
                <a:tab algn="l" pos="0"/>
              </a:tabLst>
            </a:pPr>
            <a:r>
              <a:rPr b="1" lang="en-US" sz="2800" spc="-1" strike="noStrike">
                <a:solidFill>
                  <a:srgbClr val="000000"/>
                </a:solidFill>
                <a:latin typeface="Courier New"/>
              </a:rPr>
              <a:t>	</a:t>
            </a:r>
            <a:r>
              <a:rPr b="1" lang="en-US" sz="2800" spc="-1" strike="noStrike">
                <a:solidFill>
                  <a:srgbClr val="000000"/>
                </a:solidFill>
                <a:latin typeface="Courier New"/>
              </a:rPr>
              <a:t>&lt;HEAD&gt;</a:t>
            </a: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561"/>
              </a:spcBef>
              <a:tabLst>
                <a:tab algn="l" pos="0"/>
              </a:tabLst>
            </a:pPr>
            <a:r>
              <a:rPr b="1" lang="en-US" sz="2800" spc="-1" strike="noStrike">
                <a:solidFill>
                  <a:srgbClr val="000000"/>
                </a:solidFill>
                <a:latin typeface="Courier New"/>
              </a:rPr>
              <a:t>	</a:t>
            </a:r>
            <a:r>
              <a:rPr b="1" lang="en-US" sz="2800" spc="-1" strike="noStrike">
                <a:solidFill>
                  <a:srgbClr val="000000"/>
                </a:solidFill>
                <a:latin typeface="Courier New"/>
              </a:rPr>
              <a:t>	</a:t>
            </a:r>
            <a:r>
              <a:rPr b="1" lang="en-US" sz="2800" spc="-1" strike="noStrike">
                <a:solidFill>
                  <a:srgbClr val="000000"/>
                </a:solidFill>
                <a:latin typeface="Courier New"/>
              </a:rPr>
              <a:t>&lt;TITLE&gt;</a:t>
            </a:r>
            <a:r>
              <a:rPr b="1" lang="el-GR" sz="28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0" lang="el-GR" sz="2800" spc="-1" strike="noStrike">
                <a:solidFill>
                  <a:srgbClr val="000000"/>
                </a:solidFill>
                <a:latin typeface="Courier New"/>
              </a:rPr>
              <a:t>Ο τίτλος της ιστοσελίδας     </a:t>
            </a:r>
            <a:r>
              <a:rPr b="1" lang="el-GR" sz="2800" spc="-1" strike="noStrike">
                <a:solidFill>
                  <a:srgbClr val="000000"/>
                </a:solidFill>
                <a:latin typeface="Courier New"/>
              </a:rPr>
              <a:t>&lt;/</a:t>
            </a:r>
            <a:r>
              <a:rPr b="1" lang="en-US" sz="2800" spc="-1" strike="noStrike">
                <a:solidFill>
                  <a:srgbClr val="000000"/>
                </a:solidFill>
                <a:latin typeface="Courier New"/>
              </a:rPr>
              <a:t>TITLE&gt;</a:t>
            </a: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561"/>
              </a:spcBef>
              <a:tabLst>
                <a:tab algn="l" pos="0"/>
              </a:tabLst>
            </a:pPr>
            <a:r>
              <a:rPr b="1" lang="en-US" sz="2800" spc="-1" strike="noStrike">
                <a:solidFill>
                  <a:srgbClr val="000000"/>
                </a:solidFill>
                <a:latin typeface="Courier New"/>
              </a:rPr>
              <a:t>	</a:t>
            </a:r>
            <a:r>
              <a:rPr b="1" lang="en-US" sz="2800" spc="-1" strike="noStrike">
                <a:solidFill>
                  <a:srgbClr val="000000"/>
                </a:solidFill>
                <a:latin typeface="Courier New"/>
              </a:rPr>
              <a:t>&lt;/HEAD&gt;</a:t>
            </a: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561"/>
              </a:spcBef>
              <a:tabLst>
                <a:tab algn="l" pos="0"/>
              </a:tabLst>
            </a:pPr>
            <a:r>
              <a:rPr b="1" lang="en-US" sz="2800" spc="-1" strike="noStrike">
                <a:solidFill>
                  <a:srgbClr val="000000"/>
                </a:solidFill>
                <a:latin typeface="Courier New"/>
              </a:rPr>
              <a:t>	</a:t>
            </a:r>
            <a:r>
              <a:rPr b="1" lang="en-US" sz="2800" spc="-1" strike="noStrike">
                <a:solidFill>
                  <a:srgbClr val="ff0000"/>
                </a:solidFill>
                <a:latin typeface="Courier New"/>
              </a:rPr>
              <a:t>&lt;BODY&gt;</a:t>
            </a: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561"/>
              </a:spcBef>
              <a:tabLst>
                <a:tab algn="l" pos="0"/>
              </a:tabLst>
            </a:pPr>
            <a:r>
              <a:rPr b="1" lang="el-GR" sz="2800" spc="-1" strike="noStrike">
                <a:solidFill>
                  <a:srgbClr val="ff0000"/>
                </a:solidFill>
                <a:latin typeface="Courier New"/>
              </a:rPr>
              <a:t>	</a:t>
            </a:r>
            <a:r>
              <a:rPr b="1" lang="el-GR" sz="2800" spc="-1" strike="noStrike">
                <a:solidFill>
                  <a:srgbClr val="ff0000"/>
                </a:solidFill>
                <a:latin typeface="Courier New"/>
              </a:rPr>
              <a:t>	</a:t>
            </a:r>
            <a:r>
              <a:rPr b="1" lang="el-GR" sz="2800" spc="-1" strike="noStrike">
                <a:solidFill>
                  <a:srgbClr val="ff0000"/>
                </a:solidFill>
                <a:latin typeface="Courier New"/>
              </a:rPr>
              <a:t>Το κυρίως κείμενο</a:t>
            </a: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561"/>
              </a:spcBef>
              <a:tabLst>
                <a:tab algn="l" pos="0"/>
              </a:tabLst>
            </a:pPr>
            <a:r>
              <a:rPr b="1" lang="en-US" sz="2800" spc="-1" strike="noStrike">
                <a:solidFill>
                  <a:srgbClr val="ff0000"/>
                </a:solidFill>
                <a:latin typeface="Courier New"/>
              </a:rPr>
              <a:t>	</a:t>
            </a:r>
            <a:r>
              <a:rPr b="1" lang="en-US" sz="2800" spc="-1" strike="noStrike">
                <a:solidFill>
                  <a:srgbClr val="ff0000"/>
                </a:solidFill>
                <a:latin typeface="Courier New"/>
              </a:rPr>
              <a:t>&lt;/BODY&gt;</a:t>
            </a: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561"/>
              </a:spcBef>
              <a:tabLst>
                <a:tab algn="l" pos="0"/>
              </a:tabLst>
            </a:pPr>
            <a:r>
              <a:rPr b="1" lang="en-US" sz="2800" spc="-1" strike="noStrike">
                <a:solidFill>
                  <a:srgbClr val="00b050"/>
                </a:solidFill>
                <a:latin typeface="Courier New"/>
              </a:rPr>
              <a:t>&lt;/HTML&gt;</a:t>
            </a: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1200" spc="-1" strike="noStrike">
                <a:solidFill>
                  <a:srgbClr val="8b8b8b"/>
                </a:solidFill>
                <a:latin typeface="Calibri"/>
              </a:rPr>
              <a:t>ΚΟΝΤΕΣ ΙΩΑΝΝΗΣ</a:t>
            </a:r>
            <a:endParaRPr b="0" lang="el-GR" sz="12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Shape 1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68CB63FE-D111-4EB6-8ED0-BB096DBD3DE5}" type="slidenum">
              <a:rPr b="0" lang="el-GR" sz="1200" spc="-1" strike="noStrike">
                <a:solidFill>
                  <a:srgbClr val="8b8b8b"/>
                </a:solidFill>
                <a:latin typeface="Calibri"/>
              </a:rPr>
              <a:t>3</a:t>
            </a:fld>
            <a:endParaRPr b="0" lang="el-GR" sz="1200" spc="-1" strike="noStrike">
              <a:latin typeface="Times New Roman"/>
            </a:endParaRPr>
          </a:p>
        </p:txBody>
      </p:sp>
      <p:sp>
        <p:nvSpPr>
          <p:cNvPr id="63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4400" spc="-1" strike="noStrike">
                <a:solidFill>
                  <a:srgbClr val="000000"/>
                </a:solidFill>
                <a:latin typeface="Calibri"/>
              </a:rPr>
              <a:t>Απλό Παράδειγμα</a:t>
            </a:r>
            <a:endParaRPr b="0" lang="el-G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TextShape 3"/>
          <p:cNvSpPr txBox="1"/>
          <p:nvPr/>
        </p:nvSpPr>
        <p:spPr>
          <a:xfrm>
            <a:off x="838080" y="1905120"/>
            <a:ext cx="5173200" cy="411444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343080" indent="-342720">
              <a:lnSpc>
                <a:spcPct val="90000"/>
              </a:lnSpc>
              <a:spcBef>
                <a:spcPts val="400"/>
              </a:spcBef>
              <a:tabLst>
                <a:tab algn="l" pos="0"/>
              </a:tabLst>
            </a:pPr>
            <a:r>
              <a:rPr b="1" lang="en-US" sz="2000" spc="-1" strike="noStrike">
                <a:solidFill>
                  <a:srgbClr val="000000"/>
                </a:solidFill>
                <a:latin typeface="Courier New"/>
              </a:rPr>
              <a:t>&lt;HTML&gt;</a:t>
            </a:r>
            <a:endParaRPr b="0" lang="el-GR" sz="20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00"/>
              </a:spcBef>
              <a:tabLst>
                <a:tab algn="l" pos="0"/>
              </a:tabLst>
            </a:pPr>
            <a:r>
              <a:rPr b="1" lang="en-US" sz="2000" spc="-1" strike="noStrike">
                <a:solidFill>
                  <a:srgbClr val="000000"/>
                </a:solidFill>
                <a:latin typeface="Courier New"/>
              </a:rPr>
              <a:t>&lt;HEAD&gt;</a:t>
            </a:r>
            <a:endParaRPr b="0" lang="el-GR" sz="20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00"/>
              </a:spcBef>
              <a:tabLst>
                <a:tab algn="l" pos="0"/>
              </a:tabLst>
            </a:pPr>
            <a:r>
              <a:rPr b="1" lang="en-US" sz="2000" spc="-1" strike="noStrike">
                <a:solidFill>
                  <a:srgbClr val="000000"/>
                </a:solidFill>
                <a:latin typeface="Courier New"/>
              </a:rPr>
              <a:t>	</a:t>
            </a:r>
            <a:r>
              <a:rPr b="1" lang="en-US" sz="2000" spc="-1" strike="noStrike">
                <a:solidFill>
                  <a:srgbClr val="000000"/>
                </a:solidFill>
                <a:latin typeface="Courier New"/>
              </a:rPr>
              <a:t>&lt;TITLE&gt;</a:t>
            </a:r>
            <a:r>
              <a:rPr b="1" lang="el-GR" sz="2000" spc="-1" strike="noStrike">
                <a:solidFill>
                  <a:srgbClr val="000000"/>
                </a:solidFill>
                <a:latin typeface="Courier New"/>
              </a:rPr>
              <a:t>Παράδειγμα σελίδας </a:t>
            </a:r>
            <a:r>
              <a:rPr b="1" lang="en-US" sz="2000" spc="-1" strike="noStrike">
                <a:solidFill>
                  <a:srgbClr val="000000"/>
                </a:solidFill>
                <a:latin typeface="Courier New"/>
              </a:rPr>
              <a:t>HTML &lt;/TITLE&gt;</a:t>
            </a:r>
            <a:endParaRPr b="0" lang="el-GR" sz="20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00"/>
              </a:spcBef>
              <a:tabLst>
                <a:tab algn="l" pos="0"/>
              </a:tabLst>
            </a:pPr>
            <a:r>
              <a:rPr b="1" lang="en-US" sz="2000" spc="-1" strike="noStrike">
                <a:solidFill>
                  <a:srgbClr val="000000"/>
                </a:solidFill>
                <a:latin typeface="Courier New"/>
              </a:rPr>
              <a:t>&lt;/HEAD&gt;</a:t>
            </a:r>
            <a:endParaRPr b="0" lang="el-GR" sz="20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00"/>
              </a:spcBef>
              <a:tabLst>
                <a:tab algn="l" pos="0"/>
              </a:tabLst>
            </a:pPr>
            <a:r>
              <a:rPr b="1" lang="en-US" sz="2000" spc="-1" strike="noStrike">
                <a:solidFill>
                  <a:srgbClr val="ff0000"/>
                </a:solidFill>
                <a:latin typeface="Courier New"/>
              </a:rPr>
              <a:t>&lt;BODY&gt;</a:t>
            </a:r>
            <a:endParaRPr b="0" lang="el-GR" sz="20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00"/>
              </a:spcBef>
              <a:tabLst>
                <a:tab algn="l" pos="0"/>
              </a:tabLst>
            </a:pPr>
            <a:r>
              <a:rPr b="1" lang="en-US" sz="2000" spc="-1" strike="noStrike">
                <a:solidFill>
                  <a:srgbClr val="000000"/>
                </a:solidFill>
                <a:latin typeface="Courier New"/>
              </a:rPr>
              <a:t>	</a:t>
            </a:r>
            <a:r>
              <a:rPr b="1" lang="en-US" sz="2000" spc="-1" strike="noStrike">
                <a:solidFill>
                  <a:srgbClr val="000000"/>
                </a:solidFill>
                <a:latin typeface="Courier New"/>
              </a:rPr>
              <a:t>&lt;H1&gt;</a:t>
            </a:r>
            <a:r>
              <a:rPr b="1" lang="el-GR" sz="2000" spc="-1" strike="noStrike">
                <a:solidFill>
                  <a:srgbClr val="000000"/>
                </a:solidFill>
                <a:latin typeface="Courier New"/>
              </a:rPr>
              <a:t>Πολύ Απλό Παράδειγμα</a:t>
            </a:r>
            <a:r>
              <a:rPr b="1" lang="en-US" sz="2000" spc="-1" strike="noStrike">
                <a:solidFill>
                  <a:srgbClr val="000000"/>
                </a:solidFill>
                <a:latin typeface="Courier New"/>
              </a:rPr>
              <a:t>&lt;/H1&gt;</a:t>
            </a:r>
            <a:endParaRPr b="0" lang="el-GR" sz="20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00"/>
              </a:spcBef>
              <a:tabLst>
                <a:tab algn="l" pos="0"/>
              </a:tabLst>
            </a:pPr>
            <a:r>
              <a:rPr b="1" lang="en-US" sz="2000" spc="-1" strike="noStrike">
                <a:solidFill>
                  <a:srgbClr val="000000"/>
                </a:solidFill>
                <a:latin typeface="Courier New"/>
              </a:rPr>
              <a:t>	</a:t>
            </a:r>
            <a:r>
              <a:rPr b="1" lang="en-US" sz="2000" spc="-1" strike="noStrike">
                <a:solidFill>
                  <a:srgbClr val="000000"/>
                </a:solidFill>
                <a:latin typeface="Courier New"/>
              </a:rPr>
              <a:t>&lt;P&gt;1η Παράγραφος&lt;/P&gt;</a:t>
            </a:r>
            <a:endParaRPr b="0" lang="el-GR" sz="20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00"/>
              </a:spcBef>
              <a:tabLst>
                <a:tab algn="l" pos="0"/>
              </a:tabLst>
            </a:pPr>
            <a:r>
              <a:rPr b="1" lang="en-US" sz="2000" spc="-1" strike="noStrike">
                <a:solidFill>
                  <a:srgbClr val="000000"/>
                </a:solidFill>
                <a:latin typeface="Courier New"/>
              </a:rPr>
              <a:t>	</a:t>
            </a:r>
            <a:r>
              <a:rPr b="1" lang="en-US" sz="2000" spc="-1" strike="noStrike">
                <a:solidFill>
                  <a:srgbClr val="000000"/>
                </a:solidFill>
                <a:latin typeface="Courier New"/>
              </a:rPr>
              <a:t>&lt;P&gt;2η Παράγραφος&lt;/P&gt;</a:t>
            </a:r>
            <a:endParaRPr b="0" lang="el-GR" sz="20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00"/>
              </a:spcBef>
              <a:tabLst>
                <a:tab algn="l" pos="0"/>
              </a:tabLst>
            </a:pPr>
            <a:r>
              <a:rPr b="1" lang="en-US" sz="2000" spc="-1" strike="noStrike">
                <a:solidFill>
                  <a:srgbClr val="ff0000"/>
                </a:solidFill>
                <a:latin typeface="Courier New"/>
              </a:rPr>
              <a:t>&lt;/BODY&gt;</a:t>
            </a:r>
            <a:endParaRPr b="0" lang="el-GR" sz="20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00"/>
              </a:spcBef>
              <a:tabLst>
                <a:tab algn="l" pos="0"/>
              </a:tabLst>
            </a:pPr>
            <a:r>
              <a:rPr b="1" lang="en-US" sz="2000" spc="-1" strike="noStrike">
                <a:solidFill>
                  <a:srgbClr val="000000"/>
                </a:solidFill>
                <a:latin typeface="Courier New"/>
              </a:rPr>
              <a:t>&lt;/HTML&gt;</a:t>
            </a:r>
            <a:endParaRPr b="0" lang="el-GR" sz="20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561"/>
              </a:spcBef>
              <a:tabLst>
                <a:tab algn="l" pos="0"/>
              </a:tabLst>
            </a:pPr>
            <a:endParaRPr b="0" lang="el-GR" sz="20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65" name="Picture 6" descr="eam0"/>
          <p:cNvPicPr/>
          <p:nvPr/>
        </p:nvPicPr>
        <p:blipFill>
          <a:blip r:embed="rId1"/>
          <a:stretch/>
        </p:blipFill>
        <p:spPr>
          <a:xfrm>
            <a:off x="6161040" y="2133720"/>
            <a:ext cx="4330440" cy="3195360"/>
          </a:xfrm>
          <a:prstGeom prst="rect">
            <a:avLst/>
          </a:prstGeom>
          <a:ln w="9525">
            <a:noFill/>
          </a:ln>
        </p:spPr>
      </p:pic>
      <p:sp>
        <p:nvSpPr>
          <p:cNvPr id="66" name="Line 4"/>
          <p:cNvSpPr/>
          <p:nvPr/>
        </p:nvSpPr>
        <p:spPr>
          <a:xfrm flipH="1" flipV="1">
            <a:off x="6161040" y="1341360"/>
            <a:ext cx="392040" cy="792000"/>
          </a:xfrm>
          <a:prstGeom prst="line">
            <a:avLst/>
          </a:prstGeom>
          <a:ln w="25400">
            <a:solidFill>
              <a:schemeClr val="tx1"/>
            </a:solidFill>
            <a:round/>
            <a:head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67" name="TextShape 5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1200" spc="-1" strike="noStrike">
                <a:solidFill>
                  <a:srgbClr val="8b8b8b"/>
                </a:solidFill>
                <a:latin typeface="Calibri"/>
              </a:rPr>
              <a:t>ΚΟΝΤΕΣ ΙΩΑΝΝΗΣ</a:t>
            </a:r>
            <a:endParaRPr b="0" lang="el-GR" sz="12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extShape 1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ACB14E3A-D8A5-4CD6-BA19-DB714DDB2387}" type="slidenum">
              <a:rPr b="0" lang="el-GR" sz="1200" spc="-1" strike="noStrike">
                <a:solidFill>
                  <a:srgbClr val="8b8b8b"/>
                </a:solidFill>
                <a:latin typeface="Calibri"/>
              </a:rPr>
              <a:t>3</a:t>
            </a:fld>
            <a:endParaRPr b="0" lang="el-GR" sz="1200" spc="-1" strike="noStrike">
              <a:latin typeface="Times New Roman"/>
            </a:endParaRPr>
          </a:p>
        </p:txBody>
      </p:sp>
      <p:sp>
        <p:nvSpPr>
          <p:cNvPr id="69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HTML</a:t>
            </a:r>
            <a:r>
              <a:rPr b="0" lang="el-GR" sz="44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– </a:t>
            </a:r>
            <a:r>
              <a:rPr b="0" lang="el-GR" sz="4400" spc="-1" strike="noStrike">
                <a:solidFill>
                  <a:srgbClr val="000000"/>
                </a:solidFill>
                <a:latin typeface="Calibri"/>
              </a:rPr>
              <a:t>Σύνταξη</a:t>
            </a:r>
            <a:endParaRPr b="0" lang="el-G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0" name="TextShape 3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343080" indent="-34272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400" spc="-1" strike="noStrike">
                <a:solidFill>
                  <a:srgbClr val="000000"/>
                </a:solidFill>
                <a:latin typeface="Calibri"/>
              </a:rPr>
              <a:t>Βασικό δομικό στοιχείο </a:t>
            </a:r>
            <a:r>
              <a:rPr b="1" lang="el-GR" sz="2400" spc="-1" strike="noStrike">
                <a:solidFill>
                  <a:srgbClr val="000000"/>
                </a:solidFill>
                <a:latin typeface="Calibri"/>
              </a:rPr>
              <a:t>η ετικέτα </a:t>
            </a:r>
            <a:r>
              <a:rPr b="0" lang="el-GR" sz="2400" spc="-1" strike="noStrike">
                <a:solidFill>
                  <a:srgbClr val="000000"/>
                </a:solidFill>
                <a:latin typeface="Calibri"/>
              </a:rPr>
              <a:t>(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tag)</a:t>
            </a:r>
            <a:endParaRPr b="0" lang="el-GR" sz="24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Κάθε </a:t>
            </a:r>
            <a:r>
              <a:rPr b="0" lang="el-GR" sz="2400" spc="-1" strike="noStrike">
                <a:solidFill>
                  <a:srgbClr val="000000"/>
                </a:solidFill>
                <a:latin typeface="Calibri"/>
              </a:rPr>
              <a:t>ετικέτα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 της HTML περικλείεται σε &lt;&gt;</a:t>
            </a:r>
            <a:endParaRPr b="0" lang="el-GR" sz="24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400" spc="-1" strike="noStrike">
                <a:solidFill>
                  <a:srgbClr val="000000"/>
                </a:solidFill>
                <a:latin typeface="Calibri"/>
              </a:rPr>
              <a:t>Οι περισσότερες ετικέτες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 οµαδοποιούνται σε</a:t>
            </a:r>
            <a:r>
              <a:rPr b="0" lang="el-GR" sz="2400" spc="-1" strike="noStrike">
                <a:solidFill>
                  <a:srgbClr val="000000"/>
                </a:solidFill>
                <a:latin typeface="Calibri"/>
              </a:rPr>
              <a:t> ζ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εύγη. Το πρώτο δείχνει την αρχή και το</a:t>
            </a:r>
            <a:r>
              <a:rPr b="0" lang="el-GR" sz="24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δεύτερο το τέλος επίδρασης τ</a:t>
            </a:r>
            <a:r>
              <a:rPr b="0" lang="el-GR" sz="2400" spc="-1" strike="noStrike">
                <a:solidFill>
                  <a:srgbClr val="000000"/>
                </a:solidFill>
                <a:latin typeface="Calibri"/>
              </a:rPr>
              <a:t>ης συγκεκριμένης ετικέτας</a:t>
            </a:r>
            <a:endParaRPr b="0" lang="el-GR" sz="24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400" spc="-1" strike="noStrike">
                <a:solidFill>
                  <a:srgbClr val="000000"/>
                </a:solidFill>
                <a:latin typeface="Calibri"/>
              </a:rPr>
              <a:t>Πχ </a:t>
            </a:r>
            <a:r>
              <a:rPr b="1" lang="en-US" sz="2400" spc="-1" strike="noStrike">
                <a:solidFill>
                  <a:srgbClr val="000000"/>
                </a:solidFill>
                <a:latin typeface="Calibri"/>
              </a:rPr>
              <a:t>&lt;HTML&gt;</a:t>
            </a:r>
            <a:r>
              <a:rPr b="0" lang="el-GR" sz="2400" spc="-1" strike="noStrike">
                <a:solidFill>
                  <a:srgbClr val="000000"/>
                </a:solidFill>
                <a:latin typeface="Calibri"/>
              </a:rPr>
              <a:t>…</a:t>
            </a:r>
            <a:r>
              <a:rPr b="1" lang="en-US" sz="2400" spc="-1" strike="noStrike">
                <a:solidFill>
                  <a:srgbClr val="000000"/>
                </a:solidFill>
                <a:latin typeface="Calibri"/>
              </a:rPr>
              <a:t>&lt;/HTML&gt;</a:t>
            </a:r>
            <a:r>
              <a:rPr b="1" lang="el-GR" sz="24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el-GR" sz="24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561"/>
              </a:spcBef>
              <a:tabLst>
                <a:tab algn="l" pos="0"/>
              </a:tabLst>
            </a:pPr>
            <a:endParaRPr b="0" lang="el-GR" sz="24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561"/>
              </a:spcBef>
              <a:tabLst>
                <a:tab algn="l" pos="0"/>
              </a:tabLst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</a:rPr>
              <a:t>Σχόλια:</a:t>
            </a: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  <a:p>
            <a:pPr marL="743040" indent="-285480">
              <a:lnSpc>
                <a:spcPct val="90000"/>
              </a:lnSpc>
              <a:spcBef>
                <a:spcPts val="479"/>
              </a:spcBef>
              <a:tabLst>
                <a:tab algn="l" pos="0"/>
              </a:tabLst>
            </a:pPr>
            <a:r>
              <a:rPr b="1" lang="el-GR" sz="2400" spc="-1" strike="noStrike">
                <a:solidFill>
                  <a:srgbClr val="000000"/>
                </a:solidFill>
                <a:latin typeface="Courier New"/>
              </a:rPr>
              <a:t>&lt;!</a:t>
            </a:r>
            <a:r>
              <a:rPr b="1" lang="en-US" sz="2400" spc="-1" strike="noStrike">
                <a:solidFill>
                  <a:srgbClr val="000000"/>
                </a:solidFill>
                <a:latin typeface="Courier New"/>
              </a:rPr>
              <a:t>--</a:t>
            </a:r>
            <a:r>
              <a:rPr b="1" lang="el-GR" sz="2400" spc="-1" strike="noStrike">
                <a:solidFill>
                  <a:srgbClr val="000000"/>
                </a:solidFill>
                <a:latin typeface="Courier New"/>
              </a:rPr>
              <a:t> Αυτό είναι ένα σχόλιο σε </a:t>
            </a:r>
            <a:r>
              <a:rPr b="1" lang="en-US" sz="2400" spc="-1" strike="noStrike">
                <a:solidFill>
                  <a:srgbClr val="000000"/>
                </a:solidFill>
                <a:latin typeface="Courier New"/>
              </a:rPr>
              <a:t>HTML --&gt;</a:t>
            </a:r>
            <a:endParaRPr b="0" lang="el-GR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1200" spc="-1" strike="noStrike">
                <a:solidFill>
                  <a:srgbClr val="8b8b8b"/>
                </a:solidFill>
                <a:latin typeface="Calibri"/>
              </a:rPr>
              <a:t>ΚΟΝΤΕΣ ΙΩΑΝΝΗΣ</a:t>
            </a:r>
            <a:endParaRPr b="0" lang="el-GR" sz="12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Shape 1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E7CF33BE-C830-4608-940B-1EFB13E657D2}" type="slidenum">
              <a:rPr b="0" lang="el-GR" sz="1200" spc="-1" strike="noStrike">
                <a:solidFill>
                  <a:srgbClr val="8b8b8b"/>
                </a:solidFill>
                <a:latin typeface="Calibri"/>
              </a:rPr>
              <a:t>3</a:t>
            </a:fld>
            <a:endParaRPr b="0" lang="el-GR" sz="1200" spc="-1" strike="noStrike">
              <a:latin typeface="Times New Roman"/>
            </a:endParaRPr>
          </a:p>
        </p:txBody>
      </p:sp>
      <p:sp>
        <p:nvSpPr>
          <p:cNvPr id="73" name="TextShape 2"/>
          <p:cNvSpPr txBox="1"/>
          <p:nvPr/>
        </p:nvSpPr>
        <p:spPr>
          <a:xfrm>
            <a:off x="685800" y="685800"/>
            <a:ext cx="7772040" cy="76176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Tags</a:t>
            </a:r>
            <a:r>
              <a:rPr b="0" lang="el-GR" sz="4400" spc="-1" strike="noStrike">
                <a:solidFill>
                  <a:srgbClr val="000000"/>
                </a:solidFill>
                <a:latin typeface="Calibri"/>
              </a:rPr>
              <a:t> Μορφοποίησης</a:t>
            </a:r>
            <a:endParaRPr b="0" lang="el-G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TextShape 3"/>
          <p:cNvSpPr txBox="1"/>
          <p:nvPr/>
        </p:nvSpPr>
        <p:spPr>
          <a:xfrm>
            <a:off x="609480" y="1600200"/>
            <a:ext cx="3580920" cy="365724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70000"/>
          </a:bodyPr>
          <a:p>
            <a:pPr marL="343080" indent="-342720">
              <a:lnSpc>
                <a:spcPct val="130000"/>
              </a:lnSpc>
              <a:spcBef>
                <a:spcPts val="320"/>
              </a:spcBef>
              <a:tabLst>
                <a:tab algn="l" pos="0"/>
              </a:tabLst>
            </a:pPr>
            <a:r>
              <a:rPr b="1" lang="el-GR" sz="1600" spc="-1" strike="noStrike">
                <a:solidFill>
                  <a:srgbClr val="000000"/>
                </a:solidFill>
                <a:latin typeface="Courier New"/>
              </a:rPr>
              <a:t>&lt;h1&gt;Επικεφαλίδα 1&lt;/h1&gt;</a:t>
            </a:r>
            <a:endParaRPr b="0" lang="el-GR" sz="16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30000"/>
              </a:lnSpc>
              <a:spcBef>
                <a:spcPts val="320"/>
              </a:spcBef>
              <a:tabLst>
                <a:tab algn="l" pos="0"/>
              </a:tabLst>
            </a:pPr>
            <a:r>
              <a:rPr b="1" lang="el-GR" sz="1600" spc="-1" strike="noStrike">
                <a:solidFill>
                  <a:srgbClr val="000000"/>
                </a:solidFill>
                <a:latin typeface="Courier New"/>
              </a:rPr>
              <a:t>&lt;h2&gt;Επικεφαλίδα 2&lt;/h2&gt;</a:t>
            </a:r>
            <a:endParaRPr b="0" lang="el-GR" sz="16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30000"/>
              </a:lnSpc>
              <a:spcBef>
                <a:spcPts val="320"/>
              </a:spcBef>
              <a:tabLst>
                <a:tab algn="l" pos="0"/>
              </a:tabLst>
            </a:pPr>
            <a:r>
              <a:rPr b="1" lang="el-GR" sz="1600" spc="-1" strike="noStrike">
                <a:solidFill>
                  <a:srgbClr val="000000"/>
                </a:solidFill>
                <a:latin typeface="Courier New"/>
              </a:rPr>
              <a:t>&lt;h3&gt;Επικεφαλίδα 3&lt;/h3&gt;</a:t>
            </a:r>
            <a:endParaRPr b="0" lang="el-GR" sz="16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30000"/>
              </a:lnSpc>
              <a:spcBef>
                <a:spcPts val="320"/>
              </a:spcBef>
              <a:tabLst>
                <a:tab algn="l" pos="0"/>
              </a:tabLst>
            </a:pPr>
            <a:r>
              <a:rPr b="1" lang="el-GR" sz="1600" spc="-1" strike="noStrike">
                <a:solidFill>
                  <a:srgbClr val="000000"/>
                </a:solidFill>
                <a:latin typeface="Courier New"/>
              </a:rPr>
              <a:t>&lt;h4&gt;Επικεφαλίδα 4&lt;/h4&gt;</a:t>
            </a:r>
            <a:endParaRPr b="0" lang="el-GR" sz="16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30000"/>
              </a:lnSpc>
              <a:spcBef>
                <a:spcPts val="320"/>
              </a:spcBef>
              <a:tabLst>
                <a:tab algn="l" pos="0"/>
              </a:tabLst>
            </a:pPr>
            <a:r>
              <a:rPr b="1" lang="el-GR" sz="1600" spc="-1" strike="noStrike">
                <a:solidFill>
                  <a:srgbClr val="000000"/>
                </a:solidFill>
                <a:latin typeface="Courier New"/>
              </a:rPr>
              <a:t>&lt;h5&gt;Επικεφαλίδα 5&lt;/h5&gt;</a:t>
            </a:r>
            <a:endParaRPr b="0" lang="el-GR" sz="16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30000"/>
              </a:lnSpc>
              <a:spcBef>
                <a:spcPts val="320"/>
              </a:spcBef>
              <a:tabLst>
                <a:tab algn="l" pos="0"/>
              </a:tabLst>
            </a:pPr>
            <a:r>
              <a:rPr b="1" lang="el-GR" sz="1600" spc="-1" strike="noStrike">
                <a:solidFill>
                  <a:srgbClr val="000000"/>
                </a:solidFill>
                <a:latin typeface="Courier New"/>
              </a:rPr>
              <a:t>&lt;h6&gt;Επικεφαλίδα 6&lt;/h6&gt;</a:t>
            </a:r>
            <a:endParaRPr b="0" lang="el-GR" sz="16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30000"/>
              </a:lnSpc>
              <a:spcBef>
                <a:spcPts val="320"/>
              </a:spcBef>
              <a:tabLst>
                <a:tab algn="l" pos="0"/>
              </a:tabLst>
            </a:pPr>
            <a:r>
              <a:rPr b="1" lang="el-GR" sz="1600" spc="-1" strike="noStrike">
                <a:solidFill>
                  <a:srgbClr val="000000"/>
                </a:solidFill>
                <a:latin typeface="Courier New"/>
              </a:rPr>
              <a:t>&lt;b&gt;Έντονα γράμματα&lt;/b&gt;</a:t>
            </a:r>
            <a:endParaRPr b="0" lang="el-GR" sz="16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30000"/>
              </a:lnSpc>
              <a:spcBef>
                <a:spcPts val="320"/>
              </a:spcBef>
              <a:tabLst>
                <a:tab algn="l" pos="0"/>
              </a:tabLst>
            </a:pPr>
            <a:r>
              <a:rPr b="1" lang="el-GR" sz="1600" spc="-1" strike="noStrike">
                <a:solidFill>
                  <a:srgbClr val="000000"/>
                </a:solidFill>
                <a:latin typeface="Courier New"/>
              </a:rPr>
              <a:t>&lt;i&gt;Πλάγια γράμματα&lt;/i&gt;</a:t>
            </a:r>
            <a:endParaRPr b="0" lang="el-GR" sz="16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320"/>
              </a:spcBef>
              <a:tabLst>
                <a:tab algn="l" pos="0"/>
              </a:tabLst>
            </a:pPr>
            <a:r>
              <a:rPr b="1" lang="el-GR" sz="1600" spc="-1" strike="noStrike">
                <a:solidFill>
                  <a:srgbClr val="000000"/>
                </a:solidFill>
                <a:latin typeface="Courier New"/>
              </a:rPr>
              <a:t>&lt;u&gt;Υπογραμμισμένα γράμματα&lt;/u&gt;</a:t>
            </a:r>
            <a:endParaRPr b="0" lang="el-GR" sz="16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30000"/>
              </a:lnSpc>
              <a:spcBef>
                <a:spcPts val="320"/>
              </a:spcBef>
              <a:tabLst>
                <a:tab algn="l" pos="0"/>
              </a:tabLst>
            </a:pPr>
            <a:r>
              <a:rPr b="1" lang="el-GR" sz="1600" spc="-1" strike="noStrike">
                <a:solidFill>
                  <a:srgbClr val="000000"/>
                </a:solidFill>
                <a:latin typeface="Courier New"/>
              </a:rPr>
              <a:t>&lt;br&gt;Αλλαγή γραμμής</a:t>
            </a:r>
            <a:endParaRPr b="0" lang="el-GR" sz="16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320"/>
              </a:spcBef>
              <a:tabLst>
                <a:tab algn="l" pos="0"/>
              </a:tabLst>
            </a:pPr>
            <a:r>
              <a:rPr b="1" lang="el-GR" sz="1600" spc="-1" strike="noStrike">
                <a:solidFill>
                  <a:srgbClr val="000000"/>
                </a:solidFill>
                <a:latin typeface="Courier New"/>
              </a:rPr>
              <a:t>&lt;</a:t>
            </a:r>
            <a:r>
              <a:rPr b="1" lang="en-US" sz="1600" spc="-1" strike="noStrike">
                <a:solidFill>
                  <a:srgbClr val="000000"/>
                </a:solidFill>
                <a:latin typeface="Courier New"/>
              </a:rPr>
              <a:t>hr&gt; </a:t>
            </a:r>
            <a:r>
              <a:rPr b="1" lang="el-GR" sz="1600" spc="-1" strike="noStrike">
                <a:solidFill>
                  <a:srgbClr val="000000"/>
                </a:solidFill>
                <a:latin typeface="Courier New"/>
              </a:rPr>
              <a:t>Οριζόντια γραμμή:</a:t>
            </a:r>
            <a:endParaRPr b="0" lang="el-GR" sz="16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30000"/>
              </a:lnSpc>
              <a:spcBef>
                <a:spcPts val="320"/>
              </a:spcBef>
              <a:tabLst>
                <a:tab algn="l" pos="0"/>
              </a:tabLst>
            </a:pPr>
            <a:r>
              <a:rPr b="1" lang="el-GR" sz="1600" spc="-1" strike="noStrike">
                <a:solidFill>
                  <a:srgbClr val="000000"/>
                </a:solidFill>
                <a:latin typeface="Courier New"/>
              </a:rPr>
              <a:t>&lt;p&gt;Νέα Παράγραφος&lt;/p&gt;</a:t>
            </a:r>
            <a:endParaRPr b="0" lang="el-GR" sz="16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80000"/>
              </a:lnSpc>
              <a:spcBef>
                <a:spcPts val="320"/>
              </a:spcBef>
              <a:tabLst>
                <a:tab algn="l" pos="0"/>
              </a:tabLst>
            </a:pPr>
            <a:r>
              <a:rPr b="1" lang="el-GR" sz="1600" spc="-1" strike="noStrike">
                <a:solidFill>
                  <a:srgbClr val="000000"/>
                </a:solidFill>
                <a:latin typeface="Courier New"/>
              </a:rPr>
              <a:t>&lt;center&gt;Στοίχιση στο κέντρο της σελίδας&lt;/center&gt;</a:t>
            </a:r>
            <a:endParaRPr b="0" lang="el-GR" sz="16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75" name="Picture 4" descr="eam1"/>
          <p:cNvPicPr/>
          <p:nvPr/>
        </p:nvPicPr>
        <p:blipFill>
          <a:blip r:embed="rId1"/>
          <a:stretch/>
        </p:blipFill>
        <p:spPr>
          <a:xfrm>
            <a:off x="4038480" y="1565280"/>
            <a:ext cx="4871520" cy="4758840"/>
          </a:xfrm>
          <a:prstGeom prst="rect">
            <a:avLst/>
          </a:prstGeom>
          <a:ln w="9525">
            <a:noFill/>
          </a:ln>
        </p:spPr>
      </p:pic>
      <p:sp>
        <p:nvSpPr>
          <p:cNvPr id="76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1200" spc="-1" strike="noStrike">
                <a:solidFill>
                  <a:srgbClr val="8b8b8b"/>
                </a:solidFill>
                <a:latin typeface="Calibri"/>
              </a:rPr>
              <a:t>ΚΟΝΤΕΣ ΙΩΑΝΝΗΣ</a:t>
            </a:r>
            <a:endParaRPr b="0" lang="el-GR" sz="12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4400" spc="-1" strike="noStrike">
                <a:solidFill>
                  <a:srgbClr val="000000"/>
                </a:solidFill>
                <a:latin typeface="Calibri"/>
              </a:rPr>
              <a:t>κυλιόμενο μήνυμα</a:t>
            </a:r>
            <a:endParaRPr b="0" lang="el-G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879"/>
              </a:spcBef>
              <a:tabLst>
                <a:tab algn="l" pos="0"/>
              </a:tabLst>
            </a:pPr>
            <a:r>
              <a:rPr b="0" lang="el-GR" sz="4400" spc="-1" strike="noStrike">
                <a:solidFill>
                  <a:srgbClr val="ff0000"/>
                </a:solidFill>
                <a:latin typeface="Calibri"/>
              </a:rPr>
              <a:t>&lt;</a:t>
            </a:r>
            <a:r>
              <a:rPr b="0" lang="en-US" sz="4400" spc="-1" strike="noStrike">
                <a:solidFill>
                  <a:srgbClr val="ff0000"/>
                </a:solidFill>
                <a:latin typeface="Calibri"/>
              </a:rPr>
              <a:t>marquee&gt; </a:t>
            </a:r>
            <a:r>
              <a:rPr b="0" lang="el-GR" sz="4400" spc="-1" strike="noStrike">
                <a:solidFill>
                  <a:srgbClr val="000000"/>
                </a:solidFill>
                <a:latin typeface="Calibri"/>
              </a:rPr>
              <a:t>καλώς ήλθατε στην ιστοσελίδα μου</a:t>
            </a: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…. !!!!</a:t>
            </a:r>
            <a:r>
              <a:rPr b="0" lang="el-GR" sz="44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l-GR" sz="4400" spc="-1" strike="noStrike">
                <a:solidFill>
                  <a:srgbClr val="ff0000"/>
                </a:solidFill>
                <a:latin typeface="Calibri"/>
              </a:rPr>
              <a:t>&lt;/</a:t>
            </a:r>
            <a:r>
              <a:rPr b="0" lang="en-US" sz="4400" spc="-1" strike="noStrike">
                <a:solidFill>
                  <a:srgbClr val="ff0000"/>
                </a:solidFill>
                <a:latin typeface="Calibri"/>
              </a:rPr>
              <a:t>marquee&gt;</a:t>
            </a:r>
            <a:endParaRPr b="0" lang="el-GR" sz="44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el-GR" sz="3200" spc="-1" strike="noStrike">
                <a:solidFill>
                  <a:srgbClr val="00b0f0"/>
                </a:solidFill>
                <a:latin typeface="Calibri"/>
              </a:rPr>
              <a:t>    </a:t>
            </a:r>
            <a:r>
              <a:rPr b="0" lang="el-GR" sz="3200" spc="-1" strike="noStrike">
                <a:solidFill>
                  <a:srgbClr val="00b0f0"/>
                </a:solidFill>
                <a:latin typeface="Calibri"/>
              </a:rPr>
              <a:t>Θα εμφανιστεί ένα κυλιόμενο μήνυμα από τα δεξιά της οθόνης   …….</a:t>
            </a:r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txBody>
          <a:bodyPr anchor="ctr">
            <a:normAutofit fontScale="90000"/>
          </a:bodyPr>
          <a:p>
            <a:pPr algn="ctr">
              <a:lnSpc>
                <a:spcPct val="100000"/>
              </a:lnSpc>
            </a:pPr>
            <a:r>
              <a:rPr b="0" lang="el-GR" sz="4400" spc="-1" strike="noStrike">
                <a:solidFill>
                  <a:srgbClr val="000000"/>
                </a:solidFill>
                <a:latin typeface="Calibri"/>
              </a:rPr>
              <a:t>ας αλλάξουμε το χρώμα φόντου της ιστοσελίδας….</a:t>
            </a:r>
            <a:endParaRPr b="0" lang="el-G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el-GR" sz="3200" spc="-1" strike="noStrike">
                <a:solidFill>
                  <a:srgbClr val="ff0000"/>
                </a:solidFill>
                <a:latin typeface="Calibri"/>
              </a:rPr>
              <a:t>&lt;</a:t>
            </a:r>
            <a:r>
              <a:rPr b="0" lang="en-US" sz="3200" spc="-1" strike="noStrike">
                <a:solidFill>
                  <a:srgbClr val="ff0000"/>
                </a:solidFill>
                <a:latin typeface="Calibri"/>
              </a:rPr>
              <a:t>BODY BGCOLOR=“CYAN”&gt;</a:t>
            </a:r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en-US" sz="3200" spc="-1" strike="noStrike">
                <a:solidFill>
                  <a:srgbClr val="ff0000"/>
                </a:solidFill>
                <a:latin typeface="Calibri"/>
              </a:rPr>
              <a:t>&lt;/BODY&gt;</a:t>
            </a:r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   </a:t>
            </a:r>
            <a:r>
              <a:rPr b="0" lang="el-GR" sz="3200" spc="-1" strike="noStrike">
                <a:solidFill>
                  <a:srgbClr val="000000"/>
                </a:solidFill>
                <a:latin typeface="Calibri"/>
              </a:rPr>
              <a:t>Θα αλλάξει το χρώμα φόντου της ιστοσελίδας σε </a:t>
            </a:r>
            <a:r>
              <a:rPr b="0" lang="el-GR" sz="3200" spc="-1" strike="noStrike">
                <a:solidFill>
                  <a:srgbClr val="00b0f0"/>
                </a:solidFill>
                <a:latin typeface="Calibri"/>
              </a:rPr>
              <a:t>θαλασσί </a:t>
            </a:r>
            <a:r>
              <a:rPr b="0" lang="en-US" sz="3200" spc="-1" strike="noStrike">
                <a:solidFill>
                  <a:srgbClr val="00b0f0"/>
                </a:solidFill>
                <a:latin typeface="Calibri"/>
              </a:rPr>
              <a:t>(cyan)</a:t>
            </a:r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txBody>
          <a:bodyPr anchor="ctr">
            <a:normAutofit fontScale="90000"/>
          </a:bodyPr>
          <a:p>
            <a:pPr algn="ctr">
              <a:lnSpc>
                <a:spcPct val="100000"/>
              </a:lnSpc>
            </a:pPr>
            <a:r>
              <a:rPr b="0" lang="el-GR" sz="4400" spc="-1" strike="noStrike">
                <a:solidFill>
                  <a:srgbClr val="000000"/>
                </a:solidFill>
                <a:latin typeface="Calibri"/>
              </a:rPr>
              <a:t>ας κάνουμε τα γράμματα έντονα &lt;</a:t>
            </a: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bold&gt;</a:t>
            </a:r>
            <a:endParaRPr b="0" lang="el-G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2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endParaRPr b="0" lang="el-GR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96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0000"/>
                </a:solidFill>
                <a:latin typeface="Calibri"/>
              </a:rPr>
              <a:t>&lt;b&gt; </a:t>
            </a:r>
            <a:r>
              <a:rPr b="0" lang="el-GR" sz="4800" spc="-1" strike="noStrike">
                <a:solidFill>
                  <a:srgbClr val="000000"/>
                </a:solidFill>
                <a:latin typeface="Calibri"/>
              </a:rPr>
              <a:t>τα ενδιαφέροντά μου </a:t>
            </a:r>
            <a:r>
              <a:rPr b="0" lang="el-GR" sz="4800" spc="-1" strike="noStrike">
                <a:solidFill>
                  <a:srgbClr val="ff0000"/>
                </a:solidFill>
                <a:latin typeface="Calibri"/>
              </a:rPr>
              <a:t>&lt;/</a:t>
            </a:r>
            <a:r>
              <a:rPr b="0" lang="en-US" sz="4800" spc="-1" strike="noStrike">
                <a:solidFill>
                  <a:srgbClr val="ff0000"/>
                </a:solidFill>
                <a:latin typeface="Calibri"/>
              </a:rPr>
              <a:t>b&gt;</a:t>
            </a:r>
            <a:endParaRPr b="0" lang="el-GR" sz="4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961"/>
              </a:spcBef>
              <a:tabLst>
                <a:tab algn="l" pos="0"/>
              </a:tabLst>
            </a:pPr>
            <a:endParaRPr b="0" lang="el-GR" sz="4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961"/>
              </a:spcBef>
              <a:tabLst>
                <a:tab algn="l" pos="0"/>
              </a:tabLst>
            </a:pPr>
            <a:r>
              <a:rPr b="0" lang="el-GR" sz="4800" spc="-1" strike="noStrike">
                <a:solidFill>
                  <a:srgbClr val="000000"/>
                </a:solidFill>
                <a:latin typeface="Calibri"/>
              </a:rPr>
              <a:t>Το κείμενο θα εμφανιστεί με </a:t>
            </a:r>
            <a:r>
              <a:rPr b="1" lang="el-GR" sz="4800" spc="-1" strike="noStrike">
                <a:solidFill>
                  <a:srgbClr val="000000"/>
                </a:solidFill>
                <a:latin typeface="Calibri"/>
              </a:rPr>
              <a:t>έντονα (</a:t>
            </a:r>
            <a:r>
              <a:rPr b="1" lang="en-US" sz="4800" spc="-1" strike="noStrike">
                <a:solidFill>
                  <a:srgbClr val="000000"/>
                </a:solidFill>
                <a:latin typeface="Calibri"/>
              </a:rPr>
              <a:t>bold) </a:t>
            </a:r>
            <a:r>
              <a:rPr b="1" lang="el-GR" sz="4800" spc="-1" strike="noStrike">
                <a:solidFill>
                  <a:srgbClr val="000000"/>
                </a:solidFill>
                <a:latin typeface="Calibri"/>
              </a:rPr>
              <a:t>γράμματα </a:t>
            </a:r>
            <a:endParaRPr b="0" lang="el-GR" sz="4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</TotalTime>
  <Application>LibreOffice/7.0.4.2$Windows_X86_64 LibreOffice_project/dcf040e67528d9187c66b2379df5ea4407429775</Application>
  <AppVersion>15.0000</AppVersion>
  <Words>471</Words>
  <Paragraphs>98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2020-04-02T08:10:06Z</dcterms:created>
  <dc:creator>User</dc:creator>
  <dc:description/>
  <dc:language>el-GR</dc:language>
  <cp:lastModifiedBy/>
  <dcterms:modified xsi:type="dcterms:W3CDTF">2021-03-10T08:23:48Z</dcterms:modified>
  <cp:revision>19</cp:revision>
  <dc:subject/>
  <dc:title>ΕΦΑΡΜΟΓΕΣ ΠΛΗΡΟΦΟΡΙΚΗΣ A’ ΓΕΝΙΚΟΥ ΛΥΚΕΙΟΥ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5</vt:i4>
  </property>
  <property fmtid="{D5CDD505-2E9C-101B-9397-08002B2CF9AE}" pid="3" name="PresentationFormat">
    <vt:lpwstr>Προβολή στην οθόνη (4:3)</vt:lpwstr>
  </property>
  <property fmtid="{D5CDD505-2E9C-101B-9397-08002B2CF9AE}" pid="4" name="Slides">
    <vt:i4>13</vt:i4>
  </property>
</Properties>
</file>