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8" r:id="rId2"/>
    <p:sldId id="265" r:id="rId3"/>
    <p:sldId id="259" r:id="rId4"/>
    <p:sldId id="260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2A93-F874-4840-87EB-899B7395FFB4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916D1-3A2B-4860-9F22-B2C60479AAE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5216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6F8-27C7-4BAE-87BB-9D6EB16C7857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6F8-27C7-4BAE-87BB-9D6EB16C7857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  <p:transition spd="med">
    <p:wheel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98AC01-5DB8-4F80-B4DE-27113CFD06AA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C5F9E4-EFFE-4F6C-9EAB-C95CC910B1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/>
    <p:sndAc>
      <p:stSnd>
        <p:snd r:embed="rId13" name="click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hyperlink" Target="http://www.cognosco.gr/Gnwmika/artists.jsp?key=58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0.wav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344816" cy="132474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Διάγραμμα επιλογής</a:t>
            </a:r>
            <a:br>
              <a:rPr lang="el-GR" sz="4000" b="1" dirty="0" smtClean="0">
                <a:solidFill>
                  <a:schemeClr val="tx1"/>
                </a:solidFill>
              </a:rPr>
            </a:br>
            <a:r>
              <a:rPr lang="el-GR" sz="4000" dirty="0" smtClean="0">
                <a:solidFill>
                  <a:schemeClr val="tx1"/>
                </a:solidFill>
              </a:rPr>
              <a:t>ΟΜΑΔ</a:t>
            </a:r>
            <a:r>
              <a:rPr lang="el-GR" sz="4000" b="1" dirty="0" smtClean="0">
                <a:solidFill>
                  <a:schemeClr val="tx1"/>
                </a:solidFill>
              </a:rPr>
              <a:t>ΙΚΟΥ ΕΡΓΟΥ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6 - Εικόνα" descr="images (5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9612" y="1743686"/>
            <a:ext cx="6984776" cy="3341498"/>
          </a:xfrm>
          <a:prstGeom prst="rect">
            <a:avLst/>
          </a:prstGeom>
        </p:spPr>
      </p:pic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ΟΙ ΤΡΕΙΣ ΣΩΜΑΤΟΦΥΛΑΚΕΣ 3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51520" y="76470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Μετά τις γνώσεις που απέκτησα στα εισαγωγικά μαθήματα για την οργάνωση και λειτουργία των επιχειρήσεων και την ενημέρωση για τις δραστηριότητες του μαθήματος με την μέθοδο  της ΟΜΑΔΙΚΗΣ ΕΡΓΑΣΙΑΣ , ας αρχίσουμε -  αν χρειάζεται, να χωριστούμε σε 2 ομάδες. Για να πετύχουμε ως ομάδα , μήπως χρειάζεται …………. </a:t>
            </a:r>
            <a:endParaRPr lang="el-GR" b="1" dirty="0"/>
          </a:p>
        </p:txBody>
      </p:sp>
      <p:pic>
        <p:nvPicPr>
          <p:cNvPr id="4" name="3 - Εικόνα" descr="images (59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476085">
            <a:off x="1690180" y="2238752"/>
            <a:ext cx="1432198" cy="1399331"/>
          </a:xfrm>
          <a:prstGeom prst="rect">
            <a:avLst/>
          </a:prstGeom>
        </p:spPr>
      </p:pic>
      <p:pic>
        <p:nvPicPr>
          <p:cNvPr id="5" name="4 - Εικόνα" descr="images (1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495235">
            <a:off x="3740865" y="2154337"/>
            <a:ext cx="3960440" cy="147828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51520" y="3645024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  <a:buBlip>
                <a:blip r:embed="rId5"/>
              </a:buBlip>
            </a:pPr>
            <a:r>
              <a:rPr lang="el-GR" b="1" dirty="0" smtClean="0"/>
              <a:t>  Να έχουμε πνεύμα συνεργασίας και να βάζουμε το «εγώ» μας  κάτω από το</a:t>
            </a:r>
          </a:p>
          <a:p>
            <a:pPr>
              <a:buSzPct val="150000"/>
            </a:pPr>
            <a:r>
              <a:rPr lang="el-GR" b="1" dirty="0" smtClean="0"/>
              <a:t>       «εμείς». Πάνω </a:t>
            </a:r>
            <a:r>
              <a:rPr lang="el-GR" b="1" dirty="0" err="1" smtClean="0"/>
              <a:t>απ΄όλα</a:t>
            </a:r>
            <a:r>
              <a:rPr lang="el-GR" b="1" dirty="0" smtClean="0"/>
              <a:t>  πρέπει να  είναι η ΟΜΑΔΑ.</a:t>
            </a:r>
          </a:p>
          <a:p>
            <a:pPr>
              <a:buSzPct val="150000"/>
              <a:buBlip>
                <a:blip r:embed="rId5"/>
              </a:buBlip>
            </a:pPr>
            <a:r>
              <a:rPr lang="el-GR" b="1" dirty="0" smtClean="0"/>
              <a:t> Να θέσουμε  συγκεκριμένους στόχους και κανόνες ,  που θα τους</a:t>
            </a:r>
          </a:p>
          <a:p>
            <a:pPr>
              <a:buSzPct val="150000"/>
            </a:pPr>
            <a:r>
              <a:rPr lang="el-GR" b="1" dirty="0" smtClean="0"/>
              <a:t>      ακολουθούμε όλα τα μέλη με συνέπεια και ενωτικό κλίμα.</a:t>
            </a:r>
          </a:p>
          <a:p>
            <a:pPr>
              <a:buSzPct val="150000"/>
              <a:buBlip>
                <a:blip r:embed="rId5"/>
              </a:buBlip>
            </a:pPr>
            <a:r>
              <a:rPr lang="el-GR" b="1" dirty="0" smtClean="0"/>
              <a:t> Να επιλέξουμε τους ρόλους μας , ανάλογα με τις ικανότητες μας και  να </a:t>
            </a:r>
          </a:p>
          <a:p>
            <a:pPr>
              <a:buSzPct val="150000"/>
            </a:pPr>
            <a:r>
              <a:rPr lang="el-GR" b="1" dirty="0" smtClean="0"/>
              <a:t>     προσπαθήσουμε όλοι  να προσφέρουμε με σωστή κατανομή των εργασιών ,</a:t>
            </a:r>
          </a:p>
          <a:p>
            <a:pPr>
              <a:buSzPct val="150000"/>
            </a:pPr>
            <a:r>
              <a:rPr lang="el-GR" b="1" dirty="0" smtClean="0"/>
              <a:t>     στο καλύτερο δυνατό αποτέλεσμα για την ομάδα μας.</a:t>
            </a:r>
          </a:p>
          <a:p>
            <a:pPr>
              <a:buSzPct val="150000"/>
              <a:buBlip>
                <a:blip r:embed="rId5"/>
              </a:buBlip>
            </a:pPr>
            <a:r>
              <a:rPr lang="el-GR" b="1" dirty="0" smtClean="0"/>
              <a:t> Να ορίσουμε συντονιστή ( γενικό διευθυντή ) , το μέλος της ομάδας που </a:t>
            </a:r>
          </a:p>
          <a:p>
            <a:pPr>
              <a:buSzPct val="150000"/>
            </a:pPr>
            <a:r>
              <a:rPr lang="el-GR" b="1" dirty="0" smtClean="0"/>
              <a:t>      διακρίνουμε ότι έχει  την ικανότητα να επηρεάζει , να πείθει  και να</a:t>
            </a:r>
          </a:p>
          <a:p>
            <a:pPr>
              <a:buSzPct val="150000"/>
            </a:pPr>
            <a:r>
              <a:rPr lang="el-GR" b="1" dirty="0" smtClean="0"/>
              <a:t>       παρακινεί τα  υπόλοιπα μέλη της ομάδας  στο να προσπαθούν περισσότερο.</a:t>
            </a:r>
          </a:p>
          <a:p>
            <a:pPr>
              <a:buSzPct val="150000"/>
            </a:pPr>
            <a:endParaRPr lang="el-GR" dirty="0" smtClean="0"/>
          </a:p>
          <a:p>
            <a:pPr>
              <a:buSzPct val="150000"/>
            </a:pPr>
            <a:endParaRPr lang="el-GR" dirty="0" smtClean="0"/>
          </a:p>
          <a:p>
            <a:pPr>
              <a:buSzPct val="150000"/>
              <a:buBlip>
                <a:blip r:embed="rId5"/>
              </a:buBlip>
            </a:pPr>
            <a:endParaRPr lang="el-GR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662161" y="0"/>
            <a:ext cx="3819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8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1</a:t>
            </a:r>
            <a:r>
              <a:rPr lang="el-GR" sz="4800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ο </a:t>
            </a:r>
            <a:r>
              <a:rPr lang="el-GR" sz="48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Βήμα</a:t>
            </a:r>
            <a:endParaRPr lang="el-GR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60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l-GR" sz="3600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ο </a:t>
            </a:r>
            <a:r>
              <a:rPr lang="el-GR" sz="53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Βήμα</a:t>
            </a:r>
            <a:endParaRPr lang="el-GR" sz="5300" dirty="0"/>
          </a:p>
        </p:txBody>
      </p:sp>
      <p:sp>
        <p:nvSpPr>
          <p:cNvPr id="9" name="8 - TextBox"/>
          <p:cNvSpPr txBox="1"/>
          <p:nvPr/>
        </p:nvSpPr>
        <p:spPr>
          <a:xfrm>
            <a:off x="467544" y="1052736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2000" b="1" dirty="0" smtClean="0">
                <a:latin typeface="Bookman Old Style" pitchFamily="18" charset="0"/>
              </a:rPr>
              <a:t>Η επιχείρηση  που θα διαλέξουμε από τις προτεινόμενες από τα μέλη της ομάδας  , καλό είναι να συγκεντρώνει τα περισσότερα από τα παρακάτω κριτήρια  όπως…..</a:t>
            </a:r>
            <a:endParaRPr lang="el-GR" sz="2000" b="1" dirty="0">
              <a:latin typeface="Bookman Old Style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399567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l-GR" sz="2000" b="1" dirty="0" smtClean="0"/>
              <a:t> Να </a:t>
            </a:r>
            <a:r>
              <a:rPr lang="el-GR" sz="2000" b="1" dirty="0"/>
              <a:t>είναι μέσα στα ενδιαφέροντα όλων των μελών της ομάδας.</a:t>
            </a:r>
          </a:p>
          <a:p>
            <a:pPr lvl="0">
              <a:buFont typeface="Wingdings" pitchFamily="2" charset="2"/>
              <a:buChar char="v"/>
            </a:pPr>
            <a:r>
              <a:rPr lang="el-GR" sz="2000" b="1" dirty="0" smtClean="0"/>
              <a:t> Να </a:t>
            </a:r>
            <a:r>
              <a:rPr lang="el-GR" sz="2000" b="1" dirty="0"/>
              <a:t>είναι οργανωμένη σε περισσότερα από 6-7 διαφορετικά τμήματα.</a:t>
            </a:r>
          </a:p>
          <a:p>
            <a:pPr lvl="0">
              <a:buFont typeface="Wingdings" pitchFamily="2" charset="2"/>
              <a:buChar char="v"/>
            </a:pPr>
            <a:r>
              <a:rPr lang="el-GR" sz="2000" b="1" dirty="0" smtClean="0"/>
              <a:t> Να </a:t>
            </a:r>
            <a:r>
              <a:rPr lang="el-GR" sz="2000" b="1" dirty="0"/>
              <a:t>υπάρχει δυνατότητα να αποκτήσουμε  αρκετές πληροφορίες για την </a:t>
            </a:r>
            <a:endParaRPr lang="el-GR" sz="2000" b="1" dirty="0" smtClean="0"/>
          </a:p>
          <a:p>
            <a:pPr lvl="0"/>
            <a:r>
              <a:rPr lang="el-GR" sz="2000" b="1" dirty="0" smtClean="0"/>
              <a:t>    οργάνωση και τη λειτουργία της, μέσω επικοινωνίας άμεσης (δικά μας</a:t>
            </a:r>
          </a:p>
          <a:p>
            <a:pPr lvl="0"/>
            <a:r>
              <a:rPr lang="el-GR" sz="2000" b="1" dirty="0" smtClean="0"/>
              <a:t>     πρόσωπα) ή έμμεσης (</a:t>
            </a:r>
            <a:r>
              <a:rPr lang="en-US" sz="2000" b="1" dirty="0" smtClean="0"/>
              <a:t>e</a:t>
            </a:r>
            <a:r>
              <a:rPr lang="el-GR" sz="2000" b="1" dirty="0" smtClean="0"/>
              <a:t>-</a:t>
            </a:r>
            <a:r>
              <a:rPr lang="en-US" sz="2000" b="1" dirty="0" smtClean="0"/>
              <a:t>mail</a:t>
            </a:r>
            <a:r>
              <a:rPr lang="el-GR" sz="2000" b="1" dirty="0" smtClean="0"/>
              <a:t> / </a:t>
            </a:r>
            <a:r>
              <a:rPr lang="en-US" sz="2000" b="1" dirty="0" smtClean="0"/>
              <a:t>Fax</a:t>
            </a:r>
            <a:r>
              <a:rPr lang="el-GR" sz="2000" b="1" dirty="0" smtClean="0"/>
              <a:t> / Ταχυδρομικά ).</a:t>
            </a:r>
            <a:endParaRPr lang="el-GR" sz="2000" b="1" dirty="0"/>
          </a:p>
          <a:p>
            <a:pPr lvl="0">
              <a:buFont typeface="Wingdings" pitchFamily="2" charset="2"/>
              <a:buChar char="v"/>
            </a:pPr>
            <a:r>
              <a:rPr lang="el-GR" sz="2000" b="1" dirty="0" smtClean="0"/>
              <a:t> Να </a:t>
            </a:r>
            <a:r>
              <a:rPr lang="el-GR" sz="2000" b="1" dirty="0"/>
              <a:t>μπορεί να κατασκευασθεί ή μακέτα της.</a:t>
            </a:r>
          </a:p>
          <a:p>
            <a:pPr lvl="0">
              <a:buFont typeface="Wingdings" pitchFamily="2" charset="2"/>
              <a:buChar char="v"/>
            </a:pPr>
            <a:r>
              <a:rPr lang="el-GR" sz="2000" b="1" dirty="0" smtClean="0"/>
              <a:t> Να </a:t>
            </a:r>
            <a:r>
              <a:rPr lang="el-GR" sz="2000" b="1" dirty="0"/>
              <a:t>υπάρχει η δυνατότητα επίσκεψης ή έστω αποστολής φωτογραφιών </a:t>
            </a:r>
            <a:r>
              <a:rPr lang="el-GR" sz="2000" b="1" dirty="0" smtClean="0"/>
              <a:t>ή</a:t>
            </a:r>
          </a:p>
          <a:p>
            <a:pPr lvl="0"/>
            <a:r>
              <a:rPr lang="el-GR" sz="2000" b="1" dirty="0" smtClean="0"/>
              <a:t>     διαφόρων εγγράφων της.</a:t>
            </a:r>
            <a:endParaRPr lang="el-GR" sz="2000" b="1" dirty="0"/>
          </a:p>
        </p:txBody>
      </p:sp>
      <p:pic>
        <p:nvPicPr>
          <p:cNvPr id="16" name="15 - Εικόνα" descr="images (1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19672" y="2204864"/>
            <a:ext cx="5400600" cy="1656184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07804" y="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6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l-GR" sz="4800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ο </a:t>
            </a:r>
            <a:r>
              <a:rPr lang="el-GR" sz="48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Βήμα</a:t>
            </a:r>
            <a:endParaRPr lang="el-GR" sz="4800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51520" y="112474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Bookman Old Style" pitchFamily="18" charset="0"/>
              </a:rPr>
              <a:t>Για τις πληροφορίες </a:t>
            </a:r>
            <a:r>
              <a:rPr lang="el-GR" sz="2000" b="1" dirty="0">
                <a:latin typeface="Bookman Old Style" pitchFamily="18" charset="0"/>
              </a:rPr>
              <a:t>που θα μας </a:t>
            </a:r>
            <a:r>
              <a:rPr lang="el-GR" sz="2000" b="1" dirty="0" smtClean="0">
                <a:latin typeface="Bookman Old Style" pitchFamily="18" charset="0"/>
              </a:rPr>
              <a:t>χρειαστούν  </a:t>
            </a:r>
            <a:r>
              <a:rPr lang="el-GR" sz="2000" b="1" dirty="0">
                <a:latin typeface="Bookman Old Style" pitchFamily="18" charset="0"/>
              </a:rPr>
              <a:t>στις δραστηριότητες του μαθήματος , </a:t>
            </a:r>
            <a:r>
              <a:rPr lang="el-GR" sz="2000" b="1" dirty="0" smtClean="0">
                <a:latin typeface="Bookman Old Style" pitchFamily="18" charset="0"/>
              </a:rPr>
              <a:t>πρέπει να αρχίσουμε με….</a:t>
            </a:r>
            <a:endParaRPr lang="el-GR" sz="2000" b="1" dirty="0">
              <a:latin typeface="Bookman Old Style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51520" y="3933056"/>
            <a:ext cx="86409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97000"/>
              <a:buBlip>
                <a:blip r:embed="rId5"/>
              </a:buBlip>
            </a:pPr>
            <a:r>
              <a:rPr lang="el-GR" dirty="0" smtClean="0"/>
              <a:t> </a:t>
            </a:r>
            <a:r>
              <a:rPr lang="el-GR" sz="2000" b="1" dirty="0" smtClean="0"/>
              <a:t>Αναζήτηση </a:t>
            </a:r>
            <a:r>
              <a:rPr lang="el-GR" sz="2000" b="1" dirty="0"/>
              <a:t>στο </a:t>
            </a:r>
            <a:r>
              <a:rPr lang="el-GR" sz="2000" b="1" dirty="0" smtClean="0"/>
              <a:t>διαδίκτυο ( ιστοσελίδες επιχειρήσεων ).</a:t>
            </a:r>
            <a:endParaRPr lang="el-GR" sz="2000" b="1" dirty="0"/>
          </a:p>
          <a:p>
            <a:pPr>
              <a:buSzPct val="150000"/>
              <a:buBlip>
                <a:blip r:embed="rId5"/>
              </a:buBlip>
            </a:pPr>
            <a:r>
              <a:rPr lang="el-GR" sz="2000" b="1" dirty="0" smtClean="0"/>
              <a:t>  Αναζήτηση </a:t>
            </a:r>
            <a:r>
              <a:rPr lang="el-GR" sz="2000" b="1" dirty="0"/>
              <a:t>μέσω των μελών της οικογένειας και </a:t>
            </a:r>
            <a:r>
              <a:rPr lang="el-GR" sz="2000" b="1" dirty="0" smtClean="0"/>
              <a:t>των</a:t>
            </a:r>
          </a:p>
          <a:p>
            <a:pPr>
              <a:buSzPct val="150000"/>
            </a:pPr>
            <a:r>
              <a:rPr lang="el-GR" sz="2000" b="1" dirty="0" smtClean="0"/>
              <a:t>         συγγενών μας.</a:t>
            </a:r>
          </a:p>
          <a:p>
            <a:pPr lvl="0">
              <a:buSzPct val="150000"/>
              <a:buBlip>
                <a:blip r:embed="rId5"/>
              </a:buBlip>
            </a:pPr>
            <a:r>
              <a:rPr lang="el-GR" sz="2000" b="1" dirty="0" smtClean="0"/>
              <a:t>  Αποστολή </a:t>
            </a:r>
            <a:r>
              <a:rPr lang="en-US" sz="2000" b="1" dirty="0"/>
              <a:t>e</a:t>
            </a:r>
            <a:r>
              <a:rPr lang="el-GR" sz="2000" b="1" dirty="0"/>
              <a:t>-</a:t>
            </a:r>
            <a:r>
              <a:rPr lang="en-US" sz="2000" b="1" dirty="0"/>
              <a:t>mail </a:t>
            </a:r>
            <a:r>
              <a:rPr lang="el-GR" sz="2000" b="1" dirty="0"/>
              <a:t>στον υπεύθυνο δημοσίων σχέσεων </a:t>
            </a:r>
            <a:r>
              <a:rPr lang="el-GR" sz="2000" b="1" dirty="0" smtClean="0"/>
              <a:t>της</a:t>
            </a:r>
          </a:p>
          <a:p>
            <a:pPr lvl="0">
              <a:buSzPct val="150000"/>
            </a:pPr>
            <a:r>
              <a:rPr lang="el-GR" sz="2000" b="1" dirty="0" smtClean="0"/>
              <a:t>         επιχείρησης.</a:t>
            </a:r>
            <a:endParaRPr lang="el-GR" sz="2000" b="1" dirty="0"/>
          </a:p>
          <a:p>
            <a:pPr>
              <a:buSzPct val="150000"/>
              <a:buBlip>
                <a:blip r:embed="rId5"/>
              </a:buBlip>
            </a:pPr>
            <a:r>
              <a:rPr lang="el-GR" sz="2000" b="1" dirty="0" smtClean="0"/>
              <a:t>  Επίσκεψη </a:t>
            </a:r>
            <a:r>
              <a:rPr lang="el-GR" sz="2000" b="1" dirty="0"/>
              <a:t>σε επιχειρήσεις που βρίσκονται στον Δήμο μας.</a:t>
            </a:r>
          </a:p>
          <a:p>
            <a:pPr lvl="0">
              <a:buSzPct val="150000"/>
              <a:buBlip>
                <a:blip r:embed="rId5"/>
              </a:buBlip>
            </a:pPr>
            <a:r>
              <a:rPr lang="el-GR" sz="2000" b="1" dirty="0" smtClean="0"/>
              <a:t>  Τεχνικές </a:t>
            </a:r>
            <a:r>
              <a:rPr lang="el-GR" sz="2000" b="1" dirty="0"/>
              <a:t>εγκυκλοπαίδειες , περιοδικά τεχνολογίας , </a:t>
            </a:r>
            <a:endParaRPr lang="el-GR" sz="2000" b="1" dirty="0" smtClean="0"/>
          </a:p>
          <a:p>
            <a:pPr lvl="0">
              <a:buSzPct val="150000"/>
            </a:pPr>
            <a:r>
              <a:rPr lang="el-GR" sz="2000" b="1" dirty="0"/>
              <a:t> </a:t>
            </a:r>
            <a:r>
              <a:rPr lang="el-GR" sz="2000" b="1" dirty="0" smtClean="0"/>
              <a:t>        εφημερίδες κ.ά.</a:t>
            </a:r>
            <a:endParaRPr lang="el-GR" sz="2000" b="1" dirty="0"/>
          </a:p>
          <a:p>
            <a:pPr>
              <a:buSzPct val="150000"/>
              <a:buBlip>
                <a:blip r:embed="rId5"/>
              </a:buBlip>
            </a:pPr>
            <a:endParaRPr lang="el-GR" dirty="0" smtClean="0"/>
          </a:p>
          <a:p>
            <a:pPr lvl="0">
              <a:buSzPct val="150000"/>
              <a:buBlip>
                <a:blip r:embed="rId5"/>
              </a:buBlip>
            </a:pPr>
            <a:endParaRPr lang="el-GR" dirty="0" smtClean="0"/>
          </a:p>
          <a:p>
            <a:pPr>
              <a:buSzPct val="150000"/>
              <a:buBlip>
                <a:blip r:embed="rId5"/>
              </a:buBlip>
            </a:pPr>
            <a:endParaRPr lang="el-GR" dirty="0" smtClean="0"/>
          </a:p>
          <a:p>
            <a:pPr lvl="0">
              <a:buSzPct val="150000"/>
              <a:buBlip>
                <a:blip r:embed="rId5"/>
              </a:buBlip>
            </a:pPr>
            <a:endParaRPr lang="el-GR" dirty="0" smtClean="0"/>
          </a:p>
          <a:p>
            <a:pPr lvl="0">
              <a:buSzPct val="150000"/>
              <a:buBlip>
                <a:blip r:embed="rId5"/>
              </a:buBlip>
            </a:pPr>
            <a:endParaRPr lang="el-GR" dirty="0" smtClean="0"/>
          </a:p>
          <a:p>
            <a:pPr lvl="0">
              <a:buSzPct val="190000"/>
              <a:buBlip>
                <a:blip r:embed="rId5"/>
              </a:buBlip>
            </a:pPr>
            <a:endParaRPr lang="el-GR" dirty="0" smtClean="0"/>
          </a:p>
          <a:p>
            <a:pPr lvl="0">
              <a:buSzPct val="190000"/>
              <a:buBlip>
                <a:blip r:embed="rId5"/>
              </a:buBlip>
            </a:pPr>
            <a:endParaRPr lang="el-GR" sz="2400" dirty="0" smtClean="0"/>
          </a:p>
          <a:p>
            <a:pPr lvl="0">
              <a:buSzPct val="190000"/>
              <a:buBlip>
                <a:blip r:embed="rId5"/>
              </a:buBlip>
            </a:pPr>
            <a:endParaRPr lang="el-GR" dirty="0"/>
          </a:p>
          <a:p>
            <a:pPr lvl="0"/>
            <a:endParaRPr lang="el-GR" dirty="0"/>
          </a:p>
          <a:p>
            <a:pPr lvl="0"/>
            <a:r>
              <a:rPr lang="el-GR" dirty="0"/>
              <a:t>  </a:t>
            </a:r>
          </a:p>
          <a:p>
            <a:pPr lvl="0"/>
            <a:r>
              <a:rPr lang="el-GR" dirty="0"/>
              <a:t>  </a:t>
            </a:r>
          </a:p>
          <a:p>
            <a:pPr lvl="0"/>
            <a:r>
              <a:rPr lang="el-GR" dirty="0"/>
              <a:t>  </a:t>
            </a:r>
          </a:p>
          <a:p>
            <a:r>
              <a:rPr lang="el-GR" dirty="0"/>
              <a:t> </a:t>
            </a:r>
          </a:p>
        </p:txBody>
      </p:sp>
      <p:pic>
        <p:nvPicPr>
          <p:cNvPr id="9" name="8 - Εικόνα" descr="images (21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2132856"/>
            <a:ext cx="6624736" cy="1800200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79512" y="260648"/>
            <a:ext cx="8784976" cy="61206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00400" y="260648"/>
            <a:ext cx="2743200" cy="75440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54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4</a:t>
            </a:r>
            <a:r>
              <a:rPr lang="el-GR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ο </a:t>
            </a:r>
            <a:r>
              <a:rPr lang="el-GR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Βήμα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27376" y="2204864"/>
            <a:ext cx="5616624" cy="3744416"/>
          </a:xfrm>
        </p:spPr>
        <p:txBody>
          <a:bodyPr>
            <a:normAutofit fontScale="85000" lnSpcReduction="20000"/>
          </a:bodyPr>
          <a:lstStyle/>
          <a:p>
            <a:pPr>
              <a:buSzPct val="150000"/>
              <a:buBlip>
                <a:blip r:embed="rId7"/>
              </a:buBlip>
            </a:pPr>
            <a:r>
              <a:rPr lang="el-GR" dirty="0" smtClean="0"/>
              <a:t>  Το σ</a:t>
            </a:r>
            <a:r>
              <a:rPr lang="el-GR" b="1" dirty="0" smtClean="0">
                <a:solidFill>
                  <a:srgbClr val="002060"/>
                </a:solidFill>
              </a:rPr>
              <a:t>χήμα και την μορφή που θα έχει. 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Το μέγεθος που θα έχει.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Τα υλικά που θα χρησιμοποιήσουμε.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Τα εργαλεία  που θα χρειασθούμε.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Τα χρήματα  που θα διαθέσουμε.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Τον χρόνο θα μας πάρει να την</a:t>
            </a:r>
          </a:p>
          <a:p>
            <a:pPr>
              <a:buSzPct val="150000"/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     κατασκευάσουμε.</a:t>
            </a:r>
          </a:p>
          <a:p>
            <a:pPr>
              <a:buSzPct val="150000"/>
              <a:buBlip>
                <a:blip r:embed="rId7"/>
              </a:buBlip>
            </a:pPr>
            <a:r>
              <a:rPr lang="el-GR" b="1" dirty="0" smtClean="0">
                <a:solidFill>
                  <a:srgbClr val="002060"/>
                </a:solidFill>
              </a:rPr>
              <a:t>  Τις λεπτομέρειες που θα</a:t>
            </a:r>
          </a:p>
          <a:p>
            <a:pPr>
              <a:buSzPct val="150000"/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     προσθέσουμε όταν ολοκληρωθεί η</a:t>
            </a:r>
          </a:p>
          <a:p>
            <a:pPr>
              <a:buSzPct val="150000"/>
              <a:buNone/>
            </a:pPr>
            <a:r>
              <a:rPr lang="el-GR" b="1" dirty="0" smtClean="0">
                <a:solidFill>
                  <a:srgbClr val="002060"/>
                </a:solidFill>
              </a:rPr>
              <a:t>        μακέτα.</a:t>
            </a:r>
          </a:p>
          <a:p>
            <a:pPr>
              <a:buSzPct val="131000"/>
              <a:buBlip>
                <a:blip r:embed="rId8"/>
              </a:buBlip>
            </a:pPr>
            <a:endParaRPr lang="el-GR" dirty="0" smtClean="0"/>
          </a:p>
          <a:p>
            <a:pPr>
              <a:buBlip>
                <a:blip r:embed="rId8"/>
              </a:buBlip>
            </a:pPr>
            <a:endParaRPr lang="el-GR" dirty="0" smtClean="0"/>
          </a:p>
          <a:p>
            <a:pPr>
              <a:buBlip>
                <a:blip r:embed="rId8"/>
              </a:buBlip>
            </a:pPr>
            <a:endParaRPr lang="el-GR" dirty="0" smtClean="0"/>
          </a:p>
          <a:p>
            <a:pPr>
              <a:buBlip>
                <a:blip r:embed="rId8"/>
              </a:buBlip>
            </a:pPr>
            <a:endParaRPr lang="el-GR" dirty="0" smtClean="0"/>
          </a:p>
          <a:p>
            <a:pPr>
              <a:buBlip>
                <a:blip r:embed="rId8"/>
              </a:buBlip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95536" y="90872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Bookman Old Style" pitchFamily="18" charset="0"/>
              </a:rPr>
              <a:t>Τώρα που διαλέξαμε επιχείρηση ,  για </a:t>
            </a:r>
            <a:r>
              <a:rPr lang="el-GR" sz="2000" b="1" dirty="0">
                <a:latin typeface="Bookman Old Style" pitchFamily="18" charset="0"/>
              </a:rPr>
              <a:t>να </a:t>
            </a:r>
            <a:r>
              <a:rPr lang="el-GR" sz="2000" b="1" dirty="0" smtClean="0">
                <a:latin typeface="Bookman Old Style" pitchFamily="18" charset="0"/>
              </a:rPr>
              <a:t>κατασκευάσουμε την μακέτα της, </a:t>
            </a:r>
            <a:r>
              <a:rPr lang="el-GR" sz="2000" b="1" dirty="0">
                <a:latin typeface="Bookman Old Style" pitchFamily="18" charset="0"/>
              </a:rPr>
              <a:t>πρέπει να </a:t>
            </a:r>
            <a:r>
              <a:rPr lang="el-GR" sz="2000" b="1" dirty="0" smtClean="0">
                <a:latin typeface="Bookman Old Style" pitchFamily="18" charset="0"/>
              </a:rPr>
              <a:t>οργανώσουμε  κατάλληλα τις πληροφορίες μας  για να αποφασίσουμε </a:t>
            </a:r>
            <a:r>
              <a:rPr lang="el-GR" sz="2400" b="1" dirty="0" smtClean="0"/>
              <a:t>…..</a:t>
            </a:r>
          </a:p>
          <a:p>
            <a:endParaRPr lang="el-GR" sz="24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51520" y="6309320"/>
            <a:ext cx="8712968" cy="288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8 - Εικόνα" descr="images (67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1560" y="2060848"/>
            <a:ext cx="2448272" cy="3614116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611560" y="0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5</a:t>
            </a:r>
            <a:r>
              <a:rPr lang="el-GR" sz="6000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ο </a:t>
            </a:r>
            <a:r>
              <a:rPr lang="el-GR" sz="60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Βήμα</a:t>
            </a:r>
            <a:endParaRPr lang="el-GR" sz="6000" dirty="0" smtClean="0"/>
          </a:p>
          <a:p>
            <a:pPr algn="ctr"/>
            <a:endParaRPr lang="el-GR" sz="6000" dirty="0"/>
          </a:p>
        </p:txBody>
      </p:sp>
      <p:sp>
        <p:nvSpPr>
          <p:cNvPr id="7" name="6 - Ορθογώνιο"/>
          <p:cNvSpPr/>
          <p:nvPr/>
        </p:nvSpPr>
        <p:spPr>
          <a:xfrm>
            <a:off x="3635896" y="2420888"/>
            <a:ext cx="5760640" cy="758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r>
              <a:rPr lang="el-GR" sz="2500" b="1" dirty="0" smtClean="0">
                <a:solidFill>
                  <a:srgbClr val="002060"/>
                </a:solidFill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</a:rPr>
              <a:t>Το εξώφυλλο.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r>
              <a:rPr lang="el-GR" sz="2800" b="1" dirty="0" smtClean="0">
                <a:solidFill>
                  <a:srgbClr val="002060"/>
                </a:solidFill>
              </a:rPr>
              <a:t>Τα περιεχόμενα.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r>
              <a:rPr lang="el-GR" sz="2800" b="1" dirty="0" smtClean="0">
                <a:solidFill>
                  <a:srgbClr val="002060"/>
                </a:solidFill>
              </a:rPr>
              <a:t>Περιγραφή των τμημάτων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</a:pPr>
            <a:r>
              <a:rPr lang="el-GR" sz="2800" b="1" dirty="0" smtClean="0">
                <a:solidFill>
                  <a:srgbClr val="002060"/>
                </a:solidFill>
              </a:rPr>
              <a:t>         της επιχείρησης.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r>
              <a:rPr lang="el-GR" sz="2800" b="1" dirty="0" smtClean="0">
                <a:solidFill>
                  <a:srgbClr val="002060"/>
                </a:solidFill>
              </a:rPr>
              <a:t>Περιγραφή όλων ενεργειών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</a:pPr>
            <a:r>
              <a:rPr lang="el-GR" sz="2800" b="1" dirty="0" smtClean="0">
                <a:solidFill>
                  <a:srgbClr val="002060"/>
                </a:solidFill>
              </a:rPr>
              <a:t>         για την κατασκευή της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</a:pPr>
            <a:r>
              <a:rPr lang="el-GR" sz="2800" b="1" dirty="0" smtClean="0">
                <a:solidFill>
                  <a:srgbClr val="002060"/>
                </a:solidFill>
              </a:rPr>
              <a:t>         μακέτας.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r>
              <a:rPr lang="el-GR" sz="2800" b="1" dirty="0" smtClean="0">
                <a:solidFill>
                  <a:srgbClr val="002060"/>
                </a:solidFill>
              </a:rPr>
              <a:t>Την βιβλιογραφία.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80000"/>
            </a:pPr>
            <a:r>
              <a:rPr lang="el-GR" sz="2800" b="1" dirty="0" smtClean="0">
                <a:solidFill>
                  <a:srgbClr val="002060"/>
                </a:solidFill>
              </a:rPr>
              <a:t>   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80000"/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200000"/>
              <a:buBlip>
                <a:blip r:embed="rId7"/>
              </a:buBlip>
            </a:pPr>
            <a:endParaRPr lang="el-GR" sz="2800" b="1" dirty="0" smtClean="0">
              <a:solidFill>
                <a:srgbClr val="002060"/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180000"/>
            </a:pPr>
            <a:endParaRPr lang="el-GR" sz="2800" b="1" dirty="0" smtClean="0">
              <a:solidFill>
                <a:srgbClr val="00206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719064" y="908720"/>
            <a:ext cx="842493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l-GR" sz="2500" b="1" dirty="0" smtClean="0">
                <a:solidFill>
                  <a:srgbClr val="002060"/>
                </a:solidFill>
              </a:rPr>
              <a:t>    </a:t>
            </a:r>
            <a:r>
              <a:rPr lang="el-GR" sz="2000" b="1" dirty="0" smtClean="0">
                <a:latin typeface="Bookman Old Style" pitchFamily="18" charset="0"/>
              </a:rPr>
              <a:t>Πρέπει να αρχίσουμε να γράφουμε και την γραπτή εργασία μας  και να οργανώσουμε κατάλληλα τις πληροφορίες μας σύμφωνα με τα απαραίτητα κεφάλαια</a:t>
            </a:r>
          </a:p>
          <a:p>
            <a:pPr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l-GR" sz="2000" b="1" dirty="0" smtClean="0">
                <a:latin typeface="Bookman Old Style" pitchFamily="18" charset="0"/>
              </a:rPr>
              <a:t>     Ας  προετοιμάσουμε λοιπόν ….</a:t>
            </a:r>
          </a:p>
        </p:txBody>
      </p:sp>
      <p:pic>
        <p:nvPicPr>
          <p:cNvPr id="8" name="7 - Εικόνα" descr="images (26).jpg"/>
          <p:cNvPicPr>
            <a:picLocks noChangeAspect="1"/>
          </p:cNvPicPr>
          <p:nvPr/>
        </p:nvPicPr>
        <p:blipFill>
          <a:blip r:embed="rId8" cstate="email"/>
          <a:srcRect b="10869"/>
          <a:stretch>
            <a:fillRect/>
          </a:stretch>
        </p:blipFill>
        <p:spPr>
          <a:xfrm>
            <a:off x="611560" y="2636912"/>
            <a:ext cx="3096344" cy="3240360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-46166"/>
            <a:ext cx="8305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60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6</a:t>
            </a:r>
            <a:r>
              <a:rPr lang="el-GR" sz="6000" b="1" u="sng" spc="100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ο </a:t>
            </a:r>
            <a:r>
              <a:rPr lang="el-GR" sz="6000" b="1" u="sng" spc="1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+mn-lt"/>
              </a:rPr>
              <a:t>Βήμα</a:t>
            </a:r>
            <a:endParaRPr lang="el-GR" sz="6000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980728"/>
            <a:ext cx="8892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l-GR" sz="2000" b="1" dirty="0">
                <a:latin typeface="Bookman Old Style" pitchFamily="18" charset="0"/>
              </a:rPr>
              <a:t>Πρέπει παράλληλα να </a:t>
            </a:r>
            <a:r>
              <a:rPr lang="el-GR" sz="2000" b="1" dirty="0" smtClean="0">
                <a:latin typeface="Bookman Old Style" pitchFamily="18" charset="0"/>
              </a:rPr>
              <a:t>προετοιμάζουμε </a:t>
            </a:r>
            <a:r>
              <a:rPr lang="el-GR" sz="2000" b="1" dirty="0">
                <a:latin typeface="Bookman Old Style" pitchFamily="18" charset="0"/>
              </a:rPr>
              <a:t>και </a:t>
            </a:r>
            <a:r>
              <a:rPr lang="el-GR" sz="2000" b="1" dirty="0" smtClean="0">
                <a:latin typeface="Bookman Old Style" pitchFamily="18" charset="0"/>
              </a:rPr>
              <a:t>τις προφορικές μας  εργασίες (σεμινάρια)  </a:t>
            </a:r>
            <a:r>
              <a:rPr lang="el-GR" sz="2000" b="1" dirty="0">
                <a:latin typeface="Bookman Old Style" pitchFamily="18" charset="0"/>
              </a:rPr>
              <a:t>και   για να την </a:t>
            </a:r>
            <a:r>
              <a:rPr lang="el-GR" sz="2000" b="1" dirty="0" smtClean="0">
                <a:latin typeface="Bookman Old Style" pitchFamily="18" charset="0"/>
              </a:rPr>
              <a:t>οργανώσουμε  </a:t>
            </a:r>
            <a:r>
              <a:rPr lang="el-GR" sz="2000" b="1" dirty="0">
                <a:latin typeface="Bookman Old Style" pitchFamily="18" charset="0"/>
              </a:rPr>
              <a:t>καλύτερα  θα πρέπει </a:t>
            </a:r>
            <a:r>
              <a:rPr lang="el-GR" sz="2000" b="1" dirty="0" smtClean="0">
                <a:latin typeface="Bookman Old Style" pitchFamily="18" charset="0"/>
              </a:rPr>
              <a:t>να προετοιμάσουμε…… </a:t>
            </a:r>
          </a:p>
          <a:p>
            <a:pPr indent="-27432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l-GR" sz="2000" b="1" dirty="0" smtClean="0">
                <a:latin typeface="Bookman Old Style" pitchFamily="18" charset="0"/>
              </a:rPr>
              <a:t>                     </a:t>
            </a:r>
            <a:endParaRPr lang="el-GR" sz="2000" b="1" dirty="0">
              <a:latin typeface="Bookman Old Style" pitchFamily="18" charset="0"/>
            </a:endParaRPr>
          </a:p>
          <a:p>
            <a:r>
              <a:rPr lang="el-GR" b="1" dirty="0" smtClean="0">
                <a:solidFill>
                  <a:schemeClr val="tx2"/>
                </a:solidFill>
              </a:rPr>
              <a:t>      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067944" y="2276872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3000"/>
              <a:buBlip>
                <a:blip r:embed="rId6"/>
              </a:buBlip>
            </a:pPr>
            <a:r>
              <a:rPr lang="el-GR" dirty="0" smtClean="0"/>
              <a:t>  </a:t>
            </a:r>
            <a:r>
              <a:rPr lang="el-GR" sz="2400" b="1" dirty="0" smtClean="0">
                <a:solidFill>
                  <a:srgbClr val="002060"/>
                </a:solidFill>
              </a:rPr>
              <a:t>Το πρόγραμμα και τον</a:t>
            </a:r>
          </a:p>
          <a:p>
            <a:pPr>
              <a:buSzPct val="200000"/>
            </a:pPr>
            <a:r>
              <a:rPr lang="el-GR" sz="2400" b="1" dirty="0">
                <a:solidFill>
                  <a:srgbClr val="002060"/>
                </a:solidFill>
              </a:rPr>
              <a:t> </a:t>
            </a:r>
            <a:r>
              <a:rPr lang="el-GR" sz="2400" b="1" dirty="0" smtClean="0">
                <a:solidFill>
                  <a:srgbClr val="002060"/>
                </a:solidFill>
              </a:rPr>
              <a:t>       τρόπο παρουσίασης.</a:t>
            </a:r>
          </a:p>
          <a:p>
            <a:pPr>
              <a:buSzPct val="200000"/>
              <a:buBlip>
                <a:blip r:embed="rId6"/>
              </a:buBlip>
            </a:pPr>
            <a:r>
              <a:rPr lang="el-GR" sz="2400" b="1" dirty="0" smtClean="0">
                <a:solidFill>
                  <a:srgbClr val="002060"/>
                </a:solidFill>
              </a:rPr>
              <a:t>  Την χρονική διάρκεια της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παρουσίασης κάθε μέλους.</a:t>
            </a:r>
          </a:p>
          <a:p>
            <a:pPr>
              <a:buSzPct val="200000"/>
              <a:buBlip>
                <a:blip r:embed="rId6"/>
              </a:buBlip>
            </a:pPr>
            <a:r>
              <a:rPr lang="el-GR" sz="2400" b="1" dirty="0" smtClean="0">
                <a:solidFill>
                  <a:srgbClr val="002060"/>
                </a:solidFill>
              </a:rPr>
              <a:t>  Το υλικό , τα εποπτικά μέσα 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 και ότι άλλο πιθανόν να 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 χρησιμοποιήσουμε.</a:t>
            </a:r>
          </a:p>
          <a:p>
            <a:pPr>
              <a:buSzPct val="200000"/>
              <a:buBlip>
                <a:blip r:embed="rId6"/>
              </a:buBlip>
            </a:pPr>
            <a:r>
              <a:rPr lang="el-GR" sz="2400" b="1" dirty="0" smtClean="0">
                <a:solidFill>
                  <a:srgbClr val="002060"/>
                </a:solidFill>
              </a:rPr>
              <a:t>   Την χρονική διάρκεια για 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 σχόλια και κριτική από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 καθηγητή  και τους  </a:t>
            </a:r>
          </a:p>
          <a:p>
            <a:pPr>
              <a:buSzPct val="200000"/>
            </a:pPr>
            <a:r>
              <a:rPr lang="el-GR" sz="2400" b="1" smtClean="0">
                <a:solidFill>
                  <a:srgbClr val="002060"/>
                </a:solidFill>
              </a:rPr>
              <a:t>          </a:t>
            </a:r>
            <a:r>
              <a:rPr lang="el-GR" sz="2400" b="1" dirty="0" smtClean="0">
                <a:solidFill>
                  <a:srgbClr val="002060"/>
                </a:solidFill>
              </a:rPr>
              <a:t>συμμαθητές μας.</a:t>
            </a:r>
          </a:p>
          <a:p>
            <a:pPr>
              <a:buSzPct val="200000"/>
            </a:pPr>
            <a:r>
              <a:rPr lang="el-GR" sz="2400" b="1" dirty="0" smtClean="0">
                <a:solidFill>
                  <a:srgbClr val="002060"/>
                </a:solidFill>
              </a:rPr>
              <a:t>          </a:t>
            </a:r>
          </a:p>
          <a:p>
            <a:pPr>
              <a:buSzPct val="200000"/>
            </a:pPr>
            <a:endParaRPr lang="el-GR" sz="2400" b="1" dirty="0" smtClean="0">
              <a:solidFill>
                <a:srgbClr val="002060"/>
              </a:solidFill>
            </a:endParaRPr>
          </a:p>
        </p:txBody>
      </p:sp>
      <p:pic>
        <p:nvPicPr>
          <p:cNvPr id="6" name="5 - Εικόνα" descr="images (3).jpg"/>
          <p:cNvPicPr>
            <a:picLocks noChangeAspect="1"/>
          </p:cNvPicPr>
          <p:nvPr/>
        </p:nvPicPr>
        <p:blipFill>
          <a:blip r:embed="rId7" cstate="email"/>
          <a:srcRect l="6250" t="4167" r="4167" b="8333"/>
          <a:stretch>
            <a:fillRect/>
          </a:stretch>
        </p:blipFill>
        <p:spPr>
          <a:xfrm>
            <a:off x="323528" y="2060848"/>
            <a:ext cx="3528392" cy="3960440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ightwish - Phantom of the Opera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 (25).jpg"/>
          <p:cNvPicPr>
            <a:picLocks noChangeAspect="1"/>
          </p:cNvPicPr>
          <p:nvPr/>
        </p:nvPicPr>
        <p:blipFill>
          <a:blip r:embed="rId6" cstate="email">
            <a:lum bright="-10000" contrast="20000"/>
          </a:blip>
          <a:srcRect l="23077" t="7155" r="18462" b="3614"/>
          <a:stretch>
            <a:fillRect/>
          </a:stretch>
        </p:blipFill>
        <p:spPr>
          <a:xfrm>
            <a:off x="647564" y="1844824"/>
            <a:ext cx="7848872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3 - TextBox"/>
          <p:cNvSpPr txBox="1"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Τώρα που ολοκληρώσαμε την ομαδική εργασία , καταλάβαμε ότι ,</a:t>
            </a:r>
          </a:p>
          <a:p>
            <a:r>
              <a:rPr lang="el-GR" sz="2400" b="1" dirty="0" smtClean="0"/>
              <a:t>«Το να δημιουργείς είναι σαν να ζεις δυο φορές».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41784" y="5380672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«Το κόλπο της δημιουργίας ξεκινάει , όταν σταματήσεις να μιλάς και  αρχίζεις να κάνεις».</a:t>
            </a:r>
          </a:p>
          <a:p>
            <a:r>
              <a:rPr lang="el-GR" b="1" dirty="0" smtClean="0"/>
              <a:t>                                                                                                </a:t>
            </a:r>
            <a:r>
              <a:rPr lang="el-GR" sz="2400" b="1" dirty="0" smtClean="0"/>
              <a:t> ~</a:t>
            </a:r>
            <a:r>
              <a:rPr lang="el-GR" sz="2400" b="1" u="sng" dirty="0" err="1" smtClean="0">
                <a:hlinkClick r:id="rId7"/>
              </a:rPr>
              <a:t>Walt</a:t>
            </a:r>
            <a:r>
              <a:rPr lang="el-GR" sz="2400" b="1" u="sng" dirty="0" smtClean="0">
                <a:hlinkClick r:id="rId7"/>
              </a:rPr>
              <a:t> </a:t>
            </a:r>
            <a:r>
              <a:rPr lang="el-GR" sz="2400" b="1" u="sng" dirty="0" err="1" smtClean="0">
                <a:hlinkClick r:id="rId7"/>
              </a:rPr>
              <a:t>Disney</a:t>
            </a:r>
            <a:r>
              <a:rPr lang="el-GR" sz="2400" b="1" dirty="0" smtClean="0"/>
              <a:t>~ </a:t>
            </a:r>
          </a:p>
          <a:p>
            <a:endParaRPr lang="el-GR" dirty="0"/>
          </a:p>
        </p:txBody>
      </p:sp>
    </p:spTree>
  </p:cSld>
  <p:clrMapOvr>
    <a:masterClrMapping/>
  </p:clrMapOvr>
  <p:transition spd="med">
    <p:wheel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O - Telephone Line 00_00_10-00_00_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ΑΝ ΘΑ ΜΠΟΡΟΥΣΑ ΤΟΝ ΚΟΣΜΟ ΝΑ ΑΛΛΑΖΑ - ΦΙΛ. ΠΛΙΑΤΣΙΚΑΣ 00_00_10-00_00_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Διάγραμμα_επιλογής_ΟΜΑΔΙΚΟΥ_ΕΡΓΟΥ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01_Διάγραμμα_επιλογής_ΟΜΑΔΙΚΟΥ_ΕΡΓΟΥ</Template>
  <TotalTime>129</TotalTime>
  <Words>637</Words>
  <Application>Microsoft Office PowerPoint</Application>
  <PresentationFormat>Προβολή στην οθόνη (4:3)</PresentationFormat>
  <Paragraphs>106</Paragraphs>
  <Slides>8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01_Διάγραμμα_επιλογής_ΟΜΑΔΙΚΟΥ_ΕΡΓΟΥ</vt:lpstr>
      <vt:lpstr>Διάγραμμα επιλογής ΟΜΑΔΙΚΟΥ ΕΡΓΟΥ</vt:lpstr>
      <vt:lpstr>Διαφάνεια 2</vt:lpstr>
      <vt:lpstr>2ο Βήμα</vt:lpstr>
      <vt:lpstr>Διαφάνεια 4</vt:lpstr>
      <vt:lpstr>   4ο Βήμα</vt:lpstr>
      <vt:lpstr>Διαφάνεια 6</vt:lpstr>
      <vt:lpstr>6ο Βήμα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Διάγραμμα επιλογής ΟΜΑΔΙΚΟΥ ΕΡΓΟΥ</dc:title>
  <dc:subject>Παρουσίαση της διαδικασίας επιλογής ομαδικών εργασιών από τους μαθητές-τριες , για το μάθημα της τεχνολογίας στην β΄τάξη γυμνασίου</dc:subject>
  <dc:creator>Nτούσης Ηρακλής</dc:creator>
  <cp:lastModifiedBy>Πιου</cp:lastModifiedBy>
  <cp:revision>15</cp:revision>
  <dcterms:created xsi:type="dcterms:W3CDTF">2014-07-15T16:20:24Z</dcterms:created>
  <dcterms:modified xsi:type="dcterms:W3CDTF">2021-01-24T18:39:26Z</dcterms:modified>
</cp:coreProperties>
</file>