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58" r:id="rId3"/>
    <p:sldId id="259" r:id="rId4"/>
    <p:sldId id="267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20/12/2020</a:t>
            </a:fld>
            <a:endParaRPr lang="el-GR" dirty="0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20/12/2020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20/12/2020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20/12/2020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20/12/2020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20/12/2020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20/12/2020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20/12/2020</a:t>
            </a:fld>
            <a:endParaRPr lang="el-GR" dirty="0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20/12/2020</a:t>
            </a:fld>
            <a:endParaRPr lang="el-GR" dirty="0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20/12/2020</a:t>
            </a:fld>
            <a:endParaRPr lang="el-GR" dirty="0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0654-408C-4FBD-82DF-C700B398F186}" type="datetimeFigureOut">
              <a:rPr lang="el-GR" smtClean="0"/>
              <a:pPr/>
              <a:t>20/12/2020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140654-408C-4FBD-82DF-C700B398F186}" type="datetimeFigureOut">
              <a:rPr lang="el-GR" smtClean="0"/>
              <a:pPr/>
              <a:t>20/12/2020</a:t>
            </a:fld>
            <a:endParaRPr lang="el-GR" dirty="0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heel spokes="2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51520" y="260648"/>
            <a:ext cx="8676456" cy="1200329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Ορισμός και  οργάνωση</a:t>
            </a:r>
          </a:p>
          <a:p>
            <a:pPr algn="ctr"/>
            <a:r>
              <a:rPr lang="el-GR" sz="3600" b="1" dirty="0" smtClean="0">
                <a:solidFill>
                  <a:srgbClr val="FF0000"/>
                </a:solidFill>
              </a:rPr>
              <a:t>ΠΑΡΑΓΩΓΙΚΗΣ ΜΟΝΑΔΑΣ (ΕΠΙΧΕΙΡΗΣΗΣ)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8194" name="AutoShape 2" descr="Αποτέλεσμα εικόνας για παραγωγική μονάδ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7" name="Picture 5" descr="Αποτέλεσμα εικόνας για παραγωγική μονάδ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204864"/>
            <a:ext cx="4968552" cy="3548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11560" y="260648"/>
            <a:ext cx="7920880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Η παραγωγική μονάδα ως </a:t>
            </a:r>
            <a:r>
              <a:rPr lang="el-GR" sz="4000" b="1" dirty="0" smtClean="0">
                <a:solidFill>
                  <a:srgbClr val="FF0000"/>
                </a:solidFill>
              </a:rPr>
              <a:t>σύστημα</a:t>
            </a:r>
            <a:endParaRPr lang="el-GR" sz="4000" b="1" dirty="0"/>
          </a:p>
        </p:txBody>
      </p:sp>
      <p:sp>
        <p:nvSpPr>
          <p:cNvPr id="1026" name="AutoShape 2" descr="C:\Users\%CF%87%CF%81%CE%B9%CF%83%CF%84%CE%B9%CE%BD%CE%B1\Pictures\%CE%95%CE%B9%CE%BA%CF%8C%CE%BD%CE%B5%CF%82 %CE%A4%CE%B5%CF%87%CE%BD%CE%BF%CE%BB%CE%BF%CE%B3%CE%AF%CE%B1%CF%82 %CE%92! %CE%A4%CE%AC%CE%BE%CE%B7%CF%82\%CE%B1%CF%81%CF%87%CE%B5%CE%AF%CE%BF %CE%BB%CE%AE%CF%88%CE%B7%CF%82 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028" name="AutoShape 4" descr="C:\Users\%CF%87%CF%81%CE%B9%CF%83%CF%84%CE%B9%CE%BD%CE%B1\Pictures\%CE%95%CE%B9%CE%BA%CF%8C%CE%BD%CE%B5%CF%82 %CE%A4%CE%B5%CF%87%CE%BD%CE%BF%CE%BB%CE%BF%CE%B3%CE%AF%CE%B1%CF%82 %CE%92! %CE%A4%CE%AC%CE%BE%CE%B7%CF%82\%CE%B1%CF%81%CF%87%CE%B5%CE%AF%CE%BF %CE%BB%CE%AE%CF%88%CE%B7%CF%82 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139952" y="1412776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Παραγωγική μονάδα </a:t>
            </a:r>
            <a:r>
              <a:rPr lang="el-GR" sz="2400" dirty="0" smtClean="0"/>
              <a:t>ονομάζουμε το χώρο μέσα στον οποίο, μέσω μιας συγκεκριμένης διαδικασίας παράγεται ένα τελικό προϊόν ή προσφέρεται μία υπηρεσία.</a:t>
            </a:r>
          </a:p>
          <a:p>
            <a:r>
              <a:rPr lang="el-GR" sz="2400" dirty="0" smtClean="0"/>
              <a:t>  Για να πετύχει μία μονάδα χρειάζεται να συνδυάζονται  κατάλληλα οι συντελεστές παραγωγής </a:t>
            </a:r>
            <a:r>
              <a:rPr lang="el-GR" sz="2400" i="1" dirty="0" smtClean="0"/>
              <a:t> δηλ.</a:t>
            </a:r>
          </a:p>
          <a:p>
            <a:r>
              <a:rPr lang="el-GR" sz="2400" b="1" i="1" u="sng" dirty="0" smtClean="0"/>
              <a:t>κεφάλαια, εργασία, εγκαταστάσεις και</a:t>
            </a:r>
            <a:endParaRPr lang="el-GR" sz="2400" dirty="0" smtClean="0"/>
          </a:p>
          <a:p>
            <a:r>
              <a:rPr lang="el-GR" sz="2400" b="1" i="1" u="sng" dirty="0" smtClean="0"/>
              <a:t>επιχειρηματικότητα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7170" name="Picture 2" descr="Αποτέλεσμα εικόνας για παραγωγική μονάδ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16021"/>
            <a:ext cx="3027981" cy="33691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124744"/>
            <a:ext cx="8517806" cy="554461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195736" y="112474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: </a:t>
            </a:r>
            <a:r>
              <a:rPr lang="el-GR" i="1" dirty="0" smtClean="0">
                <a:cs typeface="Aharoni" pitchFamily="2" charset="-79"/>
              </a:rPr>
              <a:t>είναι όλα τα στοιχεία που χρειάζονται για να παραχθεί το τελικό προϊόν ή να δοθεί μία υπηρεσία.</a:t>
            </a:r>
            <a:endParaRPr lang="el-GR" i="1" dirty="0">
              <a:cs typeface="Aharoni" pitchFamily="2" charset="-79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59532" y="260648"/>
            <a:ext cx="8424936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Διάγραμμα ενός απλού μοντέλου παραγωγής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Μπετόβεν συμφωνία Νο 5 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Μπετόβεν συμφωνία Νο 5 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χριστινα\Documents\2-ΤΕΧΝΟΛΟΓΙΑ Β! ΤΑΞΗΣ\00 Οργάνωση ύλης - δραστηριότητες\Παρουσιάσεις β! τάξης\img6.jpg"/>
          <p:cNvPicPr>
            <a:picLocks noChangeAspect="1" noChangeArrowheads="1"/>
          </p:cNvPicPr>
          <p:nvPr/>
        </p:nvPicPr>
        <p:blipFill>
          <a:blip r:embed="rId5" cstate="print"/>
          <a:srcRect b="12437"/>
          <a:stretch>
            <a:fillRect/>
          </a:stretch>
        </p:blipFill>
        <p:spPr bwMode="auto">
          <a:xfrm>
            <a:off x="323528" y="1700808"/>
            <a:ext cx="8640960" cy="475252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59532" y="260648"/>
            <a:ext cx="8424936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Διάγραμμα  παραγωγής ΕΠΙΧΕΙΡΗΣΗΣ ΤΡΟΦΙΜΩΝ ΚΑΙ ΠΟΤΩΝ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Μπετόβεν συμφωνία Νο 5 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95536" y="620688"/>
            <a:ext cx="8352928" cy="604867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95536" y="593304"/>
          <a:ext cx="8496944" cy="6156960"/>
        </p:xfrm>
        <a:graphic>
          <a:graphicData uri="http://schemas.openxmlformats.org/drawingml/2006/table">
            <a:tbl>
              <a:tblPr/>
              <a:tblGrid>
                <a:gridCol w="4248472"/>
                <a:gridCol w="4248472"/>
              </a:tblGrid>
              <a:tr h="5860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dirty="0" smtClean="0">
                        <a:latin typeface="Arial Black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000" dirty="0" smtClean="0">
                          <a:latin typeface="Arial Black"/>
                          <a:ea typeface="Times New Roman"/>
                        </a:rPr>
                        <a:t>     </a:t>
                      </a:r>
                      <a:r>
                        <a:rPr lang="el-GR" sz="2000" b="1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>
                          <a:latin typeface="Times New Roman"/>
                          <a:ea typeface="Times New Roman"/>
                        </a:rPr>
                        <a:t>Κεφάλαια</a:t>
                      </a:r>
                      <a:r>
                        <a:rPr lang="el-GR" sz="20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:   Πολύ</a:t>
                      </a:r>
                      <a:r>
                        <a:rPr lang="el-GR" sz="1800" baseline="0" dirty="0" smtClean="0">
                          <a:latin typeface="Times New Roman"/>
                          <a:ea typeface="Times New Roman"/>
                        </a:rPr>
                        <a:t> μεγάλης αξίας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000" b="1" u="none" baseline="0" dirty="0" smtClean="0"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el-GR" sz="2000" b="1" u="sng" dirty="0">
                          <a:latin typeface="Times New Roman"/>
                          <a:ea typeface="Times New Roman"/>
                        </a:rPr>
                        <a:t>Χρόνος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24-ωρη λειτουργία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u="none" dirty="0" smtClean="0">
                          <a:latin typeface="Arial Black"/>
                          <a:ea typeface="Times New Roman"/>
                        </a:rPr>
                        <a:t>      </a:t>
                      </a:r>
                      <a:r>
                        <a:rPr lang="el-GR" sz="2000" b="1" u="sng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Ενέργεια</a:t>
                      </a:r>
                      <a:r>
                        <a:rPr lang="el-GR" sz="1800" u="sng" dirty="0" smtClean="0">
                          <a:latin typeface="Times New Roman"/>
                          <a:ea typeface="Times New Roman"/>
                        </a:rPr>
                        <a:t>:</a:t>
                      </a:r>
                      <a:endParaRPr lang="el-GR" sz="1800" u="sng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ebdings"/>
                        </a:rPr>
                        <a:t>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Ηλεκτρική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ebdings"/>
                        </a:rPr>
                        <a:t>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Χημική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>
                          <a:latin typeface="Times New Roman"/>
                        </a:rPr>
                        <a:t/>
                      </a:r>
                      <a:br>
                        <a:rPr lang="el-GR" sz="1800" dirty="0">
                          <a:latin typeface="Times New Roman"/>
                        </a:rPr>
                      </a:br>
                      <a:r>
                        <a:rPr lang="el-GR" sz="1800" dirty="0" smtClean="0">
                          <a:latin typeface="Times New Roman"/>
                        </a:rPr>
                        <a:t>        </a:t>
                      </a:r>
                      <a:r>
                        <a:rPr lang="el-GR" sz="1800" b="1" u="sng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Υλικά </a:t>
                      </a:r>
                      <a:r>
                        <a:rPr lang="el-GR" sz="2000" b="1" u="sng" dirty="0">
                          <a:latin typeface="Times New Roman"/>
                          <a:ea typeface="Times New Roman"/>
                        </a:rPr>
                        <a:t>( πρώτες ύλες 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l-GR" sz="2000" b="1" u="none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1.  σκόνη κακάο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2. βούτυρο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κακάο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3.ζάχαρη</a:t>
                      </a:r>
                      <a:endParaRPr lang="el-GR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4.γαλακτοματοποιητής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(λεκιθίνη)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5.αρωματικές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ουσίες(βανίλια,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κανέλα, μοσχοκάρυδο) .                        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6.σκόνη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γάλακτος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7.ηλιέλαιο(σε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ελάχιστη ποσότητα)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8.ξηροί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καρποί(σε κάποια είδη)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</a:rPr>
                        <a:t/>
                      </a:r>
                      <a:br>
                        <a:rPr lang="el-GR" sz="1800" dirty="0">
                          <a:latin typeface="Times New Roman"/>
                        </a:rPr>
                      </a:b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000" b="1" dirty="0" smtClean="0">
                          <a:latin typeface="Times New Roman"/>
                        </a:rPr>
                        <a:t> </a:t>
                      </a:r>
                      <a:r>
                        <a:rPr lang="el-GR" sz="2000" b="1" u="sng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 smtClean="0">
                          <a:latin typeface="Times New Roman"/>
                          <a:ea typeface="Times New Roman"/>
                        </a:rPr>
                        <a:t>Άνθρωποι (ειδικότητες)</a:t>
                      </a:r>
                      <a:endParaRPr lang="el-GR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    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Τεχνολόγοι τροφίμων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Χημικοί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Μηχανολόγοι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                  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dirty="0" smtClean="0">
                          <a:latin typeface="Times New Roman"/>
                          <a:ea typeface="Times New Roman"/>
                        </a:rPr>
                        <a:t>Ηλεκτρολόγοι κ.ά.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latin typeface="Times New Roman"/>
                        </a:rPr>
                        <a:t> </a:t>
                      </a:r>
                      <a:r>
                        <a:rPr lang="el-GR" sz="2000" b="1" u="sng" dirty="0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Εργαλεία – μηχανήματα</a:t>
                      </a:r>
                      <a:endParaRPr lang="el-GR" sz="2000" b="1" u="none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u="none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Μηχανές καθαρισμού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Αναμικτήρες,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Πεντακύλινδρο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Καλούπια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Κόνσες 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Αυτόματες μηχανές 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συσκευασίας-περιτυλίγματος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Αυτόματα ειδικά  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    μηχανήματα όπου γίνεται</a:t>
                      </a:r>
                      <a:endParaRPr lang="el-GR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το καβούρντισμα.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latin typeface="Times New Roman"/>
                        </a:rPr>
                        <a:t> </a:t>
                      </a:r>
                      <a:r>
                        <a:rPr lang="el-GR" sz="2000" b="1" u="sng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*Γνώσεις ( πληροφορίες )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395536" y="0"/>
            <a:ext cx="828092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</a:rPr>
              <a:t>Παράδειγμα   ΕΙΣΡΟΩΝ σε  Σοκολατοβιομηχανία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467544" y="188640"/>
          <a:ext cx="8352928" cy="6398463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748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400" dirty="0" smtClean="0">
                          <a:solidFill>
                            <a:srgbClr val="FF0000"/>
                          </a:solidFill>
                          <a:latin typeface="Arial Black"/>
                          <a:ea typeface="Times New Roman"/>
                        </a:rPr>
                        <a:t>Παράδειγμα</a:t>
                      </a:r>
                      <a:r>
                        <a:rPr lang="el-GR" sz="2400" baseline="0" dirty="0" smtClean="0">
                          <a:solidFill>
                            <a:srgbClr val="FF0000"/>
                          </a:solidFill>
                          <a:latin typeface="Arial Black"/>
                          <a:ea typeface="Times New Roman"/>
                        </a:rPr>
                        <a:t> </a:t>
                      </a:r>
                      <a:r>
                        <a:rPr lang="el-GR" sz="2400" dirty="0" smtClean="0">
                          <a:solidFill>
                            <a:srgbClr val="FF0000"/>
                          </a:solidFill>
                          <a:latin typeface="Arial Black"/>
                          <a:ea typeface="Times New Roman"/>
                        </a:rPr>
                        <a:t>Διαδικασίας παραγωγής σε Σοκολατοβιομηχανία</a:t>
                      </a:r>
                      <a:endParaRPr lang="el-GR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0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Συγκομιδή καρπών κακάο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Καβούρντισμα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Ξεφλούδισμα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Άλεση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Ανάμειξη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Ραφινάρισμα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Κονσάρισμα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Στερεοποίηση σε φόρμες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Συσκευασία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dirty="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 dirty="0">
                          <a:latin typeface="Times New Roman"/>
                          <a:ea typeface="Times New Roman"/>
                        </a:rPr>
                        <a:t> Αποθήκευση</a:t>
                      </a: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51520" y="332656"/>
          <a:ext cx="8640960" cy="6170947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374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400" u="none" dirty="0" smtClean="0">
                          <a:solidFill>
                            <a:srgbClr val="FF0000"/>
                          </a:solidFill>
                          <a:latin typeface="Arial Black"/>
                          <a:ea typeface="Times New Roman"/>
                        </a:rPr>
                        <a:t>Παράδειγμα εκροών</a:t>
                      </a:r>
                      <a:r>
                        <a:rPr lang="el-GR" sz="2400" u="none" baseline="0" dirty="0" smtClean="0">
                          <a:solidFill>
                            <a:srgbClr val="FF0000"/>
                          </a:solidFill>
                          <a:latin typeface="Arial Black"/>
                          <a:ea typeface="Times New Roman"/>
                        </a:rPr>
                        <a:t> σε Σοκολατοβιομηχανία</a:t>
                      </a:r>
                      <a:endParaRPr lang="el-GR" sz="2400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7964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l-GR" sz="2400" u="sng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l-GR" sz="2400" u="none" baseline="0" dirty="0" smtClean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  <a:sym typeface="Wingdings"/>
                        </a:rPr>
                        <a:t></a:t>
                      </a:r>
                      <a:r>
                        <a:rPr lang="el-GR" sz="2800" u="none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</a:rPr>
                        <a:t>Προϊόντα</a:t>
                      </a:r>
                    </a:p>
                    <a:p>
                      <a:pPr algn="l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l-GR" sz="2400" u="sng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Σοκολάτες  διάφορες .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Ταμπλέτες  </a:t>
                      </a:r>
                      <a:r>
                        <a:rPr lang="el-GR" sz="2400" u="none" dirty="0">
                          <a:latin typeface="Times New Roman"/>
                          <a:ea typeface="Times New Roman"/>
                        </a:rPr>
                        <a:t>(με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βάφλα,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                          μπισκότα).      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Γκοφρέτες 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Σοκοφρέτες 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Σοκολατάκια      μικρού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                             μεγέθους</a:t>
                      </a:r>
                      <a:endParaRPr lang="el-GR" sz="240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Σοκολατένια  ροφήματα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</a:t>
                      </a:r>
                      <a:r>
                        <a:rPr lang="el-GR" sz="2400" u="none" dirty="0" smtClean="0">
                          <a:latin typeface="Times New Roman"/>
                          <a:ea typeface="Times New Roman"/>
                        </a:rPr>
                        <a:t> Κακάο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el-GR" sz="2400" u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 u="sng" dirty="0"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400" u="sng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el-GR" sz="2400" u="sng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800" u="none" dirty="0" smtClean="0">
                          <a:latin typeface="Times New Roman"/>
                          <a:ea typeface="Times New Roman"/>
                          <a:sym typeface="Wingdings"/>
                        </a:rPr>
                        <a:t>            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  <a:sym typeface="Wingdings"/>
                        </a:rPr>
                        <a:t>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</a:rPr>
                        <a:t> Απόβλητα</a:t>
                      </a:r>
                      <a:endParaRPr lang="el-GR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  <a:sym typeface="Wingdings 2"/>
                        </a:rPr>
                        <a:t>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Τα υγρά τα οποία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 προέρχονται από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 τον καθαρισµό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 του εξοπλισμού καθώς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  και τα λύματα.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  <a:sym typeface="Wingdings 2"/>
                        </a:rPr>
                        <a:t>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Διάφορα στερεά.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u="none" baseline="0" dirty="0" smtClean="0">
                          <a:latin typeface="Times New Roman"/>
                          <a:ea typeface="Times New Roman"/>
                          <a:sym typeface="Wingdings"/>
                        </a:rPr>
                        <a:t>            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  <a:sym typeface="Wingdings"/>
                        </a:rPr>
                        <a:t></a:t>
                      </a:r>
                      <a:r>
                        <a:rPr lang="el-GR" sz="2800" u="sng" dirty="0" smtClean="0">
                          <a:latin typeface="Times New Roman"/>
                          <a:ea typeface="Times New Roman"/>
                        </a:rPr>
                        <a:t> Απώλειες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  <a:sym typeface="Wingdings 2"/>
                        </a:rPr>
                        <a:t>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Καυσαέρια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  <a:sym typeface="Wingdings 2"/>
                        </a:rPr>
                        <a:t></a:t>
                      </a:r>
                      <a:r>
                        <a:rPr lang="el-GR" sz="2400" dirty="0" smtClean="0">
                          <a:latin typeface="Times New Roman"/>
                          <a:ea typeface="Times New Roman"/>
                        </a:rPr>
                        <a:t> Αέριοι ρύποι  κ.ά.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2400" dirty="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505</TotalTime>
  <Words>326</Words>
  <Application>Microsoft Office PowerPoint</Application>
  <PresentationFormat>Προβολή στην οθόνη (4:3)</PresentationFormat>
  <Paragraphs>103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Διαστημικό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Τεχν_β΄_γυμν.-Οργάνωση επιχείρησης</dc:title>
  <dc:subject>Παρουσίαση της έννοιας, της οργάνωσης και των λειτουργιών των επιχειρήσεων ,για το μάθημα της τεχνολογίας στην β΄τάξη γυμνασίου</dc:subject>
  <dc:creator>ΚΑΘΗΓΗΤΗΣ ΗΡΑΚΛΗΣ ΝΤΟΥΣΗΣ</dc:creator>
  <cp:keywords>τεχνολογίαγυμνασίου,μάθηματεχνολογία,,τεχνολογίαβ΄γυμνασίου,εργασίεςτεχνολογίας,έργασίατεχνολογίαςβ΄γυμνασίου,Ντούσης,1ογυμνάσιοΡέντη,ομαδικόέργο,γραπτήεργασίατεχνολογίας,ομαδικόέργο,ανάθεσηεργασίαςστηντεχνολογία,επιχείρηση,παραγωγή,μακέτα,κατασκευή,παρουσίαση,δραστηριότητεςβ΄τάξης,οργάνωσηεπιχείρησης,λειτουργία,παραγωγικήμονάδα</cp:keywords>
  <cp:lastModifiedBy>Πιου</cp:lastModifiedBy>
  <cp:revision>76</cp:revision>
  <dcterms:created xsi:type="dcterms:W3CDTF">2011-08-30T11:09:47Z</dcterms:created>
  <dcterms:modified xsi:type="dcterms:W3CDTF">2020-12-20T18:36:15Z</dcterms:modified>
</cp:coreProperties>
</file>