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00"/>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7" autoAdjust="0"/>
    <p:restoredTop sz="94713" autoAdjust="0"/>
  </p:normalViewPr>
  <p:slideViewPr>
    <p:cSldViewPr>
      <p:cViewPr>
        <p:scale>
          <a:sx n="110" d="100"/>
          <a:sy n="110" d="100"/>
        </p:scale>
        <p:origin x="-1644" y="-90"/>
      </p:cViewPr>
      <p:guideLst>
        <p:guide orient="horz" pos="2160"/>
        <p:guide pos="2880"/>
      </p:guideLst>
    </p:cSldViewPr>
  </p:slideViewPr>
  <p:outlineViewPr>
    <p:cViewPr>
      <p:scale>
        <a:sx n="33" d="100"/>
        <a:sy n="33" d="100"/>
      </p:scale>
      <p:origin x="0" y="17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16" name="15 - Θέση αριθμού διαφάνειας"/>
          <p:cNvSpPr>
            <a:spLocks noGrp="1"/>
          </p:cNvSpPr>
          <p:nvPr>
            <p:ph type="sldNum" sz="quarter" idx="11"/>
          </p:nvPr>
        </p:nvSpPr>
        <p:spPr/>
        <p:txBody>
          <a:bodyPr/>
          <a:lstStyle/>
          <a:p>
            <a:fld id="{A6E8FA37-BBC5-4685-AA8E-42703C82002C}"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Tree>
  </p:cSld>
  <p:clrMapOvr>
    <a:masterClrMapping/>
  </p:clrMapOvr>
  <p:transition>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Tree>
  </p:cSld>
  <p:clrMapOvr>
    <a:masterClrMapping/>
  </p:clrMapOvr>
  <p:transition>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529FD146-5414-4A85-B6F2-8657269FC3EF}" type="datetimeFigureOut">
              <a:rPr lang="el-GR" smtClean="0"/>
              <a:pPr/>
              <a:t>26/12/2017</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A6E8FA37-BBC5-4685-AA8E-42703C82002C}"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transition>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transition>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6E8FA37-BBC5-4685-AA8E-42703C82002C}" type="slidenum">
              <a:rPr lang="el-GR" smtClean="0"/>
              <a:pPr/>
              <a:t>‹#›</a:t>
            </a:fld>
            <a:endParaRPr lang="el-GR"/>
          </a:p>
        </p:txBody>
      </p:sp>
    </p:spTree>
  </p:cSld>
  <p:clrMapOvr>
    <a:masterClrMapping/>
  </p:clrMapOvr>
  <p:transition>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529FD146-5414-4A85-B6F2-8657269FC3EF}" type="datetimeFigureOut">
              <a:rPr lang="el-GR" smtClean="0"/>
              <a:pPr/>
              <a:t>26/12/2017</a:t>
            </a:fld>
            <a:endParaRPr lang="el-GR"/>
          </a:p>
        </p:txBody>
      </p:sp>
      <p:sp>
        <p:nvSpPr>
          <p:cNvPr id="9" name="8 - Θέση αριθμού διαφάνειας"/>
          <p:cNvSpPr>
            <a:spLocks noGrp="1"/>
          </p:cNvSpPr>
          <p:nvPr>
            <p:ph type="sldNum" sz="quarter" idx="15"/>
          </p:nvPr>
        </p:nvSpPr>
        <p:spPr/>
        <p:txBody>
          <a:bodyPr/>
          <a:lstStyle/>
          <a:p>
            <a:fld id="{A6E8FA37-BBC5-4685-AA8E-42703C82002C}"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transition>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529FD146-5414-4A85-B6F2-8657269FC3EF}" type="datetimeFigureOut">
              <a:rPr lang="el-GR" smtClean="0"/>
              <a:pPr/>
              <a:t>26/12/2017</a:t>
            </a:fld>
            <a:endParaRPr lang="el-GR"/>
          </a:p>
        </p:txBody>
      </p:sp>
      <p:sp>
        <p:nvSpPr>
          <p:cNvPr id="9" name="8 - Θέση αριθμού διαφάνειας"/>
          <p:cNvSpPr>
            <a:spLocks noGrp="1"/>
          </p:cNvSpPr>
          <p:nvPr>
            <p:ph type="sldNum" sz="quarter" idx="11"/>
          </p:nvPr>
        </p:nvSpPr>
        <p:spPr/>
        <p:txBody>
          <a:bodyPr/>
          <a:lstStyle/>
          <a:p>
            <a:fld id="{A6E8FA37-BBC5-4685-AA8E-42703C82002C}"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transition>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29FD146-5414-4A85-B6F2-8657269FC3EF}" type="datetimeFigureOut">
              <a:rPr lang="el-GR" smtClean="0"/>
              <a:pPr/>
              <a:t>26/12/2017</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6E8FA37-BBC5-4685-AA8E-42703C82002C}"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iming>
    <p:tnLst>
      <p:par>
        <p:cTn id="1" dur="indefinite" restart="never" nodeType="tmRoot"/>
      </p:par>
    </p:tnLst>
  </p:timing>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hyperlink" Target="https://youtu.be/DOPBQV9TqDg" TargetMode="Externa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user\Desktop\images.jpg"/>
          <p:cNvPicPr>
            <a:picLocks noGrp="1" noChangeAspect="1" noChangeArrowheads="1"/>
          </p:cNvPicPr>
          <p:nvPr>
            <p:ph idx="1"/>
          </p:nvPr>
        </p:nvPicPr>
        <p:blipFill>
          <a:blip r:embed="rId2"/>
          <a:srcRect/>
          <a:stretch>
            <a:fillRect/>
          </a:stretch>
        </p:blipFill>
        <p:spPr bwMode="auto">
          <a:xfrm>
            <a:off x="0" y="0"/>
            <a:ext cx="9185566" cy="6858000"/>
          </a:xfrm>
          <a:prstGeom prst="rect">
            <a:avLst/>
          </a:prstGeom>
          <a:noFill/>
        </p:spPr>
      </p:pic>
      <p:sp>
        <p:nvSpPr>
          <p:cNvPr id="2" name="1 - Τίτλος"/>
          <p:cNvSpPr>
            <a:spLocks noGrp="1"/>
          </p:cNvSpPr>
          <p:nvPr>
            <p:ph type="title"/>
          </p:nvPr>
        </p:nvSpPr>
        <p:spPr>
          <a:xfrm>
            <a:off x="142844" y="1285860"/>
            <a:ext cx="8229600" cy="1143000"/>
          </a:xfrm>
        </p:spPr>
        <p:txBody>
          <a:bodyPr>
            <a:normAutofit fontScale="90000"/>
          </a:bodyPr>
          <a:lstStyle/>
          <a:p>
            <a:pPr algn="l"/>
            <a:r>
              <a:rPr lang="el-GR" sz="4200" b="1" dirty="0" smtClean="0">
                <a:solidFill>
                  <a:srgbClr val="C00000"/>
                </a:solidFill>
              </a:rPr>
              <a:t>Σμύρνη:</a:t>
            </a:r>
            <a:br>
              <a:rPr lang="el-GR" sz="4200" b="1" dirty="0" smtClean="0">
                <a:solidFill>
                  <a:srgbClr val="C00000"/>
                </a:solidFill>
              </a:rPr>
            </a:br>
            <a:r>
              <a:rPr lang="el-GR" sz="4200" b="1" dirty="0" smtClean="0">
                <a:solidFill>
                  <a:srgbClr val="C00000"/>
                </a:solidFill>
              </a:rPr>
              <a:t>Από την ίδρυση μέχρι την</a:t>
            </a:r>
            <a:br>
              <a:rPr lang="el-GR" sz="4200" b="1" dirty="0" smtClean="0">
                <a:solidFill>
                  <a:srgbClr val="C00000"/>
                </a:solidFill>
              </a:rPr>
            </a:br>
            <a:r>
              <a:rPr lang="el-GR" sz="4200" b="1" dirty="0" smtClean="0">
                <a:solidFill>
                  <a:srgbClr val="C00000"/>
                </a:solidFill>
              </a:rPr>
              <a:t>καταστροφή της</a:t>
            </a:r>
            <a:r>
              <a:rPr lang="el-GR" b="1" dirty="0" smtClean="0">
                <a:solidFill>
                  <a:schemeClr val="accent2">
                    <a:lumMod val="75000"/>
                  </a:schemeClr>
                </a:solidFill>
              </a:rPr>
              <a:t/>
            </a:r>
            <a:br>
              <a:rPr lang="el-GR" b="1" dirty="0" smtClean="0">
                <a:solidFill>
                  <a:schemeClr val="accent2">
                    <a:lumMod val="75000"/>
                  </a:schemeClr>
                </a:solidFill>
              </a:rPr>
            </a:br>
            <a:endParaRPr lang="el-GR" b="1" dirty="0">
              <a:solidFill>
                <a:schemeClr val="accent2">
                  <a:lumMod val="75000"/>
                </a:schemeClr>
              </a:solidFill>
            </a:endParaRPr>
          </a:p>
        </p:txBody>
      </p:sp>
      <p:sp>
        <p:nvSpPr>
          <p:cNvPr id="11" name="10 - TextBox"/>
          <p:cNvSpPr txBox="1"/>
          <p:nvPr/>
        </p:nvSpPr>
        <p:spPr>
          <a:xfrm>
            <a:off x="71406" y="4500570"/>
            <a:ext cx="3786182" cy="1323439"/>
          </a:xfrm>
          <a:prstGeom prst="rect">
            <a:avLst/>
          </a:prstGeom>
          <a:noFill/>
        </p:spPr>
        <p:txBody>
          <a:bodyPr wrap="square" rtlCol="0">
            <a:spAutoFit/>
          </a:bodyPr>
          <a:lstStyle/>
          <a:p>
            <a:r>
              <a:rPr lang="el-GR" sz="1600" b="1" dirty="0" smtClean="0">
                <a:solidFill>
                  <a:srgbClr val="FFFF99"/>
                </a:solidFill>
              </a:rPr>
              <a:t>Διαθεματική εργασία στη </a:t>
            </a:r>
            <a:endParaRPr lang="el-GR" sz="1600" b="1" dirty="0" smtClean="0">
              <a:solidFill>
                <a:srgbClr val="FFFF99"/>
              </a:solidFill>
            </a:endParaRPr>
          </a:p>
          <a:p>
            <a:r>
              <a:rPr lang="el-GR" sz="1600" b="1" dirty="0" smtClean="0">
                <a:solidFill>
                  <a:srgbClr val="FFFF99"/>
                </a:solidFill>
              </a:rPr>
              <a:t>Νεοελληνική </a:t>
            </a:r>
            <a:r>
              <a:rPr lang="el-GR" sz="1600" b="1" dirty="0" smtClean="0">
                <a:solidFill>
                  <a:srgbClr val="FFFF99"/>
                </a:solidFill>
              </a:rPr>
              <a:t>Λογοτεχνία</a:t>
            </a:r>
            <a:br>
              <a:rPr lang="el-GR" sz="1600" b="1" dirty="0" smtClean="0">
                <a:solidFill>
                  <a:srgbClr val="FFFF99"/>
                </a:solidFill>
              </a:rPr>
            </a:br>
            <a:r>
              <a:rPr lang="el-GR" sz="1600" b="1" dirty="0" smtClean="0">
                <a:solidFill>
                  <a:srgbClr val="FFFF99"/>
                </a:solidFill>
              </a:rPr>
              <a:t>Παρουσίαση </a:t>
            </a:r>
            <a:r>
              <a:rPr lang="el-GR" sz="1600" b="1" dirty="0" smtClean="0">
                <a:solidFill>
                  <a:srgbClr val="FFFF99"/>
                </a:solidFill>
              </a:rPr>
              <a:t>: Χνάρης Κων/νος , </a:t>
            </a:r>
            <a:br>
              <a:rPr lang="el-GR" sz="1600" b="1" dirty="0" smtClean="0">
                <a:solidFill>
                  <a:srgbClr val="FFFF99"/>
                </a:solidFill>
              </a:rPr>
            </a:br>
            <a:r>
              <a:rPr lang="el-GR" sz="1600" b="1" dirty="0" smtClean="0">
                <a:solidFill>
                  <a:srgbClr val="FFFF99"/>
                </a:solidFill>
              </a:rPr>
              <a:t>Τμήμα Β7 - 6</a:t>
            </a:r>
            <a:r>
              <a:rPr lang="el-GR" sz="1600" b="1" baseline="30000" dirty="0" smtClean="0">
                <a:solidFill>
                  <a:srgbClr val="FFFF99"/>
                </a:solidFill>
              </a:rPr>
              <a:t>ου</a:t>
            </a:r>
            <a:r>
              <a:rPr lang="el-GR" sz="1600" b="1" dirty="0" smtClean="0">
                <a:solidFill>
                  <a:srgbClr val="FFFF99"/>
                </a:solidFill>
              </a:rPr>
              <a:t> Γυμνασίου Ηρακλείου</a:t>
            </a:r>
            <a:br>
              <a:rPr lang="el-GR" sz="1600" b="1" dirty="0" smtClean="0">
                <a:solidFill>
                  <a:srgbClr val="FFFF99"/>
                </a:solidFill>
              </a:rPr>
            </a:br>
            <a:r>
              <a:rPr lang="el-GR" sz="1600" b="1" dirty="0" smtClean="0">
                <a:solidFill>
                  <a:srgbClr val="FFFF99"/>
                </a:solidFill>
              </a:rPr>
              <a:t>Καθηγήτρια : κ.Λιναρίτη Μαρία</a:t>
            </a:r>
            <a:endParaRPr lang="el-GR" sz="1600" dirty="0">
              <a:solidFill>
                <a:srgbClr val="FFFF99"/>
              </a:solidFill>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57158" y="142852"/>
            <a:ext cx="8358246" cy="6000792"/>
          </a:xfrm>
        </p:spPr>
        <p:txBody>
          <a:bodyPr>
            <a:normAutofit fontScale="62500" lnSpcReduction="20000"/>
          </a:bodyPr>
          <a:lstStyle/>
          <a:p>
            <a:pPr algn="just"/>
            <a:endParaRPr lang="el-GR" sz="1600" dirty="0" smtClean="0"/>
          </a:p>
          <a:p>
            <a:r>
              <a:rPr lang="el-GR" sz="3500" b="1" dirty="0" smtClean="0">
                <a:solidFill>
                  <a:srgbClr val="C00000"/>
                </a:solidFill>
              </a:rPr>
              <a:t>Η ιστορία της Σμύρνης</a:t>
            </a:r>
          </a:p>
          <a:p>
            <a:endParaRPr lang="el-GR" dirty="0">
              <a:solidFill>
                <a:schemeClr val="tx1"/>
              </a:solidFill>
            </a:endParaRPr>
          </a:p>
          <a:p>
            <a:pPr algn="just"/>
            <a:r>
              <a:rPr lang="el-GR" dirty="0" smtClean="0">
                <a:solidFill>
                  <a:schemeClr val="tx1"/>
                </a:solidFill>
              </a:rPr>
              <a:t>H Σμύρνη υπήρξε πόλη λαμπρή αλλά και πόλη πολύπαθη και τραγική. Η πόλη ιδρύεται το 1.100 </a:t>
            </a:r>
            <a:r>
              <a:rPr lang="el-GR" dirty="0" err="1" smtClean="0">
                <a:solidFill>
                  <a:schemeClr val="tx1"/>
                </a:solidFill>
              </a:rPr>
              <a:t>π.Χ.</a:t>
            </a:r>
            <a:r>
              <a:rPr lang="el-GR" dirty="0" smtClean="0">
                <a:solidFill>
                  <a:schemeClr val="tx1"/>
                </a:solidFill>
              </a:rPr>
              <a:t>, όταν οι Αιολείς από την Κύμη της </a:t>
            </a:r>
            <a:r>
              <a:rPr lang="el-GR" dirty="0" err="1" smtClean="0">
                <a:solidFill>
                  <a:schemeClr val="tx1"/>
                </a:solidFill>
              </a:rPr>
              <a:t>Αιολίδος</a:t>
            </a:r>
            <a:r>
              <a:rPr lang="el-GR" dirty="0" smtClean="0">
                <a:solidFill>
                  <a:schemeClr val="tx1"/>
                </a:solidFill>
              </a:rPr>
              <a:t> εγκαθίστανται στο μυχό του σμυρναϊκού κόλπου, ιδρύοντας εκεί δική τους αποικία. Από τους Αιολείς η Σμύρνη περιήλθε τον 8o αι. </a:t>
            </a:r>
            <a:r>
              <a:rPr lang="el-GR" dirty="0" err="1" smtClean="0">
                <a:solidFill>
                  <a:schemeClr val="tx1"/>
                </a:solidFill>
              </a:rPr>
              <a:t>π.Χ.</a:t>
            </a:r>
            <a:r>
              <a:rPr lang="el-GR" dirty="0" smtClean="0">
                <a:solidFill>
                  <a:schemeClr val="tx1"/>
                </a:solidFill>
              </a:rPr>
              <a:t> στην κυριαρχία των Κολοφωνίων, από τότε παρέμεινε ιωνική πόλη. </a:t>
            </a:r>
          </a:p>
          <a:p>
            <a:pPr algn="just"/>
            <a:endParaRPr lang="el-GR" dirty="0" smtClean="0">
              <a:solidFill>
                <a:schemeClr val="tx1"/>
              </a:solidFill>
            </a:endParaRPr>
          </a:p>
          <a:p>
            <a:pPr algn="just"/>
            <a:r>
              <a:rPr lang="el-GR" dirty="0" smtClean="0">
                <a:solidFill>
                  <a:schemeClr val="tx1"/>
                </a:solidFill>
              </a:rPr>
              <a:t>Κατά τον 7ο αι. </a:t>
            </a:r>
            <a:r>
              <a:rPr lang="el-GR" dirty="0" err="1" smtClean="0">
                <a:solidFill>
                  <a:schemeClr val="tx1"/>
                </a:solidFill>
              </a:rPr>
              <a:t>π.Χ.</a:t>
            </a:r>
            <a:r>
              <a:rPr lang="el-GR" dirty="0" smtClean="0">
                <a:solidFill>
                  <a:schemeClr val="tx1"/>
                </a:solidFill>
              </a:rPr>
              <a:t>, οι Σμυρναίοι απέκρουσαν με ηρωική αντίσταση την επίθεση των </a:t>
            </a:r>
            <a:r>
              <a:rPr lang="el-GR" dirty="0" err="1" smtClean="0">
                <a:solidFill>
                  <a:schemeClr val="tx1"/>
                </a:solidFill>
              </a:rPr>
              <a:t>Λυδών</a:t>
            </a:r>
            <a:r>
              <a:rPr lang="el-GR" dirty="0" smtClean="0">
                <a:solidFill>
                  <a:schemeClr val="tx1"/>
                </a:solidFill>
              </a:rPr>
              <a:t> υπό τον Γύγη (660 </a:t>
            </a:r>
            <a:r>
              <a:rPr lang="el-GR" dirty="0" err="1" smtClean="0">
                <a:solidFill>
                  <a:schemeClr val="tx1"/>
                </a:solidFill>
              </a:rPr>
              <a:t>π.Χ.</a:t>
            </a:r>
            <a:r>
              <a:rPr lang="el-GR" dirty="0" smtClean="0">
                <a:solidFill>
                  <a:schemeClr val="tx1"/>
                </a:solidFill>
              </a:rPr>
              <a:t>), αλλά υποδουλώθηκαν τελικά στον Αλυάττη (660 </a:t>
            </a:r>
            <a:r>
              <a:rPr lang="el-GR" dirty="0" err="1" smtClean="0">
                <a:solidFill>
                  <a:schemeClr val="tx1"/>
                </a:solidFill>
              </a:rPr>
              <a:t>π.Χ.</a:t>
            </a:r>
            <a:r>
              <a:rPr lang="el-GR" dirty="0" smtClean="0">
                <a:solidFill>
                  <a:schemeClr val="tx1"/>
                </a:solidFill>
              </a:rPr>
              <a:t>), ο οποίος, αφού κατέστρεψε την πόλη τους, τους ανάγκασε να ζήσουν διασκορπισμένοι στα γύρω χωριά. </a:t>
            </a:r>
          </a:p>
          <a:p>
            <a:pPr algn="just"/>
            <a:endParaRPr lang="el-GR" dirty="0" smtClean="0">
              <a:solidFill>
                <a:schemeClr val="tx1"/>
              </a:solidFill>
            </a:endParaRPr>
          </a:p>
          <a:p>
            <a:pPr algn="just"/>
            <a:r>
              <a:rPr lang="el-GR" dirty="0" smtClean="0">
                <a:solidFill>
                  <a:schemeClr val="tx1"/>
                </a:solidFill>
              </a:rPr>
              <a:t>Το 334 </a:t>
            </a:r>
            <a:r>
              <a:rPr lang="el-GR" dirty="0" err="1" smtClean="0">
                <a:solidFill>
                  <a:schemeClr val="tx1"/>
                </a:solidFill>
              </a:rPr>
              <a:t>π.Χ.</a:t>
            </a:r>
            <a:r>
              <a:rPr lang="el-GR" dirty="0" smtClean="0">
                <a:solidFill>
                  <a:schemeClr val="tx1"/>
                </a:solidFill>
              </a:rPr>
              <a:t> ο Μέγας Αλέξανδρος ήρθε στη Μικρά Ασία και συγκέντρωσε τους διασκορπισμένους Σμυρναίους και έχτισε για χάρη τους νέα πόλη στους πρόποδες του Πάγου, εκεί όπου βρίσκεται η σημερινή πόλη. Μετά το θάνατο του Αλεξάνδρου, οι διάδοχοί του κατέστησαν τη Σμύρνη ακμαίο πολιτιστικό και εμπορικό κέντρο.</a:t>
            </a:r>
          </a:p>
          <a:p>
            <a:pPr algn="just"/>
            <a:endParaRPr lang="el-GR" dirty="0" smtClean="0">
              <a:solidFill>
                <a:schemeClr val="tx1"/>
              </a:solidFill>
            </a:endParaRPr>
          </a:p>
          <a:p>
            <a:pPr algn="just"/>
            <a:r>
              <a:rPr lang="el-GR" dirty="0" smtClean="0">
                <a:solidFill>
                  <a:schemeClr val="tx1"/>
                </a:solidFill>
              </a:rPr>
              <a:t>Η ανάπτυξη της Σμύρνης συνεχίστηκε και κατά τους ρωμαϊκούς χρόνους. Την εποχή του Βυζαντίου, γνώρισε περιόδους ακμής αλλά και κατάπτωσης, που ήταν συνέπεια των μεγάλων εσωτερικών αναστατώσεων της αυτοκρατορίας, των συνεχών πολέμων και των επιδρομών που υπέστη. </a:t>
            </a:r>
          </a:p>
          <a:p>
            <a:pPr algn="just"/>
            <a:endParaRPr lang="el-GR" dirty="0" smtClean="0">
              <a:solidFill>
                <a:schemeClr val="tx1"/>
              </a:solidFill>
            </a:endParaRPr>
          </a:p>
          <a:p>
            <a:pPr algn="just"/>
            <a:r>
              <a:rPr lang="el-GR" dirty="0" smtClean="0">
                <a:solidFill>
                  <a:schemeClr val="tx1"/>
                </a:solidFill>
              </a:rPr>
              <a:t>Το 1424 την πόλη κυριάρχησαν οι Οθωμανοί Τούρκοι  και αρχίζει η Τουρκοκρατία (1424 – 1919).  Παρά  τις δοκιμασίες που υπέστη από σεισμούς, πυρκαγιές και επιδημίες, η Σμύρνη κατάφερνε πάντα να ανασυγκροτείται μετά από κάθε συμφορά, με το ελληνικό στοιχείο να ενισχύει σταδιακά την παρουσία του εκεί. Η αύξηση του ελληνικού πληθυσμού ήταν μεγάλη, κυρίως μετά την αποτυχημένη επανάσταση του 1770 και ιδίως μετά το 1840, οπότε οι Έλληνες εγκαθίστανται στην πόλη και στα γύρω από τη Σμύρνη χωριά και κωμοπόλεις.  Αναπτύσσουν το εμπόριο και τη ναυτιλία που βοηθά στην οικονομική, κοινωνική και πνευματική ανάπτυξη. </a:t>
            </a:r>
          </a:p>
          <a:p>
            <a:pPr algn="just"/>
            <a:endParaRPr lang="el-GR" sz="1600" dirty="0" smtClean="0">
              <a:solidFill>
                <a:schemeClr val="tx1"/>
              </a:solidFill>
            </a:endParaRPr>
          </a:p>
          <a:p>
            <a:pPr algn="just"/>
            <a:endParaRPr lang="el-GR" sz="1600" dirty="0">
              <a:solidFill>
                <a:schemeClr val="tx1"/>
              </a:solidFill>
            </a:endParaRPr>
          </a:p>
          <a:p>
            <a:pPr algn="just"/>
            <a:endParaRPr lang="el-GR" sz="1600" dirty="0" smtClean="0">
              <a:solidFill>
                <a:schemeClr val="tx1"/>
              </a:solidFill>
            </a:endParaRPr>
          </a:p>
          <a:p>
            <a:pPr algn="just"/>
            <a:endParaRPr lang="el-GR" sz="1600" dirty="0" smtClean="0">
              <a:solidFill>
                <a:schemeClr val="tx1"/>
              </a:solidFill>
            </a:endParaRPr>
          </a:p>
          <a:p>
            <a:pPr algn="just"/>
            <a:endParaRPr lang="el-GR" sz="1600" dirty="0" smtClean="0">
              <a:solidFill>
                <a:schemeClr val="tx1"/>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maxresdefault.jpg"/>
          <p:cNvPicPr>
            <a:picLocks noGrp="1" noChangeAspect="1" noChangeArrowheads="1"/>
          </p:cNvPicPr>
          <p:nvPr>
            <p:ph idx="1"/>
          </p:nvPr>
        </p:nvPicPr>
        <p:blipFill>
          <a:blip r:embed="rId2"/>
          <a:srcRect/>
          <a:stretch>
            <a:fillRect/>
          </a:stretch>
        </p:blipFill>
        <p:spPr bwMode="auto">
          <a:xfrm>
            <a:off x="714348" y="1214422"/>
            <a:ext cx="3694572" cy="2286016"/>
          </a:xfrm>
          <a:prstGeom prst="rect">
            <a:avLst/>
          </a:prstGeom>
          <a:noFill/>
        </p:spPr>
      </p:pic>
      <p:sp>
        <p:nvSpPr>
          <p:cNvPr id="2" name="1 - Τίτλος"/>
          <p:cNvSpPr>
            <a:spLocks noGrp="1"/>
          </p:cNvSpPr>
          <p:nvPr>
            <p:ph type="title"/>
          </p:nvPr>
        </p:nvSpPr>
        <p:spPr>
          <a:xfrm>
            <a:off x="571472" y="357166"/>
            <a:ext cx="8229600" cy="576282"/>
          </a:xfrm>
        </p:spPr>
        <p:txBody>
          <a:bodyPr>
            <a:normAutofit/>
          </a:bodyPr>
          <a:lstStyle/>
          <a:p>
            <a:pPr algn="ctr"/>
            <a:r>
              <a:rPr lang="el-GR" sz="2500" dirty="0" smtClean="0">
                <a:solidFill>
                  <a:srgbClr val="C00000"/>
                </a:solidFill>
              </a:rPr>
              <a:t>Η Σμύρνη την περίοδο της ανάπτυξης</a:t>
            </a:r>
            <a:endParaRPr lang="el-GR" sz="2500" dirty="0">
              <a:solidFill>
                <a:srgbClr val="C00000"/>
              </a:solidFill>
            </a:endParaRPr>
          </a:p>
        </p:txBody>
      </p:sp>
      <p:pic>
        <p:nvPicPr>
          <p:cNvPr id="1027" name="Picture 3" descr="C:\Users\user\Desktop\αρχείο λήψης.jpg"/>
          <p:cNvPicPr>
            <a:picLocks noChangeAspect="1" noChangeArrowheads="1"/>
          </p:cNvPicPr>
          <p:nvPr/>
        </p:nvPicPr>
        <p:blipFill>
          <a:blip r:embed="rId3"/>
          <a:srcRect/>
          <a:stretch>
            <a:fillRect/>
          </a:stretch>
        </p:blipFill>
        <p:spPr bwMode="auto">
          <a:xfrm>
            <a:off x="4714876" y="1285860"/>
            <a:ext cx="3857652" cy="2160286"/>
          </a:xfrm>
          <a:prstGeom prst="rect">
            <a:avLst/>
          </a:prstGeom>
          <a:noFill/>
        </p:spPr>
      </p:pic>
      <p:pic>
        <p:nvPicPr>
          <p:cNvPr id="1028" name="Picture 4" descr="C:\Users\user\Desktop\9567176103491737306.jpg"/>
          <p:cNvPicPr>
            <a:picLocks noChangeAspect="1" noChangeArrowheads="1"/>
          </p:cNvPicPr>
          <p:nvPr/>
        </p:nvPicPr>
        <p:blipFill>
          <a:blip r:embed="rId4"/>
          <a:srcRect/>
          <a:stretch>
            <a:fillRect/>
          </a:stretch>
        </p:blipFill>
        <p:spPr bwMode="auto">
          <a:xfrm>
            <a:off x="428596" y="3786190"/>
            <a:ext cx="4143404" cy="2571748"/>
          </a:xfrm>
          <a:prstGeom prst="rect">
            <a:avLst/>
          </a:prstGeom>
          <a:noFill/>
        </p:spPr>
      </p:pic>
      <p:pic>
        <p:nvPicPr>
          <p:cNvPr id="1029" name="Picture 5" descr="C:\Users\user\Desktop\221215-prwtoxronia-mikraasia.jpg"/>
          <p:cNvPicPr>
            <a:picLocks noChangeAspect="1" noChangeArrowheads="1"/>
          </p:cNvPicPr>
          <p:nvPr/>
        </p:nvPicPr>
        <p:blipFill>
          <a:blip r:embed="rId5"/>
          <a:srcRect/>
          <a:stretch>
            <a:fillRect/>
          </a:stretch>
        </p:blipFill>
        <p:spPr bwMode="auto">
          <a:xfrm>
            <a:off x="4714876" y="3786190"/>
            <a:ext cx="4038600" cy="2524125"/>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214422"/>
            <a:ext cx="5357850" cy="5143536"/>
          </a:xfrm>
        </p:spPr>
        <p:txBody>
          <a:bodyPr>
            <a:noAutofit/>
          </a:bodyPr>
          <a:lstStyle/>
          <a:p>
            <a:pPr algn="just"/>
            <a:r>
              <a:rPr lang="el-GR" sz="1500" dirty="0" smtClean="0"/>
              <a:t>Το 1920 η Σμύρνη περνά στα χέρια των Ελλήνων. Με την υπογραφή της Συνθήκης των Σεβρών η Ελλάδα λαμβάνει ολόκληρη </a:t>
            </a:r>
            <a:r>
              <a:rPr lang="el-GR" sz="1500" dirty="0"/>
              <a:t>την Ανατολική </a:t>
            </a:r>
            <a:r>
              <a:rPr lang="el-GR" sz="1500" dirty="0" smtClean="0"/>
              <a:t>Θράκη, τα </a:t>
            </a:r>
            <a:r>
              <a:rPr lang="el-GR" sz="1500" dirty="0"/>
              <a:t>νησιά Ίμβρο και </a:t>
            </a:r>
            <a:r>
              <a:rPr lang="el-GR" sz="1500" dirty="0" smtClean="0"/>
              <a:t>Τένεδο, την </a:t>
            </a:r>
            <a:r>
              <a:rPr lang="el-GR" sz="1500" dirty="0"/>
              <a:t>Σμύρνη και την </a:t>
            </a:r>
            <a:r>
              <a:rPr lang="el-GR" sz="1500" dirty="0" smtClean="0"/>
              <a:t>ευρύτερη </a:t>
            </a:r>
            <a:r>
              <a:rPr lang="el-GR" sz="1500" dirty="0"/>
              <a:t>περιοχή </a:t>
            </a:r>
            <a:r>
              <a:rPr lang="el-GR" sz="1500" dirty="0" smtClean="0"/>
              <a:t>της </a:t>
            </a:r>
            <a:r>
              <a:rPr lang="el-GR" sz="1500" dirty="0"/>
              <a:t>για μια πενταετία. </a:t>
            </a:r>
            <a:r>
              <a:rPr lang="el-GR" sz="1500" dirty="0" smtClean="0"/>
              <a:t>Μετά </a:t>
            </a:r>
            <a:r>
              <a:rPr lang="el-GR" sz="1500" dirty="0"/>
              <a:t>την παρέλευση </a:t>
            </a:r>
            <a:r>
              <a:rPr lang="el-GR" sz="1500" dirty="0" smtClean="0"/>
              <a:t>των πέντε χρόνων το </a:t>
            </a:r>
            <a:r>
              <a:rPr lang="el-GR" sz="1500" dirty="0"/>
              <a:t>τοπικό Κοινοβούλιο θα είχε την ευχέρεια να ζητήσει </a:t>
            </a:r>
            <a:r>
              <a:rPr lang="el-GR" sz="1500" dirty="0" smtClean="0"/>
              <a:t>με απλή </a:t>
            </a:r>
            <a:r>
              <a:rPr lang="el-GR" sz="1500" dirty="0"/>
              <a:t>πλειοψηφία από το Συμβούλιο της Κοινωνίας των Εθνών την οριστική ένταξη της Σμύρνης στο Βασίλειο της Ελλάδος.</a:t>
            </a:r>
          </a:p>
          <a:p>
            <a:pPr algn="just">
              <a:buNone/>
            </a:pPr>
            <a:endParaRPr lang="el-GR" sz="1500" dirty="0" smtClean="0"/>
          </a:p>
          <a:p>
            <a:pPr algn="just"/>
            <a:r>
              <a:rPr lang="el-GR" sz="1500" dirty="0" smtClean="0"/>
              <a:t>Επρόκειτο </a:t>
            </a:r>
            <a:r>
              <a:rPr lang="el-GR" sz="1500" dirty="0"/>
              <a:t>για τη μεγαλύτερη διπλωματική επιτυχία της </a:t>
            </a:r>
            <a:r>
              <a:rPr lang="el-GR" sz="1500" dirty="0" smtClean="0"/>
              <a:t>Ελλάδας. Ωστόσο ο Κεμάλ δεν αναγνώρισε </a:t>
            </a:r>
            <a:r>
              <a:rPr lang="el-GR" sz="1500" dirty="0"/>
              <a:t>τη Συνθήκη των </a:t>
            </a:r>
            <a:r>
              <a:rPr lang="el-GR" sz="1500" dirty="0" smtClean="0"/>
              <a:t>Σεβρών και έσπευσε </a:t>
            </a:r>
            <a:r>
              <a:rPr lang="el-GR" sz="1500" dirty="0"/>
              <a:t>να την καταδικάσει, να διακηρύξει τη διατήρηση της ακεραιότητας της Τουρκίας, να εξεγείρει την κοινή γνώμη και να ετοιμάσει ένα αξιόμαχο </a:t>
            </a:r>
            <a:r>
              <a:rPr lang="el-GR" sz="1500" dirty="0" smtClean="0"/>
              <a:t>στρατό. </a:t>
            </a:r>
          </a:p>
          <a:p>
            <a:pPr algn="just"/>
            <a:endParaRPr lang="el-GR" sz="1300" dirty="0"/>
          </a:p>
          <a:p>
            <a:pPr>
              <a:buNone/>
            </a:pPr>
            <a:endParaRPr lang="el-GR" sz="1300" dirty="0"/>
          </a:p>
        </p:txBody>
      </p:sp>
      <p:sp>
        <p:nvSpPr>
          <p:cNvPr id="2" name="1 - Τίτλος"/>
          <p:cNvSpPr>
            <a:spLocks noGrp="1"/>
          </p:cNvSpPr>
          <p:nvPr>
            <p:ph type="title"/>
          </p:nvPr>
        </p:nvSpPr>
        <p:spPr>
          <a:xfrm>
            <a:off x="214282" y="428604"/>
            <a:ext cx="8929718" cy="654032"/>
          </a:xfrm>
        </p:spPr>
        <p:txBody>
          <a:bodyPr>
            <a:normAutofit fontScale="90000"/>
          </a:bodyPr>
          <a:lstStyle/>
          <a:p>
            <a:r>
              <a:rPr lang="el-GR" sz="2500" b="1" dirty="0" smtClean="0">
                <a:solidFill>
                  <a:srgbClr val="C00000"/>
                </a:solidFill>
              </a:rPr>
              <a:t>Η Συνθήκη των Σεβρών </a:t>
            </a:r>
            <a:r>
              <a:rPr lang="el-GR" sz="2500" b="1" dirty="0" smtClean="0">
                <a:solidFill>
                  <a:srgbClr val="C00000"/>
                </a:solidFill>
              </a:rPr>
              <a:t>και  </a:t>
            </a:r>
            <a:r>
              <a:rPr lang="el-GR" sz="2500" b="1" dirty="0" smtClean="0">
                <a:solidFill>
                  <a:srgbClr val="C00000"/>
                </a:solidFill>
              </a:rPr>
              <a:t>η κατάρρευση του </a:t>
            </a:r>
            <a:r>
              <a:rPr lang="el-GR" sz="2500" b="1" dirty="0" smtClean="0">
                <a:solidFill>
                  <a:srgbClr val="C00000"/>
                </a:solidFill>
              </a:rPr>
              <a:t> Μικρασιατικού </a:t>
            </a:r>
            <a:r>
              <a:rPr lang="el-GR" sz="2500" b="1" dirty="0" smtClean="0">
                <a:solidFill>
                  <a:srgbClr val="C00000"/>
                </a:solidFill>
              </a:rPr>
              <a:t>μετώπου</a:t>
            </a:r>
            <a:endParaRPr lang="el-GR" sz="2500" b="1" dirty="0">
              <a:solidFill>
                <a:srgbClr val="C00000"/>
              </a:solidFill>
            </a:endParaRPr>
          </a:p>
        </p:txBody>
      </p:sp>
      <p:pic>
        <p:nvPicPr>
          <p:cNvPr id="5" name="Picture 2" descr="C:\Users\user\Desktop\sebrwn5.gif"/>
          <p:cNvPicPr>
            <a:picLocks noChangeAspect="1" noChangeArrowheads="1"/>
          </p:cNvPicPr>
          <p:nvPr/>
        </p:nvPicPr>
        <p:blipFill>
          <a:blip r:embed="rId2"/>
          <a:srcRect/>
          <a:stretch>
            <a:fillRect/>
          </a:stretch>
        </p:blipFill>
        <p:spPr bwMode="auto">
          <a:xfrm>
            <a:off x="5786446" y="1428736"/>
            <a:ext cx="3071814" cy="2928958"/>
          </a:xfrm>
          <a:prstGeom prst="rect">
            <a:avLst/>
          </a:prstGeom>
          <a:noFill/>
        </p:spPr>
      </p:pic>
      <p:sp>
        <p:nvSpPr>
          <p:cNvPr id="6" name="5 - TextBox"/>
          <p:cNvSpPr txBox="1"/>
          <p:nvPr/>
        </p:nvSpPr>
        <p:spPr>
          <a:xfrm>
            <a:off x="5929322" y="4500570"/>
            <a:ext cx="2428892" cy="369332"/>
          </a:xfrm>
          <a:prstGeom prst="rect">
            <a:avLst/>
          </a:prstGeom>
          <a:noFill/>
        </p:spPr>
        <p:txBody>
          <a:bodyPr wrap="square" rtlCol="0">
            <a:spAutoFit/>
          </a:bodyPr>
          <a:lstStyle/>
          <a:p>
            <a:endParaRPr lang="el-GR" dirty="0"/>
          </a:p>
        </p:txBody>
      </p:sp>
      <p:sp>
        <p:nvSpPr>
          <p:cNvPr id="7" name="5 - Θέση κειμένου"/>
          <p:cNvSpPr txBox="1">
            <a:spLocks/>
          </p:cNvSpPr>
          <p:nvPr/>
        </p:nvSpPr>
        <p:spPr>
          <a:xfrm>
            <a:off x="285720" y="4721249"/>
            <a:ext cx="8572560" cy="1851023"/>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500" b="0" i="0" u="none" strike="noStrike" kern="1200" cap="none" spc="0" normalizeH="0" baseline="0" noProof="0" dirty="0" smtClean="0">
                <a:ln>
                  <a:noFill/>
                </a:ln>
                <a:solidFill>
                  <a:schemeClr val="tx1"/>
                </a:solidFill>
                <a:effectLst/>
                <a:uLnTx/>
                <a:uFillTx/>
                <a:latin typeface="+mn-lt"/>
                <a:ea typeface="+mn-ea"/>
                <a:cs typeface="+mn-cs"/>
              </a:rPr>
              <a:t>Την ίδια στιγμή στην Ελλάδα  ο εθνικός διχασμός, που είχε οξυνθεί εξαιτίας της διαμάχης Βασιλικών - </a:t>
            </a:r>
            <a:r>
              <a:rPr kumimoji="0" lang="el-GR" sz="1500" b="0" i="0" u="none" strike="noStrike" kern="1200" cap="none" spc="0" normalizeH="0" baseline="0" noProof="0" dirty="0" err="1" smtClean="0">
                <a:ln>
                  <a:noFill/>
                </a:ln>
                <a:solidFill>
                  <a:schemeClr val="tx1"/>
                </a:solidFill>
                <a:effectLst/>
                <a:uLnTx/>
                <a:uFillTx/>
                <a:latin typeface="+mn-lt"/>
                <a:ea typeface="+mn-ea"/>
                <a:cs typeface="+mn-cs"/>
              </a:rPr>
              <a:t>Βενιζελικών</a:t>
            </a:r>
            <a:r>
              <a:rPr kumimoji="0" lang="el-GR" sz="1500" b="0" i="0" u="none" strike="noStrike" kern="1200" cap="none" spc="0" normalizeH="0" baseline="0" noProof="0" dirty="0" smtClean="0">
                <a:ln>
                  <a:noFill/>
                </a:ln>
                <a:solidFill>
                  <a:schemeClr val="tx1"/>
                </a:solidFill>
                <a:effectLst/>
                <a:uLnTx/>
                <a:uFillTx/>
                <a:latin typeface="+mn-lt"/>
                <a:ea typeface="+mn-ea"/>
                <a:cs typeface="+mn-cs"/>
              </a:rPr>
              <a:t>, οι αλλαγές σε πολιτικό και στρατιωτικό πεδίο μετά την ήττα του Βενιζέλου στις εκλογές του 1920, η αντίδραση των Συμμάχων για την επαναφορά του Κωνσταντίνου στο θρόνο και η απομάκρυνση εμπειροπόλεμων αξιωματικών είχαν αρνητικές επιπτώσεις στο μικρασιατικό μέτωπο και δημιούργησαν τις κατάλληλες προϋποθέσεις για την τελική επίθεση του Κεμάλ, η οποία οδήγησε στην κατάρρευση του μετώπου (Αύγουστος 1922) και στην οπισθοχώρηση του ελληνικού στρατού.</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1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829196"/>
          </a:xfrm>
        </p:spPr>
        <p:txBody>
          <a:bodyPr>
            <a:normAutofit fontScale="25000" lnSpcReduction="20000"/>
          </a:bodyPr>
          <a:lstStyle/>
          <a:p>
            <a:pPr algn="just"/>
            <a:r>
              <a:rPr lang="el-GR" sz="6400" dirty="0"/>
              <a:t>Ακολούθησε η μαζική </a:t>
            </a:r>
            <a:r>
              <a:rPr lang="el-GR" sz="6400" dirty="0" smtClean="0"/>
              <a:t>έξοδος </a:t>
            </a:r>
            <a:r>
              <a:rPr lang="el-GR" sz="6400" dirty="0"/>
              <a:t>χιλιάδων χριστιανών από τις πόλεις και τα χωριά της Μ. Ασίας προς τη Σμύρνη, με τη σκέψη ότι εκεί θα εύρισκαν ασφάλεια, αφού οι Τούρκοι δε θα μπορούσαν να διαπράξουν βιαιοπραγίες λόγω της πολυάριθμης παρουσίας ξένων</a:t>
            </a:r>
            <a:r>
              <a:rPr lang="el-GR" sz="6400" dirty="0" smtClean="0"/>
              <a:t>.</a:t>
            </a:r>
          </a:p>
          <a:p>
            <a:pPr algn="just"/>
            <a:endParaRPr lang="el-GR" sz="6400" dirty="0"/>
          </a:p>
          <a:p>
            <a:pPr algn="just"/>
            <a:r>
              <a:rPr lang="el-GR" sz="6400" dirty="0" smtClean="0"/>
              <a:t>Οι </a:t>
            </a:r>
            <a:r>
              <a:rPr lang="el-GR" sz="6400" dirty="0"/>
              <a:t>πρώτοι άτακτοι, οι διαβόητοι τσέτες, μπήκαν στη Σμύρνη στις 27 Αυγούστου </a:t>
            </a:r>
            <a:r>
              <a:rPr lang="el-GR" sz="6400" dirty="0" smtClean="0"/>
              <a:t> </a:t>
            </a:r>
            <a:r>
              <a:rPr lang="el-GR" sz="6400" dirty="0"/>
              <a:t>και την επομένη έκαναν την εμφάνισή τους τα τμήματα του τουρκικού στρατού με επικεφαλής τον Νουρεντίν πασά. </a:t>
            </a:r>
            <a:r>
              <a:rPr lang="el-GR" sz="6400" dirty="0" smtClean="0"/>
              <a:t>Ακολούθησαν </a:t>
            </a:r>
            <a:r>
              <a:rPr lang="el-GR" sz="6400" dirty="0"/>
              <a:t>φρικαλεότητες, εν ψυχρώ δολοφονίες, βιασμοί, σφαγές, λεηλασίες, ο μαρτυρικός θάνατος του μητροπολίτη Χρυσοστόμου Σμύρνης και ο εμπρησμός της πόλης από τον τουρκικό στρατό. Χιλιάδες άνθρωποι, που μέχρι τότε κρύβονταν ακόμα και μέσα σε τάφους για να σωθούν, έτρεξαν αλλόφρονες προς την παραλία, αναζητώντας καταφύγιο στα συμμαχικά και αμερικανικά καράβια που ήταν αγκυροβολημένα στο λιμάνι της Σμύρνης</a:t>
            </a:r>
            <a:r>
              <a:rPr lang="el-GR" sz="6400" dirty="0" smtClean="0"/>
              <a:t>.</a:t>
            </a:r>
          </a:p>
          <a:p>
            <a:pPr algn="just">
              <a:buNone/>
            </a:pPr>
            <a:endParaRPr lang="el-GR" sz="6400" dirty="0"/>
          </a:p>
          <a:p>
            <a:pPr algn="just"/>
            <a:r>
              <a:rPr lang="el-GR" sz="6400" dirty="0"/>
              <a:t>Μερικούς μήνες αργότερα (Σεπτέμβριος / Οκτώβριος 1922), η Ανακωχή των Μουδανιών θα τερματίσει τις εχθροπραξίες μεταξύ των εμπολέμων και θα αποτελέσει το προοίμιο για το τι επρόκειτο να συμβεί με τη Συνθήκη της Λωζάννης στις 30 Ιανουαρίου </a:t>
            </a:r>
            <a:r>
              <a:rPr lang="el-GR" sz="6400" dirty="0" smtClean="0"/>
              <a:t>1923 </a:t>
            </a:r>
            <a:r>
              <a:rPr lang="el-GR" sz="6400" dirty="0"/>
              <a:t>η οποία οριστικοποίησε τα τετελεσμένα γεγονότα του ξεριζωμού και έσυρε την επιτύμβια πλάκα πάνω από τις πανάρχαιες πατρίδες του μικρασιατικού και του θρακικού Ελληνισμού</a:t>
            </a:r>
            <a:r>
              <a:rPr lang="el-GR" sz="6400" dirty="0" smtClean="0"/>
              <a:t>.</a:t>
            </a:r>
          </a:p>
          <a:p>
            <a:pPr algn="just">
              <a:buNone/>
            </a:pPr>
            <a:endParaRPr lang="el-GR" dirty="0" smtClean="0"/>
          </a:p>
          <a:p>
            <a:pPr algn="just">
              <a:buNone/>
            </a:pPr>
            <a:endParaRPr lang="el-GR" dirty="0" smtClean="0"/>
          </a:p>
          <a:p>
            <a:pPr algn="just">
              <a:buNone/>
            </a:pPr>
            <a:endParaRPr lang="el-GR" dirty="0"/>
          </a:p>
          <a:p>
            <a:pPr algn="r">
              <a:buNone/>
            </a:pPr>
            <a:r>
              <a:rPr lang="el-GR" sz="4800" dirty="0" smtClean="0"/>
              <a:t>Πηγή: </a:t>
            </a:r>
            <a:r>
              <a:rPr lang="el-GR" sz="4800" dirty="0"/>
              <a:t>Του Νίκου Χ. </a:t>
            </a:r>
            <a:r>
              <a:rPr lang="el-GR" sz="4800" dirty="0" err="1"/>
              <a:t>Βικέτου</a:t>
            </a:r>
            <a:r>
              <a:rPr lang="el-GR" sz="4800" dirty="0"/>
              <a:t> Γεν. Γραμματέα Ενώσεως Σμυρναίων / 28-9-2011</a:t>
            </a:r>
          </a:p>
          <a:p>
            <a:pPr>
              <a:buNone/>
            </a:pPr>
            <a:endParaRPr lang="el-GR" dirty="0"/>
          </a:p>
        </p:txBody>
      </p:sp>
      <p:sp>
        <p:nvSpPr>
          <p:cNvPr id="2" name="1 - Τίτλος"/>
          <p:cNvSpPr>
            <a:spLocks noGrp="1"/>
          </p:cNvSpPr>
          <p:nvPr>
            <p:ph type="title"/>
          </p:nvPr>
        </p:nvSpPr>
        <p:spPr/>
        <p:txBody>
          <a:bodyPr>
            <a:normAutofit/>
          </a:bodyPr>
          <a:lstStyle/>
          <a:p>
            <a:r>
              <a:rPr lang="el-GR" sz="3200" dirty="0" smtClean="0">
                <a:solidFill>
                  <a:srgbClr val="C00000"/>
                </a:solidFill>
              </a:rPr>
              <a:t>Η καταστροφή της Σμύρνης…</a:t>
            </a:r>
            <a:endParaRPr lang="el-GR" sz="3200" dirty="0">
              <a:solidFill>
                <a:srgbClr val="C00000"/>
              </a:solidFill>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350px-Great_Fire_of_Smyrna.jpg"/>
          <p:cNvPicPr>
            <a:picLocks noGrp="1" noChangeAspect="1" noChangeArrowheads="1"/>
          </p:cNvPicPr>
          <p:nvPr>
            <p:ph idx="1"/>
          </p:nvPr>
        </p:nvPicPr>
        <p:blipFill>
          <a:blip r:embed="rId2"/>
          <a:srcRect/>
          <a:stretch>
            <a:fillRect/>
          </a:stretch>
        </p:blipFill>
        <p:spPr bwMode="auto">
          <a:xfrm>
            <a:off x="571472" y="3643314"/>
            <a:ext cx="3929090" cy="2214578"/>
          </a:xfrm>
          <a:prstGeom prst="rect">
            <a:avLst/>
          </a:prstGeom>
          <a:noFill/>
        </p:spPr>
      </p:pic>
      <p:sp>
        <p:nvSpPr>
          <p:cNvPr id="2" name="1 - Τίτλος"/>
          <p:cNvSpPr>
            <a:spLocks noGrp="1"/>
          </p:cNvSpPr>
          <p:nvPr>
            <p:ph type="title"/>
          </p:nvPr>
        </p:nvSpPr>
        <p:spPr>
          <a:xfrm>
            <a:off x="357158" y="428604"/>
            <a:ext cx="8229600" cy="504820"/>
          </a:xfrm>
        </p:spPr>
        <p:txBody>
          <a:bodyPr>
            <a:normAutofit/>
          </a:bodyPr>
          <a:lstStyle/>
          <a:p>
            <a:pPr algn="ctr"/>
            <a:r>
              <a:rPr lang="el-GR" sz="2500" dirty="0" smtClean="0">
                <a:solidFill>
                  <a:srgbClr val="C00000"/>
                </a:solidFill>
              </a:rPr>
              <a:t>Η Καταστροφή του 1922</a:t>
            </a:r>
            <a:endParaRPr lang="el-GR" sz="2500" dirty="0">
              <a:solidFill>
                <a:srgbClr val="C00000"/>
              </a:solidFill>
            </a:endParaRPr>
          </a:p>
        </p:txBody>
      </p:sp>
      <p:pic>
        <p:nvPicPr>
          <p:cNvPr id="3075" name="Picture 3" descr="C:\Users\user\Desktop\history1--3-thumb-large.jpg"/>
          <p:cNvPicPr>
            <a:picLocks noChangeAspect="1" noChangeArrowheads="1"/>
          </p:cNvPicPr>
          <p:nvPr/>
        </p:nvPicPr>
        <p:blipFill>
          <a:blip r:embed="rId3"/>
          <a:srcRect/>
          <a:stretch>
            <a:fillRect/>
          </a:stretch>
        </p:blipFill>
        <p:spPr bwMode="auto">
          <a:xfrm>
            <a:off x="5143504" y="928670"/>
            <a:ext cx="3571900" cy="2594937"/>
          </a:xfrm>
          <a:prstGeom prst="rect">
            <a:avLst/>
          </a:prstGeom>
          <a:noFill/>
        </p:spPr>
      </p:pic>
      <p:pic>
        <p:nvPicPr>
          <p:cNvPr id="3077" name="Picture 5" descr="C:\Users\user\Desktop\img28724_295efb9c99008e329387abafd8902f3e_630_432.jpg"/>
          <p:cNvPicPr>
            <a:picLocks noChangeAspect="1" noChangeArrowheads="1"/>
          </p:cNvPicPr>
          <p:nvPr/>
        </p:nvPicPr>
        <p:blipFill>
          <a:blip r:embed="rId4"/>
          <a:srcRect/>
          <a:stretch>
            <a:fillRect/>
          </a:stretch>
        </p:blipFill>
        <p:spPr bwMode="auto">
          <a:xfrm>
            <a:off x="500034" y="928670"/>
            <a:ext cx="4340708" cy="2646364"/>
          </a:xfrm>
          <a:prstGeom prst="rect">
            <a:avLst/>
          </a:prstGeom>
          <a:noFill/>
        </p:spPr>
      </p:pic>
      <p:pic>
        <p:nvPicPr>
          <p:cNvPr id="2051" name="Picture 3" descr="C:\Users\user\Desktop\agiafotini1.jpg"/>
          <p:cNvPicPr>
            <a:picLocks noChangeAspect="1" noChangeArrowheads="1"/>
          </p:cNvPicPr>
          <p:nvPr/>
        </p:nvPicPr>
        <p:blipFill>
          <a:blip r:embed="rId5"/>
          <a:srcRect/>
          <a:stretch>
            <a:fillRect/>
          </a:stretch>
        </p:blipFill>
        <p:spPr bwMode="auto">
          <a:xfrm>
            <a:off x="4857752" y="3714752"/>
            <a:ext cx="3738562" cy="2187059"/>
          </a:xfrm>
          <a:prstGeom prst="rect">
            <a:avLst/>
          </a:prstGeom>
          <a:noFill/>
        </p:spPr>
      </p:pic>
      <p:sp>
        <p:nvSpPr>
          <p:cNvPr id="9" name="8 - Ορθογώνιο"/>
          <p:cNvSpPr/>
          <p:nvPr/>
        </p:nvSpPr>
        <p:spPr>
          <a:xfrm>
            <a:off x="4857752" y="6072206"/>
            <a:ext cx="3557256" cy="369332"/>
          </a:xfrm>
          <a:prstGeom prst="rect">
            <a:avLst/>
          </a:prstGeom>
        </p:spPr>
        <p:txBody>
          <a:bodyPr wrap="none">
            <a:spAutoFit/>
          </a:bodyPr>
          <a:lstStyle/>
          <a:p>
            <a:pPr>
              <a:buNone/>
            </a:pPr>
            <a:r>
              <a:rPr lang="en-US" dirty="0" smtClean="0">
                <a:solidFill>
                  <a:srgbClr val="0070C0"/>
                </a:solidFill>
                <a:hlinkClick r:id="rId6"/>
              </a:rPr>
              <a:t>https://youtu.be/DOPBQV9TqDg</a:t>
            </a:r>
            <a:endParaRPr lang="el-GR" dirty="0" smtClean="0">
              <a:solidFill>
                <a:srgbClr val="0070C0"/>
              </a:solidFill>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142</TotalTime>
  <Words>465</Words>
  <Application>Microsoft Office PowerPoint</Application>
  <PresentationFormat>Προβολή στην οθόνη (4:3)</PresentationFormat>
  <Paragraphs>36</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Χαρτί</vt:lpstr>
      <vt:lpstr>Σμύρνη: Από την ίδρυση μέχρι την καταστροφή της </vt:lpstr>
      <vt:lpstr>Διαφάνεια 2</vt:lpstr>
      <vt:lpstr>Η Σμύρνη την περίοδο της ανάπτυξης</vt:lpstr>
      <vt:lpstr>Η Συνθήκη των Σεβρών και  η κατάρρευση του  Μικρασιατικού μετώπου</vt:lpstr>
      <vt:lpstr>Η καταστροφή της Σμύρνης…</vt:lpstr>
      <vt:lpstr>Η Καταστροφή του 1922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Χρήστης των Windows</dc:creator>
  <cp:lastModifiedBy>Χρήστης των Windows</cp:lastModifiedBy>
  <cp:revision>18</cp:revision>
  <dcterms:created xsi:type="dcterms:W3CDTF">2017-12-26T17:42:08Z</dcterms:created>
  <dcterms:modified xsi:type="dcterms:W3CDTF">2017-12-26T20:05:32Z</dcterms:modified>
</cp:coreProperties>
</file>