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17"/>
  </p:notesMasterIdLst>
  <p:sldIdLst>
    <p:sldId id="256" r:id="rId2"/>
    <p:sldId id="257" r:id="rId3"/>
    <p:sldId id="258" r:id="rId4"/>
    <p:sldId id="264" r:id="rId5"/>
    <p:sldId id="259" r:id="rId6"/>
    <p:sldId id="260" r:id="rId7"/>
    <p:sldId id="263" r:id="rId8"/>
    <p:sldId id="261" r:id="rId9"/>
    <p:sldId id="262" r:id="rId10"/>
    <p:sldId id="265" r:id="rId11"/>
    <p:sldId id="267" r:id="rId12"/>
    <p:sldId id="268" r:id="rId13"/>
    <p:sldId id="266" r:id="rId14"/>
    <p:sldId id="269" r:id="rId15"/>
    <p:sldId id="27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Αριετα Σεβδαλη" initials="ΑΣ" lastIdx="2" clrIdx="0">
    <p:extLst>
      <p:ext uri="{19B8F6BF-5375-455C-9EA6-DF929625EA0E}">
        <p15:presenceInfo xmlns:p15="http://schemas.microsoft.com/office/powerpoint/2012/main" userId="2ea57cb3cadc388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59" autoAdjust="0"/>
    <p:restoredTop sz="94660"/>
  </p:normalViewPr>
  <p:slideViewPr>
    <p:cSldViewPr snapToGrid="0">
      <p:cViewPr varScale="1">
        <p:scale>
          <a:sx n="92" d="100"/>
          <a:sy n="92" d="100"/>
        </p:scale>
        <p:origin x="15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526944-6736-4A37-893C-61BE276B9972}" type="datetimeFigureOut">
              <a:rPr lang="el-GR" smtClean="0"/>
              <a:t>7/10/2025</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440183-1FCE-44C9-BB9C-D41DB4016567}" type="slidenum">
              <a:rPr lang="el-GR" smtClean="0"/>
              <a:t>‹#›</a:t>
            </a:fld>
            <a:endParaRPr lang="el-GR"/>
          </a:p>
        </p:txBody>
      </p:sp>
    </p:spTree>
    <p:extLst>
      <p:ext uri="{BB962C8B-B14F-4D97-AF65-F5344CB8AC3E}">
        <p14:creationId xmlns:p14="http://schemas.microsoft.com/office/powerpoint/2010/main" val="15981972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14" name="Group 13"/>
          <p:cNvGrpSpPr/>
          <p:nvPr/>
        </p:nvGrpSpPr>
        <p:grpSpPr>
          <a:xfrm>
            <a:off x="-1588" y="0"/>
            <a:ext cx="12193588" cy="6861555"/>
            <a:chOff x="-1588" y="0"/>
            <a:chExt cx="12193588" cy="6861555"/>
          </a:xfrm>
        </p:grpSpPr>
        <p:sp>
          <p:nvSpPr>
            <p:cNvPr id="9" name="Rectangle 8"/>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11" name="Oval 10"/>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12" name="Oval 11"/>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13" name="Oval 12"/>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l-GR"/>
            </a:p>
          </p:txBody>
        </p:sp>
      </p:grpSp>
      <p:sp>
        <p:nvSpPr>
          <p:cNvPr id="2" name="Title 1"/>
          <p:cNvSpPr>
            <a:spLocks noGrp="1"/>
          </p:cNvSpPr>
          <p:nvPr>
            <p:ph type="ctrTitle"/>
          </p:nvPr>
        </p:nvSpPr>
        <p:spPr>
          <a:xfrm>
            <a:off x="1154955" y="2099733"/>
            <a:ext cx="8825658" cy="2677648"/>
          </a:xfrm>
          <a:prstGeom prst="rect">
            <a:avLst/>
          </a:prstGeom>
        </p:spPr>
        <p:txBody>
          <a:bodyPr anchor="b"/>
          <a:lstStyle>
            <a:lvl1pPr>
              <a:defRPr sz="54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tx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a:xfrm rot="5400000">
            <a:off x="10158984" y="1792224"/>
            <a:ext cx="990599" cy="304799"/>
          </a:xfrm>
        </p:spPr>
        <p:txBody>
          <a:bodyPr/>
          <a:lstStyle>
            <a:lvl1pPr algn="l">
              <a:defRPr b="0">
                <a:solidFill>
                  <a:schemeClr val="bg1"/>
                </a:solidFill>
              </a:defRPr>
            </a:lvl1pPr>
          </a:lstStyle>
          <a:p>
            <a:fld id="{D31116AF-9DE1-4ECF-9A45-940C3ADF8CD3}" type="datetime1">
              <a:rPr lang="en-US" smtClean="0"/>
              <a:t>10/7/2025</a:t>
            </a:fld>
            <a:endParaRPr lang="en-US" dirty="0"/>
          </a:p>
        </p:txBody>
      </p:sp>
      <p:sp>
        <p:nvSpPr>
          <p:cNvPr id="5" name="Footer Placeholder 4"/>
          <p:cNvSpPr>
            <a:spLocks noGrp="1"/>
          </p:cNvSpPr>
          <p:nvPr>
            <p:ph type="ftr" sz="quarter" idx="11"/>
          </p:nvPr>
        </p:nvSpPr>
        <p:spPr>
          <a:xfrm rot="5400000">
            <a:off x="8951976" y="3227832"/>
            <a:ext cx="3867912" cy="310896"/>
          </a:xfrm>
        </p:spPr>
        <p:txBody>
          <a:bodyPr/>
          <a:lstStyle>
            <a:lvl1pPr>
              <a:defRPr sz="1000" b="0">
                <a:solidFill>
                  <a:schemeClr val="bg1"/>
                </a:solidFill>
              </a:defRPr>
            </a:lvl1pPr>
          </a:lstStyle>
          <a:p>
            <a:r>
              <a:rPr lang="el-GR"/>
              <a:t>Αγγελιδάκη Μαρία  ΠΕ01</a:t>
            </a:r>
            <a:endParaRPr lang="en-US" dirty="0"/>
          </a:p>
        </p:txBody>
      </p:sp>
      <p:sp>
        <p:nvSpPr>
          <p:cNvPr id="8" name="Rectangle 7"/>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Πανοραμική εικόνα με λεζάντα">
    <p:spTree>
      <p:nvGrpSpPr>
        <p:cNvPr id="1" name=""/>
        <p:cNvGrpSpPr/>
        <p:nvPr/>
      </p:nvGrpSpPr>
      <p:grpSpPr>
        <a:xfrm>
          <a:off x="0" y="0"/>
          <a:ext cx="0" cy="0"/>
          <a:chOff x="0" y="0"/>
          <a:chExt cx="0" cy="0"/>
        </a:xfrm>
      </p:grpSpPr>
      <p:grpSp>
        <p:nvGrpSpPr>
          <p:cNvPr id="17" name="Group 16"/>
          <p:cNvGrpSpPr/>
          <p:nvPr/>
        </p:nvGrpSpPr>
        <p:grpSpPr>
          <a:xfrm>
            <a:off x="-1588" y="0"/>
            <a:ext cx="12193588" cy="6861555"/>
            <a:chOff x="-1588" y="0"/>
            <a:chExt cx="12193588" cy="6861555"/>
          </a:xfrm>
        </p:grpSpPr>
        <p:sp>
          <p:nvSpPr>
            <p:cNvPr id="11" name="Rectangle 10"/>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7" y="4969927"/>
            <a:ext cx="8825657" cy="566738"/>
          </a:xfrm>
          <a:prstGeom prst="rect">
            <a:avLst/>
          </a:prstGeom>
        </p:spPr>
        <p:txBody>
          <a:bodyPr anchor="b">
            <a:normAutofit/>
          </a:bodyPr>
          <a:lstStyle>
            <a:lvl1pPr algn="l">
              <a:defRPr sz="24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bwMode="gray">
          <a:xfrm>
            <a:off x="1154957" y="5536665"/>
            <a:ext cx="8825656" cy="493712"/>
          </a:xfrm>
        </p:spPr>
        <p:txBody>
          <a:bodyPr>
            <a:normAutofit/>
          </a:bodyPr>
          <a:lstStyle>
            <a:lvl1pPr marL="0" indent="0">
              <a:buNone/>
              <a:defRPr sz="12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D0184BB2-8627-485C-B957-E77AE1DBE43B}" type="datetime1">
              <a:rPr lang="en-US" smtClean="0"/>
              <a:t>10/7/2025</a:t>
            </a:fld>
            <a:endParaRPr lang="en-US" dirty="0"/>
          </a:p>
        </p:txBody>
      </p:sp>
      <p:sp>
        <p:nvSpPr>
          <p:cNvPr id="6" name="Footer Placeholder 5"/>
          <p:cNvSpPr>
            <a:spLocks noGrp="1"/>
          </p:cNvSpPr>
          <p:nvPr>
            <p:ph type="ftr" sz="quarter" idx="11"/>
          </p:nvPr>
        </p:nvSpPr>
        <p:spPr/>
        <p:txBody>
          <a:bodyPr/>
          <a:lstStyle/>
          <a:p>
            <a:r>
              <a:rPr lang="el-GR"/>
              <a:t>Αγγελιδάκη Μαρία  ΠΕ01</a:t>
            </a:r>
            <a:endParaRPr lang="en-US" dirty="0"/>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Τίτλος και λεζάντα">
    <p:spTree>
      <p:nvGrpSpPr>
        <p:cNvPr id="1" name=""/>
        <p:cNvGrpSpPr/>
        <p:nvPr/>
      </p:nvGrpSpPr>
      <p:grpSpPr>
        <a:xfrm>
          <a:off x="0" y="0"/>
          <a:ext cx="0" cy="0"/>
          <a:chOff x="0" y="0"/>
          <a:chExt cx="0" cy="0"/>
        </a:xfrm>
      </p:grpSpPr>
      <p:grpSp>
        <p:nvGrpSpPr>
          <p:cNvPr id="16" name="Group 15"/>
          <p:cNvGrpSpPr/>
          <p:nvPr/>
        </p:nvGrpSpPr>
        <p:grpSpPr>
          <a:xfrm>
            <a:off x="-1588" y="0"/>
            <a:ext cx="12193588" cy="6861555"/>
            <a:chOff x="-1588" y="0"/>
            <a:chExt cx="12193588" cy="6861555"/>
          </a:xfrm>
        </p:grpSpPr>
        <p:sp>
          <p:nvSpPr>
            <p:cNvPr id="10" name="Rectangle 9"/>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0704"/>
            <a:ext cx="8833104" cy="1371600"/>
          </a:xfrm>
          <a:prstGeom prst="rect">
            <a:avLst/>
          </a:prstGeom>
        </p:spPr>
        <p:txBody>
          <a:bodyPr anchor="ctr" anchorCtr="0"/>
          <a:lstStyle>
            <a:lvl1pPr>
              <a:defRPr sz="4000"/>
            </a:lvl1pPr>
          </a:lstStyle>
          <a:p>
            <a:r>
              <a:rPr lang="el-GR"/>
              <a:t>Κάντε κλικ για να επεξεργαστείτε τον τίτλο υποδείγματος</a:t>
            </a:r>
            <a:endParaRPr lang="en-US" dirty="0"/>
          </a:p>
        </p:txBody>
      </p:sp>
      <p:sp>
        <p:nvSpPr>
          <p:cNvPr id="8" name="Text Placeholder 3"/>
          <p:cNvSpPr>
            <a:spLocks noGrp="1"/>
          </p:cNvSpPr>
          <p:nvPr>
            <p:ph type="body" sz="half" idx="2"/>
          </p:nvPr>
        </p:nvSpPr>
        <p:spPr>
          <a:xfrm>
            <a:off x="1152144" y="3547872"/>
            <a:ext cx="8825659" cy="2478024"/>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6410C3D6-080C-4D88-A65E-ED691764D1D0}" type="datetime1">
              <a:rPr lang="en-US" smtClean="0"/>
              <a:t>10/7/2025</a:t>
            </a:fld>
            <a:endParaRPr lang="en-US" dirty="0"/>
          </a:p>
        </p:txBody>
      </p:sp>
      <p:sp>
        <p:nvSpPr>
          <p:cNvPr id="5" name="Footer Placeholder 4"/>
          <p:cNvSpPr>
            <a:spLocks noGrp="1"/>
          </p:cNvSpPr>
          <p:nvPr>
            <p:ph type="ftr" sz="quarter" idx="11"/>
          </p:nvPr>
        </p:nvSpPr>
        <p:spPr/>
        <p:txBody>
          <a:bodyPr/>
          <a:lstStyle/>
          <a:p>
            <a:r>
              <a:rPr lang="el-GR"/>
              <a:t>Αγγελιδάκη Μαρία  ΠΕ01</a:t>
            </a:r>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Εισαγωγικά με λεζάντα">
    <p:spTree>
      <p:nvGrpSpPr>
        <p:cNvPr id="1" name=""/>
        <p:cNvGrpSpPr/>
        <p:nvPr/>
      </p:nvGrpSpPr>
      <p:grpSpPr>
        <a:xfrm>
          <a:off x="0" y="0"/>
          <a:ext cx="0" cy="0"/>
          <a:chOff x="0" y="0"/>
          <a:chExt cx="0" cy="0"/>
        </a:xfrm>
      </p:grpSpPr>
      <p:grpSp>
        <p:nvGrpSpPr>
          <p:cNvPr id="7" name="Group 6"/>
          <p:cNvGrpSpPr/>
          <p:nvPr/>
        </p:nvGrpSpPr>
        <p:grpSpPr>
          <a:xfrm>
            <a:off x="-1588" y="0"/>
            <a:ext cx="12193588" cy="6861555"/>
            <a:chOff x="-1588" y="0"/>
            <a:chExt cx="12193588" cy="6861555"/>
          </a:xfrm>
        </p:grpSpPr>
        <p:sp>
          <p:nvSpPr>
            <p:cNvPr id="16" name="Rectangle 15"/>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Oval 17"/>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7"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2" name="TextBox 11"/>
          <p:cNvSpPr txBox="1"/>
          <p:nvPr/>
        </p:nvSpPr>
        <p:spPr bwMode="gray">
          <a:xfrm>
            <a:off x="898295" y="596767"/>
            <a:ext cx="801912" cy="156966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9600" dirty="0">
                <a:solidFill>
                  <a:schemeClr val="tx2">
                    <a:lumMod val="40000"/>
                    <a:lumOff val="60000"/>
                  </a:schemeClr>
                </a:solidFill>
              </a:rPr>
              <a:t>“</a:t>
            </a:r>
          </a:p>
        </p:txBody>
      </p:sp>
      <p:sp>
        <p:nvSpPr>
          <p:cNvPr id="15" name="TextBox 14"/>
          <p:cNvSpPr txBox="1"/>
          <p:nvPr/>
        </p:nvSpPr>
        <p:spPr bwMode="gray">
          <a:xfrm>
            <a:off x="9715063" y="2629300"/>
            <a:ext cx="801912" cy="156966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9600" dirty="0">
                <a:solidFill>
                  <a:schemeClr val="tx2">
                    <a:lumMod val="40000"/>
                    <a:lumOff val="60000"/>
                  </a:schemeClr>
                </a:solidFill>
              </a:rPr>
              <a:t>”</a:t>
            </a:r>
          </a:p>
        </p:txBody>
      </p:sp>
      <p:sp>
        <p:nvSpPr>
          <p:cNvPr id="2" name="Title 1"/>
          <p:cNvSpPr>
            <a:spLocks noGrp="1"/>
          </p:cNvSpPr>
          <p:nvPr>
            <p:ph type="title"/>
          </p:nvPr>
        </p:nvSpPr>
        <p:spPr>
          <a:xfrm>
            <a:off x="1574801" y="980517"/>
            <a:ext cx="8460983" cy="2698249"/>
          </a:xfrm>
          <a:prstGeom prst="rect">
            <a:avLst/>
          </a:prstGeom>
        </p:spPr>
        <p:txBody>
          <a:bodyPr anchor="ctr" anchorCtr="0"/>
          <a:lstStyle>
            <a:lvl1pPr>
              <a:defRPr sz="4000"/>
            </a:lvl1pPr>
          </a:lstStyle>
          <a:p>
            <a:r>
              <a:rPr lang="el-GR"/>
              <a:t>Κάντε κλικ για να επεξεργαστείτε τον τίτλο υποδείγματος</a:t>
            </a:r>
            <a:endParaRPr lang="en-US" dirty="0"/>
          </a:p>
        </p:txBody>
      </p:sp>
      <p:sp>
        <p:nvSpPr>
          <p:cNvPr id="11" name="Text Placeholder 3"/>
          <p:cNvSpPr>
            <a:spLocks noGrp="1"/>
          </p:cNvSpPr>
          <p:nvPr>
            <p:ph type="body" sz="half" idx="14"/>
          </p:nvPr>
        </p:nvSpPr>
        <p:spPr bwMode="gray">
          <a:xfrm>
            <a:off x="1945945" y="3679987"/>
            <a:ext cx="7725772" cy="342174"/>
          </a:xfrm>
        </p:spPr>
        <p:txBody>
          <a:bodyPr vert="horz" lIns="91440" tIns="45720" rIns="91440" bIns="45720" rtlCol="0" anchor="t">
            <a:normAutofit/>
          </a:bodyPr>
          <a:lstStyle>
            <a:lvl1pPr>
              <a:buNone/>
              <a:defRPr lang="en-US" sz="1400" cap="small" dirty="0">
                <a:solidFill>
                  <a:schemeClr val="tx2">
                    <a:lumMod val="40000"/>
                    <a:lumOff val="60000"/>
                  </a:schemeClr>
                </a:solidFill>
                <a:latin typeface="+mn-lt"/>
              </a:defRPr>
            </a:lvl1pPr>
          </a:lstStyle>
          <a:p>
            <a:pPr marL="0" lvl="0" indent="0">
              <a:buNone/>
            </a:pPr>
            <a:r>
              <a:rPr lang="el-GR"/>
              <a:t>Στυλ κειμένου υποδείγματος</a:t>
            </a:r>
          </a:p>
        </p:txBody>
      </p:sp>
      <p:sp>
        <p:nvSpPr>
          <p:cNvPr id="10" name="Text Placeholder 3"/>
          <p:cNvSpPr>
            <a:spLocks noGrp="1"/>
          </p:cNvSpPr>
          <p:nvPr>
            <p:ph type="body" sz="half" idx="2"/>
          </p:nvPr>
        </p:nvSpPr>
        <p:spPr>
          <a:xfrm>
            <a:off x="1154954" y="5029198"/>
            <a:ext cx="8825659" cy="997858"/>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0418D563-536A-44B6-BDE3-1A1400A663F7}" type="datetime1">
              <a:rPr lang="en-US" smtClean="0"/>
              <a:t>10/7/2025</a:t>
            </a:fld>
            <a:endParaRPr lang="en-US" dirty="0"/>
          </a:p>
        </p:txBody>
      </p:sp>
      <p:sp>
        <p:nvSpPr>
          <p:cNvPr id="5" name="Footer Placeholder 4"/>
          <p:cNvSpPr>
            <a:spLocks noGrp="1"/>
          </p:cNvSpPr>
          <p:nvPr>
            <p:ph type="ftr" sz="quarter" idx="11"/>
          </p:nvPr>
        </p:nvSpPr>
        <p:spPr/>
        <p:txBody>
          <a:bodyPr/>
          <a:lstStyle/>
          <a:p>
            <a:r>
              <a:rPr lang="el-GR"/>
              <a:t>Αγγελιδάκη Μαρία  ΠΕ01</a:t>
            </a:r>
            <a:endParaRPr lang="en-US" dirty="0"/>
          </a:p>
        </p:txBody>
      </p:sp>
      <p:sp>
        <p:nvSpPr>
          <p:cNvPr id="23" name="Rectangle 2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Κάρτα ονόματος">
    <p:spTree>
      <p:nvGrpSpPr>
        <p:cNvPr id="1" name=""/>
        <p:cNvGrpSpPr/>
        <p:nvPr/>
      </p:nvGrpSpPr>
      <p:grpSpPr>
        <a:xfrm>
          <a:off x="0" y="0"/>
          <a:ext cx="0" cy="0"/>
          <a:chOff x="0" y="0"/>
          <a:chExt cx="0" cy="0"/>
        </a:xfrm>
      </p:grpSpPr>
      <p:grpSp>
        <p:nvGrpSpPr>
          <p:cNvPr id="16" name="Group 15"/>
          <p:cNvGrpSpPr/>
          <p:nvPr/>
        </p:nvGrpSpPr>
        <p:grpSpPr>
          <a:xfrm>
            <a:off x="-1588" y="0"/>
            <a:ext cx="12193588" cy="6861555"/>
            <a:chOff x="-1588" y="0"/>
            <a:chExt cx="12193588" cy="6861555"/>
          </a:xfrm>
        </p:grpSpPr>
        <p:sp>
          <p:nvSpPr>
            <p:cNvPr id="11" name="Rectangle 10"/>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3525"/>
            <a:ext cx="8865623" cy="1819656"/>
          </a:xfrm>
          <a:prstGeom prst="rect">
            <a:avLst/>
          </a:prstGeom>
        </p:spPr>
        <p:txBody>
          <a:bodyPr anchor="b"/>
          <a:lstStyle>
            <a:lvl1pPr algn="l">
              <a:defRPr sz="40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54954" y="5029200"/>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55CEF393-D01B-42B6-873D-5C0332DAE5B3}" type="datetime1">
              <a:rPr lang="en-US" smtClean="0"/>
              <a:t>10/7/2025</a:t>
            </a:fld>
            <a:endParaRPr lang="en-US" dirty="0"/>
          </a:p>
        </p:txBody>
      </p:sp>
      <p:sp>
        <p:nvSpPr>
          <p:cNvPr id="5" name="Footer Placeholder 4"/>
          <p:cNvSpPr>
            <a:spLocks noGrp="1"/>
          </p:cNvSpPr>
          <p:nvPr>
            <p:ph type="ftr" sz="quarter" idx="11"/>
          </p:nvPr>
        </p:nvSpPr>
        <p:spPr/>
        <p:txBody>
          <a:bodyPr/>
          <a:lstStyle/>
          <a:p>
            <a:r>
              <a:rPr lang="el-GR"/>
              <a:t>Αγγελιδάκη Μαρία  ΠΕ01</a:t>
            </a:r>
            <a:endParaRPr lang="en-US" dirty="0"/>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στήλες">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lstStyle>
            <a:lvl1pPr>
              <a:defRPr sz="360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54954" y="2603500"/>
            <a:ext cx="3129168"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16" name="Text Placeholder 3"/>
          <p:cNvSpPr>
            <a:spLocks noGrp="1"/>
          </p:cNvSpPr>
          <p:nvPr>
            <p:ph type="body" sz="half" idx="15"/>
          </p:nvPr>
        </p:nvSpPr>
        <p:spPr>
          <a:xfrm>
            <a:off x="1154954" y="3179764"/>
            <a:ext cx="3129168"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Text Placeholder 4"/>
          <p:cNvSpPr>
            <a:spLocks noGrp="1"/>
          </p:cNvSpPr>
          <p:nvPr>
            <p:ph type="body" sz="quarter" idx="3"/>
          </p:nvPr>
        </p:nvSpPr>
        <p:spPr>
          <a:xfrm>
            <a:off x="4512721" y="2603500"/>
            <a:ext cx="3145380"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19" name="Text Placeholder 3"/>
          <p:cNvSpPr>
            <a:spLocks noGrp="1"/>
          </p:cNvSpPr>
          <p:nvPr>
            <p:ph type="body" sz="half" idx="16"/>
          </p:nvPr>
        </p:nvSpPr>
        <p:spPr>
          <a:xfrm>
            <a:off x="4512721" y="3179764"/>
            <a:ext cx="3145380"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14" name="Text Placeholder 4"/>
          <p:cNvSpPr>
            <a:spLocks noGrp="1"/>
          </p:cNvSpPr>
          <p:nvPr>
            <p:ph type="body" sz="quarter" idx="13"/>
          </p:nvPr>
        </p:nvSpPr>
        <p:spPr>
          <a:xfrm>
            <a:off x="7886700" y="2595032"/>
            <a:ext cx="3161029" cy="58473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0" name="Text Placeholder 3"/>
          <p:cNvSpPr>
            <a:spLocks noGrp="1"/>
          </p:cNvSpPr>
          <p:nvPr>
            <p:ph type="body" sz="half" idx="17"/>
          </p:nvPr>
        </p:nvSpPr>
        <p:spPr>
          <a:xfrm>
            <a:off x="7886700" y="3179764"/>
            <a:ext cx="3161029"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cxnSp>
        <p:nvCxnSpPr>
          <p:cNvPr id="17" name="Straight Connector 16"/>
          <p:cNvCxnSpPr/>
          <p:nvPr/>
        </p:nvCxnSpPr>
        <p:spPr>
          <a:xfrm>
            <a:off x="4384991" y="2603500"/>
            <a:ext cx="32564" cy="3423554"/>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5824" y="2603500"/>
            <a:ext cx="0" cy="3423554"/>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D684037-1346-4FDE-A44C-906C26AF2784}" type="datetime1">
              <a:rPr lang="en-US" smtClean="0"/>
              <a:t>10/7/2025</a:t>
            </a:fld>
            <a:endParaRPr lang="en-US" dirty="0"/>
          </a:p>
        </p:txBody>
      </p:sp>
      <p:sp>
        <p:nvSpPr>
          <p:cNvPr id="8" name="Footer Placeholder 7"/>
          <p:cNvSpPr>
            <a:spLocks noGrp="1"/>
          </p:cNvSpPr>
          <p:nvPr>
            <p:ph type="ftr" sz="quarter" idx="11"/>
          </p:nvPr>
        </p:nvSpPr>
        <p:spPr/>
        <p:txBody>
          <a:bodyPr/>
          <a:lstStyle/>
          <a:p>
            <a:r>
              <a:rPr lang="el-GR"/>
              <a:t>Αγγελιδάκη Μαρία  ΠΕ01</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Στήλη 3 εικόνων">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nchor="ctr" anchorCtr="0"/>
          <a:lstStyle>
            <a:lvl1pPr>
              <a:defRPr sz="360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54954" y="4532845"/>
            <a:ext cx="3050438" cy="57626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9" name="Picture Placeholder 2"/>
          <p:cNvSpPr>
            <a:spLocks noGrp="1" noChangeAspect="1"/>
          </p:cNvSpPr>
          <p:nvPr>
            <p:ph type="pic" idx="15"/>
          </p:nvPr>
        </p:nvSpPr>
        <p:spPr>
          <a:xfrm>
            <a:off x="1334552" y="2610916"/>
            <a:ext cx="2691242" cy="158409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2" name="Text Placeholder 3"/>
          <p:cNvSpPr>
            <a:spLocks noGrp="1"/>
          </p:cNvSpPr>
          <p:nvPr>
            <p:ph type="body" sz="half" idx="18"/>
          </p:nvPr>
        </p:nvSpPr>
        <p:spPr>
          <a:xfrm>
            <a:off x="1154954" y="5109107"/>
            <a:ext cx="3050438"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Text Placeholder 4"/>
          <p:cNvSpPr>
            <a:spLocks noGrp="1"/>
          </p:cNvSpPr>
          <p:nvPr>
            <p:ph type="body" sz="quarter" idx="3"/>
          </p:nvPr>
        </p:nvSpPr>
        <p:spPr>
          <a:xfrm>
            <a:off x="4568865" y="4532842"/>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30" name="Picture Placeholder 2"/>
          <p:cNvSpPr>
            <a:spLocks noGrp="1" noChangeAspect="1"/>
          </p:cNvSpPr>
          <p:nvPr>
            <p:ph type="pic" idx="21"/>
          </p:nvPr>
        </p:nvSpPr>
        <p:spPr>
          <a:xfrm>
            <a:off x="474846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3" name="Text Placeholder 3"/>
          <p:cNvSpPr>
            <a:spLocks noGrp="1"/>
          </p:cNvSpPr>
          <p:nvPr>
            <p:ph type="body" sz="half" idx="19"/>
          </p:nvPr>
        </p:nvSpPr>
        <p:spPr>
          <a:xfrm>
            <a:off x="4568865" y="5109108"/>
            <a:ext cx="3050438" cy="91257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14" name="Text Placeholder 4"/>
          <p:cNvSpPr>
            <a:spLocks noGrp="1"/>
          </p:cNvSpPr>
          <p:nvPr>
            <p:ph type="body" sz="quarter" idx="13"/>
          </p:nvPr>
        </p:nvSpPr>
        <p:spPr>
          <a:xfrm>
            <a:off x="7983433" y="4532842"/>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4" name="Text Placeholder 3"/>
          <p:cNvSpPr>
            <a:spLocks noGrp="1"/>
          </p:cNvSpPr>
          <p:nvPr>
            <p:ph type="body" sz="half" idx="20"/>
          </p:nvPr>
        </p:nvSpPr>
        <p:spPr>
          <a:xfrm>
            <a:off x="7983433" y="5109107"/>
            <a:ext cx="3050438" cy="91794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cxnSp>
        <p:nvCxnSpPr>
          <p:cNvPr id="17" name="Straight Connector 16"/>
          <p:cNvCxnSpPr/>
          <p:nvPr/>
        </p:nvCxnSpPr>
        <p:spPr>
          <a:xfrm>
            <a:off x="4384245" y="2603500"/>
            <a:ext cx="1" cy="3461811"/>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7352" y="2603500"/>
            <a:ext cx="0" cy="3461811"/>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DC366A55-0830-4413-A89F-35B2724D7162}" type="datetime1">
              <a:rPr lang="en-US" smtClean="0"/>
              <a:t>10/7/2025</a:t>
            </a:fld>
            <a:endParaRPr lang="en-US" dirty="0"/>
          </a:p>
        </p:txBody>
      </p:sp>
      <p:sp>
        <p:nvSpPr>
          <p:cNvPr id="8" name="Footer Placeholder 7"/>
          <p:cNvSpPr>
            <a:spLocks noGrp="1"/>
          </p:cNvSpPr>
          <p:nvPr>
            <p:ph type="ftr" sz="quarter" idx="11"/>
          </p:nvPr>
        </p:nvSpPr>
        <p:spPr/>
        <p:txBody>
          <a:bodyPr/>
          <a:lstStyle/>
          <a:p>
            <a:r>
              <a:rPr lang="el-GR"/>
              <a:t>Αγγελιδάκη Μαρία  ΠΕ01</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1154954" y="2595033"/>
            <a:ext cx="8825659" cy="3424768"/>
          </a:xfrm>
        </p:spPr>
        <p:txBody>
          <a:bodyPr vert="eaVert" anchor="t" anchorCtr="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76520515-32EE-4CF9-9F29-4FC7B502A54F}" type="datetime1">
              <a:rPr lang="en-US" smtClean="0"/>
              <a:t>10/7/2025</a:t>
            </a:fld>
            <a:endParaRPr lang="en-US" dirty="0"/>
          </a:p>
        </p:txBody>
      </p:sp>
      <p:sp>
        <p:nvSpPr>
          <p:cNvPr id="5" name="Footer Placeholder 4"/>
          <p:cNvSpPr>
            <a:spLocks noGrp="1"/>
          </p:cNvSpPr>
          <p:nvPr>
            <p:ph type="ftr" sz="quarter" idx="11"/>
          </p:nvPr>
        </p:nvSpPr>
        <p:spPr/>
        <p:txBody>
          <a:bodyPr/>
          <a:lstStyle/>
          <a:p>
            <a:r>
              <a:rPr lang="el-GR"/>
              <a:t>Αγγελιδάκη Μαρία  ΠΕ01</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grpSp>
        <p:nvGrpSpPr>
          <p:cNvPr id="8" name="Group 7"/>
          <p:cNvGrpSpPr/>
          <p:nvPr/>
        </p:nvGrpSpPr>
        <p:grpSpPr>
          <a:xfrm>
            <a:off x="-1588" y="0"/>
            <a:ext cx="12193588" cy="6861555"/>
            <a:chOff x="-1588" y="0"/>
            <a:chExt cx="12193588" cy="6861555"/>
          </a:xfrm>
        </p:grpSpPr>
        <p:sp>
          <p:nvSpPr>
            <p:cNvPr id="15" name="Rectangle 14"/>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Rectangle 12"/>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6"/>
            <a:ext cx="1441567" cy="4748591"/>
          </a:xfrm>
          <a:prstGeom prst="rect">
            <a:avLst/>
          </a:prstGeom>
        </p:spPr>
        <p:txBody>
          <a:bodyPr vert="eaVert" anchor="b" anchorCtr="0"/>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1154954" y="1278465"/>
            <a:ext cx="6256025" cy="4748591"/>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7373977F-B0A2-4F6A-815A-C3AAE6C9AC84}" type="datetime1">
              <a:rPr lang="en-US" smtClean="0"/>
              <a:t>10/7/2025</a:t>
            </a:fld>
            <a:endParaRPr lang="en-US" dirty="0"/>
          </a:p>
        </p:txBody>
      </p:sp>
      <p:sp>
        <p:nvSpPr>
          <p:cNvPr id="5" name="Footer Placeholder 4"/>
          <p:cNvSpPr>
            <a:spLocks noGrp="1"/>
          </p:cNvSpPr>
          <p:nvPr>
            <p:ph type="ftr" sz="quarter" idx="11"/>
          </p:nvPr>
        </p:nvSpPr>
        <p:spPr/>
        <p:txBody>
          <a:bodyPr/>
          <a:lstStyle/>
          <a:p>
            <a:r>
              <a:rPr lang="el-GR"/>
              <a:t>Αγγελιδάκη Μαρία  ΠΕ01</a:t>
            </a:r>
            <a:endParaRPr lang="en-US" dirty="0"/>
          </a:p>
        </p:txBody>
      </p:sp>
      <p:sp>
        <p:nvSpPr>
          <p:cNvPr id="20" name="Rectangle 1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9"/>
            <a:ext cx="8825659" cy="706964"/>
          </a:xfrm>
          <a:prstGeom prst="rect">
            <a:avLst/>
          </a:prstGeom>
        </p:spPr>
        <p:txBody>
          <a:bodyPr anchor="ct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4E0B2AC1-9614-4445-9F74-341BA7F1F5E0}" type="datetime1">
              <a:rPr lang="en-US" smtClean="0"/>
              <a:t>10/7/2025</a:t>
            </a:fld>
            <a:endParaRPr lang="en-US" dirty="0"/>
          </a:p>
        </p:txBody>
      </p:sp>
      <p:sp>
        <p:nvSpPr>
          <p:cNvPr id="5" name="Footer Placeholder 4"/>
          <p:cNvSpPr>
            <a:spLocks noGrp="1"/>
          </p:cNvSpPr>
          <p:nvPr>
            <p:ph type="ftr" sz="quarter" idx="11"/>
          </p:nvPr>
        </p:nvSpPr>
        <p:spPr/>
        <p:txBody>
          <a:bodyPr/>
          <a:lstStyle>
            <a:lvl1pPr>
              <a:defRPr sz="1000" b="1"/>
            </a:lvl1pPr>
          </a:lstStyle>
          <a:p>
            <a:r>
              <a:rPr lang="el-GR"/>
              <a:t>Αγγελιδάκη Μαρία  ΠΕ01</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grpSp>
        <p:nvGrpSpPr>
          <p:cNvPr id="17" name="Group 16"/>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Rectangle 8"/>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9192"/>
            <a:ext cx="4343400" cy="2286000"/>
          </a:xfrm>
          <a:prstGeom prst="rect">
            <a:avLst/>
          </a:prstGeom>
        </p:spPr>
        <p:txBody>
          <a:bodyPr anchor="ctr" anchorCtr="0"/>
          <a:lstStyle>
            <a:lvl1pPr algn="l">
              <a:defRPr sz="40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894576" y="2679192"/>
            <a:ext cx="3758184" cy="2286000"/>
          </a:xfrm>
        </p:spPr>
        <p:txBody>
          <a:bodyPr anchor="ctr" anchorCtr="0"/>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57F34F39-D0E4-4882-A10A-7D15C097AF1A}" type="datetime1">
              <a:rPr lang="en-US" smtClean="0"/>
              <a:t>10/7/2025</a:t>
            </a:fld>
            <a:endParaRPr lang="en-US" dirty="0"/>
          </a:p>
        </p:txBody>
      </p:sp>
      <p:sp>
        <p:nvSpPr>
          <p:cNvPr id="5" name="Footer Placeholder 4"/>
          <p:cNvSpPr>
            <a:spLocks noGrp="1"/>
          </p:cNvSpPr>
          <p:nvPr>
            <p:ph type="ftr" sz="quarter" idx="11"/>
          </p:nvPr>
        </p:nvSpPr>
        <p:spPr/>
        <p:txBody>
          <a:bodyPr/>
          <a:lstStyle>
            <a:lvl1pPr>
              <a:defRPr sz="1000" b="1"/>
            </a:lvl1pPr>
          </a:lstStyle>
          <a:p>
            <a:r>
              <a:rPr lang="el-GR"/>
              <a:t>Αγγελιδάκη Μαρία  ΠΕ01</a:t>
            </a:r>
            <a:endParaRPr lang="en-US" dirty="0"/>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a:xfrm>
            <a:off x="1154953" y="969264"/>
            <a:ext cx="8825659" cy="704088"/>
          </a:xfrm>
          <a:prstGeom prst="rect">
            <a:avLst/>
          </a:prstGeom>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1154954" y="2603500"/>
            <a:ext cx="4828032" cy="3416301"/>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6208776" y="2603500"/>
            <a:ext cx="4828032" cy="3416300"/>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846C46E7-53BA-4727-8AEC-25013644715B}" type="datetime1">
              <a:rPr lang="en-US" smtClean="0"/>
              <a:t>10/7/2025</a:t>
            </a:fld>
            <a:endParaRPr lang="en-US" dirty="0"/>
          </a:p>
        </p:txBody>
      </p:sp>
      <p:sp>
        <p:nvSpPr>
          <p:cNvPr id="6" name="Footer Placeholder 5"/>
          <p:cNvSpPr>
            <a:spLocks noGrp="1"/>
          </p:cNvSpPr>
          <p:nvPr>
            <p:ph type="ftr" sz="quarter" idx="11"/>
          </p:nvPr>
        </p:nvSpPr>
        <p:spPr/>
        <p:txBody>
          <a:bodyPr/>
          <a:lstStyle/>
          <a:p>
            <a:r>
              <a:rPr lang="el-GR"/>
              <a:t>Αγγελιδάκη Μαρία  ΠΕ01</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1154954" y="969264"/>
            <a:ext cx="8825659" cy="704088"/>
          </a:xfrm>
          <a:prstGeom prst="rect">
            <a:avLst/>
          </a:prstGeom>
        </p:spPr>
        <p:txBody>
          <a:bodyPr/>
          <a:lstStyle>
            <a:lvl1pPr>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54954" y="2606040"/>
            <a:ext cx="482803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1154954" y="3198448"/>
            <a:ext cx="4828032" cy="2843784"/>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208776" y="2606040"/>
            <a:ext cx="482803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6208711" y="3187921"/>
            <a:ext cx="4825160" cy="2854311"/>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659C8518-5BA7-4433-80BF-BD084D887FEC}" type="datetime1">
              <a:rPr lang="en-US" smtClean="0"/>
              <a:t>10/7/2025</a:t>
            </a:fld>
            <a:endParaRPr lang="en-US" dirty="0"/>
          </a:p>
        </p:txBody>
      </p:sp>
      <p:sp>
        <p:nvSpPr>
          <p:cNvPr id="8" name="Footer Placeholder 7"/>
          <p:cNvSpPr>
            <a:spLocks noGrp="1"/>
          </p:cNvSpPr>
          <p:nvPr>
            <p:ph type="ftr" sz="quarter" idx="11"/>
          </p:nvPr>
        </p:nvSpPr>
        <p:spPr/>
        <p:txBody>
          <a:bodyPr/>
          <a:lstStyle/>
          <a:p>
            <a:r>
              <a:rPr lang="el-GR"/>
              <a:t>Αγγελιδάκη Μαρία  ΠΕ01</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1152144" y="969264"/>
            <a:ext cx="8825659" cy="704088"/>
          </a:xfrm>
          <a:prstGeom prst="rect">
            <a:avLst/>
          </a:prstGeom>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940F2301-0061-4D46-8A0A-484B8FDC9D23}" type="datetime1">
              <a:rPr lang="en-US" smtClean="0"/>
              <a:t>10/7/2025</a:t>
            </a:fld>
            <a:endParaRPr lang="en-US" dirty="0"/>
          </a:p>
        </p:txBody>
      </p:sp>
      <p:sp>
        <p:nvSpPr>
          <p:cNvPr id="4" name="Footer Placeholder 3"/>
          <p:cNvSpPr>
            <a:spLocks noGrp="1"/>
          </p:cNvSpPr>
          <p:nvPr>
            <p:ph type="ftr" sz="quarter" idx="11"/>
          </p:nvPr>
        </p:nvSpPr>
        <p:spPr/>
        <p:txBody>
          <a:bodyPr/>
          <a:lstStyle/>
          <a:p>
            <a:r>
              <a:rPr lang="el-GR"/>
              <a:t>Αγγελιδάκη Μαρία  ΠΕ01</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7DDBDB-B5D0-4BE0-B696-D147FF250E63}" type="datetime1">
              <a:rPr lang="en-US" smtClean="0"/>
              <a:t>10/7/2025</a:t>
            </a:fld>
            <a:endParaRPr lang="en-US" dirty="0"/>
          </a:p>
        </p:txBody>
      </p:sp>
      <p:sp>
        <p:nvSpPr>
          <p:cNvPr id="3" name="Footer Placeholder 2"/>
          <p:cNvSpPr>
            <a:spLocks noGrp="1"/>
          </p:cNvSpPr>
          <p:nvPr>
            <p:ph type="ftr" sz="quarter" idx="11"/>
          </p:nvPr>
        </p:nvSpPr>
        <p:spPr/>
        <p:txBody>
          <a:bodyPr/>
          <a:lstStyle/>
          <a:p>
            <a:r>
              <a:rPr lang="el-GR"/>
              <a:t>Αγγελιδάκη Μαρία  ΠΕ01</a:t>
            </a:r>
            <a:endParaRPr lang="en-US" dirty="0"/>
          </a:p>
        </p:txBody>
      </p:sp>
      <p:sp>
        <p:nvSpPr>
          <p:cNvPr id="6" name="Rectangle 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grpSp>
        <p:nvGrpSpPr>
          <p:cNvPr id="18" name="Group 17"/>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3" y="1298448"/>
            <a:ext cx="2793159" cy="1597152"/>
          </a:xfrm>
          <a:prstGeom prst="rect">
            <a:avLst/>
          </a:prstGeom>
        </p:spPr>
        <p:txBody>
          <a:bodyPr anchor="b"/>
          <a:lstStyle>
            <a:lvl1pPr algn="l">
              <a:defRPr sz="2400" b="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5779008" y="1447800"/>
            <a:ext cx="5195997" cy="4572000"/>
          </a:xfrm>
        </p:spPr>
        <p:txBody>
          <a:bodyPr anchor="ct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bwMode="gray">
          <a:xfrm>
            <a:off x="1154953" y="3129280"/>
            <a:ext cx="2793159" cy="2895599"/>
          </a:xfrm>
        </p:spPr>
        <p:txBody>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AF2EA951-B9AD-4D23-AB59-9FE1BFB67D06}" type="datetime1">
              <a:rPr lang="en-US" smtClean="0"/>
              <a:t>10/7/2025</a:t>
            </a:fld>
            <a:endParaRPr lang="en-US" dirty="0"/>
          </a:p>
        </p:txBody>
      </p:sp>
      <p:sp>
        <p:nvSpPr>
          <p:cNvPr id="6" name="Footer Placeholder 5"/>
          <p:cNvSpPr>
            <a:spLocks noGrp="1"/>
          </p:cNvSpPr>
          <p:nvPr>
            <p:ph type="ftr" sz="quarter" idx="11"/>
          </p:nvPr>
        </p:nvSpPr>
        <p:spPr/>
        <p:txBody>
          <a:bodyPr/>
          <a:lstStyle/>
          <a:p>
            <a:r>
              <a:rPr lang="el-GR"/>
              <a:t>Αγγελιδάκη Μαρία  ΠΕ01</a:t>
            </a:r>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grpSp>
        <p:nvGrpSpPr>
          <p:cNvPr id="18" name="Group 17"/>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59" cy="1735668"/>
          </a:xfrm>
          <a:prstGeom prst="rect">
            <a:avLst/>
          </a:prstGeom>
        </p:spPr>
        <p:txBody>
          <a:bodyPr anchor="b">
            <a:normAutofit/>
          </a:bodyPr>
          <a:lstStyle>
            <a:lvl1pPr algn="l">
              <a:defRPr sz="36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5FB64C01-2DDD-4332-ADFB-32E0DC6783AF}" type="datetime1">
              <a:rPr lang="en-US" smtClean="0"/>
              <a:t>10/7/2025</a:t>
            </a:fld>
            <a:endParaRPr lang="en-US" dirty="0"/>
          </a:p>
        </p:txBody>
      </p:sp>
      <p:sp>
        <p:nvSpPr>
          <p:cNvPr id="6" name="Footer Placeholder 5"/>
          <p:cNvSpPr>
            <a:spLocks noGrp="1"/>
          </p:cNvSpPr>
          <p:nvPr>
            <p:ph type="ftr" sz="quarter" idx="11"/>
          </p:nvPr>
        </p:nvSpPr>
        <p:spPr/>
        <p:txBody>
          <a:bodyPr/>
          <a:lstStyle/>
          <a:p>
            <a:r>
              <a:rPr lang="el-GR"/>
              <a:t>Αγγελιδάκη Μαρία  ΠΕ01</a:t>
            </a:r>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 name="Group 1"/>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19">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21" name="Oval 20"/>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23" name="Oval 22"/>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34"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l-GR"/>
            </a:p>
          </p:txBody>
        </p:sp>
        <p:sp>
          <p:nvSpPr>
            <p:cNvPr id="27"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txBody>
            <a:bodyPr/>
            <a:lstStyle/>
            <a:p>
              <a:endParaRPr lang="el-GR"/>
            </a:p>
          </p:txBody>
        </p:sp>
        <p:sp>
          <p:nvSpPr>
            <p:cNvPr id="2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l-GR"/>
            </a:p>
          </p:txBody>
        </p:sp>
      </p:grpSp>
      <p:sp>
        <p:nvSpPr>
          <p:cNvPr id="30"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10652760" y="6391656"/>
            <a:ext cx="990599" cy="304799"/>
          </a:xfrm>
          <a:prstGeom prst="rect">
            <a:avLst/>
          </a:prstGeom>
        </p:spPr>
        <p:txBody>
          <a:bodyPr vert="horz" lIns="91440" tIns="45720" rIns="91440" bIns="45720" rtlCol="0" anchor="ctr" anchorCtr="0"/>
          <a:lstStyle>
            <a:lvl1pPr algn="r">
              <a:defRPr sz="1000" b="1" i="0">
                <a:solidFill>
                  <a:schemeClr val="accent1"/>
                </a:solidFill>
              </a:defRPr>
            </a:lvl1pPr>
          </a:lstStyle>
          <a:p>
            <a:fld id="{1D77E787-8553-4F35-89F6-0FBEF3E35611}" type="datetime1">
              <a:rPr lang="en-US" smtClean="0"/>
              <a:t>10/7/2025</a:t>
            </a:fld>
            <a:endParaRPr lang="en-US" dirty="0"/>
          </a:p>
        </p:txBody>
      </p:sp>
      <p:sp>
        <p:nvSpPr>
          <p:cNvPr id="5" name="Footer Placeholder 4"/>
          <p:cNvSpPr>
            <a:spLocks noGrp="1"/>
          </p:cNvSpPr>
          <p:nvPr>
            <p:ph type="ftr" sz="quarter" idx="3"/>
          </p:nvPr>
        </p:nvSpPr>
        <p:spPr>
          <a:xfrm>
            <a:off x="557784" y="6391656"/>
            <a:ext cx="3867912" cy="310896"/>
          </a:xfrm>
          <a:prstGeom prst="rect">
            <a:avLst/>
          </a:prstGeom>
        </p:spPr>
        <p:txBody>
          <a:bodyPr vert="horz" lIns="91440" tIns="45720" rIns="91440" bIns="45720" rtlCol="0" anchor="ctr" anchorCtr="0"/>
          <a:lstStyle>
            <a:lvl1pPr algn="l">
              <a:defRPr sz="1000" b="1" i="0">
                <a:solidFill>
                  <a:schemeClr val="accent1"/>
                </a:solidFill>
              </a:defRPr>
            </a:lvl1pPr>
          </a:lstStyle>
          <a:p>
            <a:r>
              <a:rPr lang="el-GR"/>
              <a:t>Αγγελιδάκη Μαρία  ΠΕ01</a:t>
            </a:r>
            <a:endParaRPr lang="en-US" dirty="0"/>
          </a:p>
        </p:txBody>
      </p:sp>
      <p:sp>
        <p:nvSpPr>
          <p:cNvPr id="29" name="Rectangle 2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el.wikipedia.org/wiki/%CE%9F%CE%B9%CE%BA%CE%BF%CF%85%CE%BC%CE%B5%CE%BD%CE%B9%CE%BA%CF%8C_%CE%A0%CE%B1%CF%84%CF%81%CE%B9%CE%B1%CF%81%CF%87%CE%B5%CE%AF%CE%BF" TargetMode="External"/><Relationship Id="rId2" Type="http://schemas.openxmlformats.org/officeDocument/2006/relationships/hyperlink" Target="https://el.wikipedia.org/wiki/%CE%95%CE%BA%CE%BA%CE%BB%CE%B7%CF%83%CE%AF%CE%B1_%CE%9A%CF%81%CE%AE%CF%84%CE%B7%CF%82" TargetMode="External"/><Relationship Id="rId1" Type="http://schemas.openxmlformats.org/officeDocument/2006/relationships/slideLayout" Target="../slideLayouts/slideLayout5.xml"/><Relationship Id="rId6" Type="http://schemas.openxmlformats.org/officeDocument/2006/relationships/image" Target="../media/image3.png"/><Relationship Id="rId5" Type="http://schemas.openxmlformats.org/officeDocument/2006/relationships/hyperlink" Target="https://el.wikipedia.org/wiki/1967" TargetMode="External"/><Relationship Id="rId4" Type="http://schemas.openxmlformats.org/officeDocument/2006/relationships/hyperlink" Target="https://el.wikipedia.org/wiki/%CE%97%CF%81%CE%AC%CE%BA%CE%BB%CE%B5%CE%B9%CE%BF_%CE%9A%CF%81%CE%AE%CF%84%CE%B7%CF%82"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0A21F19-EAAF-488F-8C88-2F5F453DAE7C}"/>
              </a:ext>
            </a:extLst>
          </p:cNvPr>
          <p:cNvSpPr>
            <a:spLocks noGrp="1"/>
          </p:cNvSpPr>
          <p:nvPr>
            <p:ph type="ctrTitle"/>
          </p:nvPr>
        </p:nvSpPr>
        <p:spPr>
          <a:xfrm>
            <a:off x="25508836" y="2099733"/>
            <a:ext cx="24764013" cy="6406042"/>
          </a:xfrm>
        </p:spPr>
        <p:txBody>
          <a:bodyPr/>
          <a:lstStyle/>
          <a:p>
            <a:endParaRPr lang="el-GR" dirty="0"/>
          </a:p>
        </p:txBody>
      </p:sp>
      <p:sp>
        <p:nvSpPr>
          <p:cNvPr id="3" name="Υπότιτλος 2">
            <a:extLst>
              <a:ext uri="{FF2B5EF4-FFF2-40B4-BE49-F238E27FC236}">
                <a16:creationId xmlns:a16="http://schemas.microsoft.com/office/drawing/2014/main" id="{AE3211D7-114F-4770-8C1C-9FCB634A68B2}"/>
              </a:ext>
            </a:extLst>
          </p:cNvPr>
          <p:cNvSpPr>
            <a:spLocks noGrp="1"/>
          </p:cNvSpPr>
          <p:nvPr>
            <p:ph type="subTitle" idx="1"/>
          </p:nvPr>
        </p:nvSpPr>
        <p:spPr>
          <a:xfrm>
            <a:off x="1154955" y="1592317"/>
            <a:ext cx="8825658" cy="4046483"/>
          </a:xfrm>
        </p:spPr>
        <p:txBody>
          <a:bodyPr>
            <a:normAutofit/>
          </a:bodyPr>
          <a:lstStyle/>
          <a:p>
            <a:r>
              <a:rPr lang="el-GR" sz="3600" dirty="0">
                <a:solidFill>
                  <a:schemeClr val="bg1"/>
                </a:solidFill>
              </a:rPr>
              <a:t>Η ΕΚΚΛΗΣΙΑ ΤΗΣ ΚΡΗΤΗΣ</a:t>
            </a:r>
          </a:p>
        </p:txBody>
      </p:sp>
      <p:pic>
        <p:nvPicPr>
          <p:cNvPr id="1026" name="Picture 2">
            <a:extLst>
              <a:ext uri="{FF2B5EF4-FFF2-40B4-BE49-F238E27FC236}">
                <a16:creationId xmlns:a16="http://schemas.microsoft.com/office/drawing/2014/main" id="{0416E5D0-26DD-4F44-946B-7D17F2CC8F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55724" y="2714624"/>
            <a:ext cx="2806262" cy="34181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12350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85AA0BB-DDFB-4444-AEDB-EF7396DEF92F}"/>
              </a:ext>
            </a:extLst>
          </p:cNvPr>
          <p:cNvSpPr>
            <a:spLocks noGrp="1"/>
          </p:cNvSpPr>
          <p:nvPr>
            <p:ph type="title"/>
          </p:nvPr>
        </p:nvSpPr>
        <p:spPr/>
        <p:txBody>
          <a:bodyPr/>
          <a:lstStyle/>
          <a:p>
            <a:r>
              <a:rPr lang="el-GR" dirty="0"/>
              <a:t>ΣΤΟΝ ΝΟΜΟ ΡΕΘΥΜΝΟΥ</a:t>
            </a:r>
          </a:p>
        </p:txBody>
      </p:sp>
      <p:sp>
        <p:nvSpPr>
          <p:cNvPr id="3" name="Θέση υποσέλιδου 2">
            <a:extLst>
              <a:ext uri="{FF2B5EF4-FFF2-40B4-BE49-F238E27FC236}">
                <a16:creationId xmlns:a16="http://schemas.microsoft.com/office/drawing/2014/main" id="{B98E977F-3319-48A2-A4B4-1C08AD54910C}"/>
              </a:ext>
            </a:extLst>
          </p:cNvPr>
          <p:cNvSpPr>
            <a:spLocks noGrp="1"/>
          </p:cNvSpPr>
          <p:nvPr>
            <p:ph type="ftr" sz="quarter" idx="11"/>
          </p:nvPr>
        </p:nvSpPr>
        <p:spPr/>
        <p:txBody>
          <a:bodyPr/>
          <a:lstStyle/>
          <a:p>
            <a:r>
              <a:rPr lang="el-GR"/>
              <a:t>Αγγελιδάκη Μαρία  ΠΕ01</a:t>
            </a:r>
            <a:endParaRPr lang="en-US" dirty="0"/>
          </a:p>
        </p:txBody>
      </p:sp>
      <p:pic>
        <p:nvPicPr>
          <p:cNvPr id="4" name="Εικόνα 3">
            <a:extLst>
              <a:ext uri="{FF2B5EF4-FFF2-40B4-BE49-F238E27FC236}">
                <a16:creationId xmlns:a16="http://schemas.microsoft.com/office/drawing/2014/main" id="{4AE7BEFA-5CF0-4B3A-B489-594C27797EC9}"/>
              </a:ext>
            </a:extLst>
          </p:cNvPr>
          <p:cNvPicPr>
            <a:picLocks noChangeAspect="1"/>
          </p:cNvPicPr>
          <p:nvPr/>
        </p:nvPicPr>
        <p:blipFill>
          <a:blip r:embed="rId2"/>
          <a:stretch>
            <a:fillRect/>
          </a:stretch>
        </p:blipFill>
        <p:spPr>
          <a:xfrm>
            <a:off x="2572407" y="2459421"/>
            <a:ext cx="7047186" cy="4243131"/>
          </a:xfrm>
          <a:prstGeom prst="rect">
            <a:avLst/>
          </a:prstGeom>
        </p:spPr>
      </p:pic>
    </p:spTree>
    <p:extLst>
      <p:ext uri="{BB962C8B-B14F-4D97-AF65-F5344CB8AC3E}">
        <p14:creationId xmlns:p14="http://schemas.microsoft.com/office/powerpoint/2010/main" val="36558733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DEAC95F-835B-4E98-86EF-783E774D6865}"/>
              </a:ext>
            </a:extLst>
          </p:cNvPr>
          <p:cNvSpPr>
            <a:spLocks noGrp="1"/>
          </p:cNvSpPr>
          <p:nvPr>
            <p:ph type="title"/>
          </p:nvPr>
        </p:nvSpPr>
        <p:spPr/>
        <p:txBody>
          <a:bodyPr/>
          <a:lstStyle/>
          <a:p>
            <a:r>
              <a:rPr lang="el-GR" dirty="0"/>
              <a:t>Ιερά Μητρόπολη Ρεθύμνης και </a:t>
            </a:r>
            <a:r>
              <a:rPr lang="el-GR" dirty="0" err="1"/>
              <a:t>Αυλοποτάμου</a:t>
            </a:r>
            <a:endParaRPr lang="el-GR" dirty="0"/>
          </a:p>
        </p:txBody>
      </p:sp>
      <p:sp>
        <p:nvSpPr>
          <p:cNvPr id="4" name="Θέση περιεχομένου 3">
            <a:extLst>
              <a:ext uri="{FF2B5EF4-FFF2-40B4-BE49-F238E27FC236}">
                <a16:creationId xmlns:a16="http://schemas.microsoft.com/office/drawing/2014/main" id="{7EFE090C-0625-4CAB-B726-FE784B954485}"/>
              </a:ext>
            </a:extLst>
          </p:cNvPr>
          <p:cNvSpPr>
            <a:spLocks noGrp="1"/>
          </p:cNvSpPr>
          <p:nvPr>
            <p:ph sz="half" idx="2"/>
          </p:nvPr>
        </p:nvSpPr>
        <p:spPr>
          <a:xfrm>
            <a:off x="1030778" y="3009207"/>
            <a:ext cx="4952208" cy="3033025"/>
          </a:xfrm>
        </p:spPr>
        <p:txBody>
          <a:bodyPr/>
          <a:lstStyle/>
          <a:p>
            <a:r>
              <a:rPr lang="el-GR" dirty="0">
                <a:latin typeface="Arial" panose="020B0604020202020204" pitchFamily="34" charset="0"/>
                <a:cs typeface="Arial" panose="020B0604020202020204" pitchFamily="34" charset="0"/>
              </a:rPr>
              <a:t>Η Μητρόπολη έχει έδρα της το Ρέθυμνο και περιλαμβάνει την περιοχή του Νομού Ρεθύμνης. Μητροπολίτης της από το 2022 είναι ο κ. Πρόδρομος</a:t>
            </a:r>
            <a:r>
              <a:rPr lang="el-GR" b="0" i="0" dirty="0">
                <a:solidFill>
                  <a:srgbClr val="333333"/>
                </a:solidFill>
                <a:effectLst/>
                <a:latin typeface="Arial" panose="020B0604020202020204" pitchFamily="34" charset="0"/>
                <a:cs typeface="Arial" panose="020B0604020202020204" pitchFamily="34" charset="0"/>
              </a:rPr>
              <a:t> , </a:t>
            </a:r>
            <a:r>
              <a:rPr lang="el-GR" b="0" i="1" dirty="0">
                <a:solidFill>
                  <a:srgbClr val="333333"/>
                </a:solidFill>
                <a:effectLst/>
                <a:latin typeface="Arial" panose="020B0604020202020204" pitchFamily="34" charset="0"/>
                <a:cs typeface="Arial" panose="020B0604020202020204" pitchFamily="34" charset="0"/>
              </a:rPr>
              <a:t>(</a:t>
            </a:r>
            <a:r>
              <a:rPr lang="el-GR" b="0" dirty="0">
                <a:solidFill>
                  <a:srgbClr val="333333"/>
                </a:solidFill>
                <a:effectLst/>
                <a:latin typeface="Arial" panose="020B0604020202020204" pitchFamily="34" charset="0"/>
                <a:cs typeface="Arial" panose="020B0604020202020204" pitchFamily="34" charset="0"/>
              </a:rPr>
              <a:t>κατά </a:t>
            </a:r>
            <a:r>
              <a:rPr lang="el-GR" b="0" dirty="0" err="1">
                <a:solidFill>
                  <a:srgbClr val="333333"/>
                </a:solidFill>
                <a:effectLst/>
                <a:latin typeface="Arial" panose="020B0604020202020204" pitchFamily="34" charset="0"/>
                <a:cs typeface="Arial" panose="020B0604020202020204" pitchFamily="34" charset="0"/>
              </a:rPr>
              <a:t>κόσμον</a:t>
            </a:r>
            <a:r>
              <a:rPr lang="el-GR" b="0" dirty="0">
                <a:solidFill>
                  <a:srgbClr val="333333"/>
                </a:solidFill>
                <a:effectLst/>
                <a:latin typeface="Arial" panose="020B0604020202020204" pitchFamily="34" charset="0"/>
                <a:cs typeface="Arial" panose="020B0604020202020204" pitchFamily="34" charset="0"/>
              </a:rPr>
              <a:t> Ζαχαρίας Ξενάκης) </a:t>
            </a:r>
            <a:r>
              <a:rPr lang="el-GR" b="1" dirty="0" err="1">
                <a:solidFill>
                  <a:srgbClr val="333333"/>
                </a:solidFill>
                <a:effectLst/>
                <a:latin typeface="Arial" panose="020B0604020202020204" pitchFamily="34" charset="0"/>
                <a:cs typeface="Arial" panose="020B0604020202020204" pitchFamily="34" charset="0"/>
              </a:rPr>
              <a:t>Υπέρτιμος</a:t>
            </a:r>
            <a:r>
              <a:rPr lang="el-GR" b="1" dirty="0">
                <a:solidFill>
                  <a:srgbClr val="333333"/>
                </a:solidFill>
                <a:effectLst/>
                <a:latin typeface="Arial" panose="020B0604020202020204" pitchFamily="34" charset="0"/>
                <a:cs typeface="Arial" panose="020B0604020202020204" pitchFamily="34" charset="0"/>
              </a:rPr>
              <a:t> και Έξαρχος Άνω Κρήτης και πελάγους Κρητικού</a:t>
            </a:r>
            <a:endParaRPr lang="el-GR" b="1" dirty="0">
              <a:latin typeface="Arial" panose="020B0604020202020204" pitchFamily="34" charset="0"/>
              <a:cs typeface="Arial" panose="020B0604020202020204" pitchFamily="34" charset="0"/>
            </a:endParaRPr>
          </a:p>
          <a:p>
            <a:r>
              <a:rPr lang="el-GR" dirty="0">
                <a:latin typeface="Arial" panose="020B0604020202020204" pitchFamily="34" charset="0"/>
                <a:cs typeface="Arial" panose="020B0604020202020204" pitchFamily="34" charset="0"/>
              </a:rPr>
              <a:t>Η εν λόγω μητρόπολη εμφανίζεται ιστορικά περί τον 15ο αιώνα, </a:t>
            </a:r>
          </a:p>
        </p:txBody>
      </p:sp>
      <p:sp>
        <p:nvSpPr>
          <p:cNvPr id="5" name="Θέση κειμένου 4">
            <a:extLst>
              <a:ext uri="{FF2B5EF4-FFF2-40B4-BE49-F238E27FC236}">
                <a16:creationId xmlns:a16="http://schemas.microsoft.com/office/drawing/2014/main" id="{6F4B28CF-A0A7-4F77-A44D-37318CD4BA00}"/>
              </a:ext>
            </a:extLst>
          </p:cNvPr>
          <p:cNvSpPr>
            <a:spLocks noGrp="1"/>
          </p:cNvSpPr>
          <p:nvPr>
            <p:ph type="body" sz="quarter" idx="3"/>
          </p:nvPr>
        </p:nvSpPr>
        <p:spPr>
          <a:xfrm>
            <a:off x="6096000" y="2317909"/>
            <a:ext cx="5400502" cy="576262"/>
          </a:xfrm>
        </p:spPr>
        <p:txBody>
          <a:bodyPr/>
          <a:lstStyle/>
          <a:p>
            <a:r>
              <a:rPr lang="el-GR" sz="1400" b="1" dirty="0">
                <a:solidFill>
                  <a:srgbClr val="FF0000"/>
                </a:solidFill>
              </a:rPr>
              <a:t>Ο ΝΑΟΣ ΤΗΣ ΠΟΛΙΟΥΧΟΥ ΤΟΥ ΡΕΘΥΜΝΟΥ ΑΓΙΑΣ ΒΑΡΒΑΡΑΣ.</a:t>
            </a:r>
          </a:p>
        </p:txBody>
      </p:sp>
      <p:pic>
        <p:nvPicPr>
          <p:cNvPr id="7" name="Θέση περιεχομένου 6">
            <a:extLst>
              <a:ext uri="{FF2B5EF4-FFF2-40B4-BE49-F238E27FC236}">
                <a16:creationId xmlns:a16="http://schemas.microsoft.com/office/drawing/2014/main" id="{FEA801F4-1549-447B-90C3-2D7C1B4F56AC}"/>
              </a:ext>
            </a:extLst>
          </p:cNvPr>
          <p:cNvPicPr>
            <a:picLocks noGrp="1" noChangeAspect="1"/>
          </p:cNvPicPr>
          <p:nvPr>
            <p:ph sz="quarter" idx="4"/>
          </p:nvPr>
        </p:nvPicPr>
        <p:blipFill>
          <a:blip r:embed="rId2"/>
          <a:stretch>
            <a:fillRect/>
          </a:stretch>
        </p:blipFill>
        <p:spPr>
          <a:xfrm>
            <a:off x="6209016" y="3182302"/>
            <a:ext cx="5110626" cy="3209354"/>
          </a:xfrm>
          <a:prstGeom prst="rect">
            <a:avLst/>
          </a:prstGeom>
        </p:spPr>
      </p:pic>
      <p:sp>
        <p:nvSpPr>
          <p:cNvPr id="8" name="Θέση υποσέλιδου 7">
            <a:extLst>
              <a:ext uri="{FF2B5EF4-FFF2-40B4-BE49-F238E27FC236}">
                <a16:creationId xmlns:a16="http://schemas.microsoft.com/office/drawing/2014/main" id="{65B894C8-C46A-4339-A00E-E17A5EF50AB6}"/>
              </a:ext>
            </a:extLst>
          </p:cNvPr>
          <p:cNvSpPr>
            <a:spLocks noGrp="1"/>
          </p:cNvSpPr>
          <p:nvPr>
            <p:ph type="ftr" sz="quarter" idx="11"/>
          </p:nvPr>
        </p:nvSpPr>
        <p:spPr/>
        <p:txBody>
          <a:bodyPr/>
          <a:lstStyle/>
          <a:p>
            <a:r>
              <a:rPr lang="el-GR"/>
              <a:t>Αγγελιδάκη Μαρία  ΠΕ01</a:t>
            </a:r>
            <a:endParaRPr lang="en-US" dirty="0"/>
          </a:p>
        </p:txBody>
      </p:sp>
    </p:spTree>
    <p:extLst>
      <p:ext uri="{BB962C8B-B14F-4D97-AF65-F5344CB8AC3E}">
        <p14:creationId xmlns:p14="http://schemas.microsoft.com/office/powerpoint/2010/main" val="510417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EC2623E-B81B-4102-B90C-6AD3056E28EB}"/>
              </a:ext>
            </a:extLst>
          </p:cNvPr>
          <p:cNvSpPr>
            <a:spLocks noGrp="1"/>
          </p:cNvSpPr>
          <p:nvPr>
            <p:ph type="title"/>
          </p:nvPr>
        </p:nvSpPr>
        <p:spPr/>
        <p:txBody>
          <a:bodyPr/>
          <a:lstStyle/>
          <a:p>
            <a:r>
              <a:rPr lang="el-GR" dirty="0"/>
              <a:t>Ιερά Μητρόπολη Λάμπης, </a:t>
            </a:r>
            <a:r>
              <a:rPr lang="el-GR" dirty="0" err="1"/>
              <a:t>Συβρίτου</a:t>
            </a:r>
            <a:r>
              <a:rPr lang="el-GR" dirty="0"/>
              <a:t> και </a:t>
            </a:r>
            <a:r>
              <a:rPr lang="el-GR" dirty="0" err="1"/>
              <a:t>Σφακίων</a:t>
            </a:r>
            <a:endParaRPr lang="el-GR" dirty="0"/>
          </a:p>
        </p:txBody>
      </p:sp>
      <p:sp>
        <p:nvSpPr>
          <p:cNvPr id="4" name="Θέση περιεχομένου 3">
            <a:extLst>
              <a:ext uri="{FF2B5EF4-FFF2-40B4-BE49-F238E27FC236}">
                <a16:creationId xmlns:a16="http://schemas.microsoft.com/office/drawing/2014/main" id="{DC7512BF-7955-45AB-817C-8953BE9F2700}"/>
              </a:ext>
            </a:extLst>
          </p:cNvPr>
          <p:cNvSpPr>
            <a:spLocks noGrp="1"/>
          </p:cNvSpPr>
          <p:nvPr>
            <p:ph sz="half" idx="2"/>
          </p:nvPr>
        </p:nvSpPr>
        <p:spPr>
          <a:xfrm>
            <a:off x="378372" y="2758966"/>
            <a:ext cx="5604614" cy="3283266"/>
          </a:xfrm>
        </p:spPr>
        <p:txBody>
          <a:bodyPr>
            <a:normAutofit lnSpcReduction="10000"/>
          </a:bodyPr>
          <a:lstStyle/>
          <a:p>
            <a:r>
              <a:rPr lang="el-GR" dirty="0"/>
              <a:t>Οι ενορίες της Ιεράς Μητρόπολης Λάμπης, </a:t>
            </a:r>
            <a:r>
              <a:rPr lang="el-GR" dirty="0" err="1"/>
              <a:t>Συβρίτου</a:t>
            </a:r>
            <a:r>
              <a:rPr lang="el-GR" dirty="0"/>
              <a:t> και </a:t>
            </a:r>
            <a:r>
              <a:rPr lang="el-GR" dirty="0" err="1"/>
              <a:t>Σφακίων</a:t>
            </a:r>
            <a:r>
              <a:rPr lang="el-GR" dirty="0"/>
              <a:t> περιλαμβάνουν τις περιφέρειες του Αγίου Βασιλείου, του </a:t>
            </a:r>
            <a:r>
              <a:rPr lang="el-GR" dirty="0" err="1"/>
              <a:t>Αμαρίου</a:t>
            </a:r>
            <a:r>
              <a:rPr lang="el-GR" dirty="0"/>
              <a:t> και των </a:t>
            </a:r>
            <a:r>
              <a:rPr lang="el-GR" dirty="0" err="1"/>
              <a:t>Σφακίων</a:t>
            </a:r>
            <a:r>
              <a:rPr lang="el-GR" dirty="0"/>
              <a:t> και καλύπτουν μία περιοχή με περίπου 12.000 κατοίκους. Η έδρα της Μητρόπολης βρίσκεται στο </a:t>
            </a:r>
            <a:r>
              <a:rPr lang="el-GR" dirty="0" err="1"/>
              <a:t>Σπήλι</a:t>
            </a:r>
            <a:r>
              <a:rPr lang="el-GR" dirty="0"/>
              <a:t> και η όλη περιοχή είναι σχετικά απομακρυσμένη και </a:t>
            </a:r>
            <a:r>
              <a:rPr lang="el-GR" dirty="0" err="1"/>
              <a:t>δυσπρόσβατη</a:t>
            </a:r>
            <a:r>
              <a:rPr lang="el-GR" dirty="0"/>
              <a:t>.</a:t>
            </a:r>
          </a:p>
          <a:p>
            <a:r>
              <a:rPr lang="el-GR" dirty="0"/>
              <a:t>Σημερινός Μητροπολίτης της είναι ο </a:t>
            </a:r>
            <a:r>
              <a:rPr lang="el-GR" dirty="0" err="1"/>
              <a:t>Ειρηναίος,</a:t>
            </a:r>
            <a:r>
              <a:rPr lang="el-GR" b="1" dirty="0" err="1"/>
              <a:t>Υπέρτιμος</a:t>
            </a:r>
            <a:r>
              <a:rPr lang="el-GR" b="1" dirty="0"/>
              <a:t> και Έξαρχος Νοτίου Κρήτης </a:t>
            </a:r>
            <a:r>
              <a:rPr lang="el-GR" dirty="0"/>
              <a:t>και διαθέτει 78 ενορίες, 5 Μοναστήρια και 86 κληρικούς.</a:t>
            </a:r>
          </a:p>
        </p:txBody>
      </p:sp>
      <p:sp>
        <p:nvSpPr>
          <p:cNvPr id="5" name="Θέση κειμένου 4">
            <a:extLst>
              <a:ext uri="{FF2B5EF4-FFF2-40B4-BE49-F238E27FC236}">
                <a16:creationId xmlns:a16="http://schemas.microsoft.com/office/drawing/2014/main" id="{3F325671-6804-4767-80CA-3319E642BD81}"/>
              </a:ext>
            </a:extLst>
          </p:cNvPr>
          <p:cNvSpPr>
            <a:spLocks noGrp="1"/>
          </p:cNvSpPr>
          <p:nvPr>
            <p:ph type="body" sz="quarter" idx="3"/>
          </p:nvPr>
        </p:nvSpPr>
        <p:spPr/>
        <p:txBody>
          <a:bodyPr/>
          <a:lstStyle/>
          <a:p>
            <a:r>
              <a:rPr lang="el-GR" sz="1600" dirty="0"/>
              <a:t>ΙΕΡΑ ΜΟΝΗ ΑΓΙΩΝ ΡΑΦΑΗΛ, ΝΙΚΟΛΑΟΥ ΚΑΙ ΕΙΡΗΝΗΣ</a:t>
            </a:r>
          </a:p>
        </p:txBody>
      </p:sp>
      <p:pic>
        <p:nvPicPr>
          <p:cNvPr id="7" name="Θέση περιεχομένου 6">
            <a:extLst>
              <a:ext uri="{FF2B5EF4-FFF2-40B4-BE49-F238E27FC236}">
                <a16:creationId xmlns:a16="http://schemas.microsoft.com/office/drawing/2014/main" id="{FDDE6538-56CD-4A56-AE78-17BE1225104E}"/>
              </a:ext>
            </a:extLst>
          </p:cNvPr>
          <p:cNvPicPr>
            <a:picLocks noGrp="1" noChangeAspect="1"/>
          </p:cNvPicPr>
          <p:nvPr>
            <p:ph sz="quarter" idx="4"/>
          </p:nvPr>
        </p:nvPicPr>
        <p:blipFill>
          <a:blip r:embed="rId2"/>
          <a:stretch>
            <a:fillRect/>
          </a:stretch>
        </p:blipFill>
        <p:spPr>
          <a:xfrm>
            <a:off x="6096000" y="3182302"/>
            <a:ext cx="5166597" cy="2859930"/>
          </a:xfrm>
          <a:prstGeom prst="rect">
            <a:avLst/>
          </a:prstGeom>
        </p:spPr>
      </p:pic>
      <p:sp>
        <p:nvSpPr>
          <p:cNvPr id="8" name="Θέση υποσέλιδου 7">
            <a:extLst>
              <a:ext uri="{FF2B5EF4-FFF2-40B4-BE49-F238E27FC236}">
                <a16:creationId xmlns:a16="http://schemas.microsoft.com/office/drawing/2014/main" id="{EA802874-81CB-4D0B-91BD-3A0E7028EA06}"/>
              </a:ext>
            </a:extLst>
          </p:cNvPr>
          <p:cNvSpPr>
            <a:spLocks noGrp="1"/>
          </p:cNvSpPr>
          <p:nvPr>
            <p:ph type="ftr" sz="quarter" idx="11"/>
          </p:nvPr>
        </p:nvSpPr>
        <p:spPr/>
        <p:txBody>
          <a:bodyPr/>
          <a:lstStyle/>
          <a:p>
            <a:r>
              <a:rPr lang="el-GR"/>
              <a:t>Αγγελιδάκη Μαρία  ΠΕ01</a:t>
            </a:r>
            <a:endParaRPr lang="en-US" dirty="0"/>
          </a:p>
        </p:txBody>
      </p:sp>
    </p:spTree>
    <p:extLst>
      <p:ext uri="{BB962C8B-B14F-4D97-AF65-F5344CB8AC3E}">
        <p14:creationId xmlns:p14="http://schemas.microsoft.com/office/powerpoint/2010/main" val="42052629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1A616F4-E642-4A12-8209-7B764B283AD5}"/>
              </a:ext>
            </a:extLst>
          </p:cNvPr>
          <p:cNvSpPr>
            <a:spLocks noGrp="1"/>
          </p:cNvSpPr>
          <p:nvPr>
            <p:ph type="title"/>
          </p:nvPr>
        </p:nvSpPr>
        <p:spPr/>
        <p:txBody>
          <a:bodyPr/>
          <a:lstStyle/>
          <a:p>
            <a:r>
              <a:rPr lang="el-GR" dirty="0"/>
              <a:t>ΣΤΟΝ ΝΟΜΟ ΧΑΝΙΩΝ</a:t>
            </a:r>
          </a:p>
        </p:txBody>
      </p:sp>
      <p:sp>
        <p:nvSpPr>
          <p:cNvPr id="3" name="Θέση υποσέλιδου 2">
            <a:extLst>
              <a:ext uri="{FF2B5EF4-FFF2-40B4-BE49-F238E27FC236}">
                <a16:creationId xmlns:a16="http://schemas.microsoft.com/office/drawing/2014/main" id="{7FCC2988-C6BB-404D-A342-0361986B8165}"/>
              </a:ext>
            </a:extLst>
          </p:cNvPr>
          <p:cNvSpPr>
            <a:spLocks noGrp="1"/>
          </p:cNvSpPr>
          <p:nvPr>
            <p:ph type="ftr" sz="quarter" idx="11"/>
          </p:nvPr>
        </p:nvSpPr>
        <p:spPr/>
        <p:txBody>
          <a:bodyPr/>
          <a:lstStyle/>
          <a:p>
            <a:r>
              <a:rPr lang="el-GR"/>
              <a:t>Αγγελιδάκη Μαρία  ΠΕ01</a:t>
            </a:r>
            <a:endParaRPr lang="en-US" dirty="0"/>
          </a:p>
        </p:txBody>
      </p:sp>
      <p:pic>
        <p:nvPicPr>
          <p:cNvPr id="4" name="Εικόνα 3">
            <a:extLst>
              <a:ext uri="{FF2B5EF4-FFF2-40B4-BE49-F238E27FC236}">
                <a16:creationId xmlns:a16="http://schemas.microsoft.com/office/drawing/2014/main" id="{094DF9B1-E11C-4769-9695-E4B1A8B1F49F}"/>
              </a:ext>
            </a:extLst>
          </p:cNvPr>
          <p:cNvPicPr>
            <a:picLocks noChangeAspect="1"/>
          </p:cNvPicPr>
          <p:nvPr/>
        </p:nvPicPr>
        <p:blipFill>
          <a:blip r:embed="rId2"/>
          <a:stretch>
            <a:fillRect/>
          </a:stretch>
        </p:blipFill>
        <p:spPr>
          <a:xfrm>
            <a:off x="2144111" y="2475186"/>
            <a:ext cx="7110248" cy="3916470"/>
          </a:xfrm>
          <a:prstGeom prst="rect">
            <a:avLst/>
          </a:prstGeom>
        </p:spPr>
      </p:pic>
    </p:spTree>
    <p:extLst>
      <p:ext uri="{BB962C8B-B14F-4D97-AF65-F5344CB8AC3E}">
        <p14:creationId xmlns:p14="http://schemas.microsoft.com/office/powerpoint/2010/main" val="34695780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6A36BEA-79CE-42EB-9580-60B602B1A0E1}"/>
              </a:ext>
            </a:extLst>
          </p:cNvPr>
          <p:cNvSpPr>
            <a:spLocks noGrp="1"/>
          </p:cNvSpPr>
          <p:nvPr>
            <p:ph type="title"/>
          </p:nvPr>
        </p:nvSpPr>
        <p:spPr/>
        <p:txBody>
          <a:bodyPr/>
          <a:lstStyle/>
          <a:p>
            <a:r>
              <a:rPr lang="el-GR" dirty="0"/>
              <a:t>Ιερά Μητρόπολη </a:t>
            </a:r>
            <a:r>
              <a:rPr lang="el-GR" dirty="0" err="1"/>
              <a:t>Κυδωνίας</a:t>
            </a:r>
            <a:r>
              <a:rPr lang="el-GR" dirty="0"/>
              <a:t> και </a:t>
            </a:r>
            <a:r>
              <a:rPr lang="el-GR" dirty="0" err="1"/>
              <a:t>Αποκορώνου</a:t>
            </a:r>
            <a:endParaRPr lang="el-GR" dirty="0"/>
          </a:p>
        </p:txBody>
      </p:sp>
      <p:sp>
        <p:nvSpPr>
          <p:cNvPr id="3" name="Θέση κειμένου 2">
            <a:extLst>
              <a:ext uri="{FF2B5EF4-FFF2-40B4-BE49-F238E27FC236}">
                <a16:creationId xmlns:a16="http://schemas.microsoft.com/office/drawing/2014/main" id="{8C362259-ADCD-4508-BA6C-39AADBA28492}"/>
              </a:ext>
            </a:extLst>
          </p:cNvPr>
          <p:cNvSpPr>
            <a:spLocks noGrp="1"/>
          </p:cNvSpPr>
          <p:nvPr>
            <p:ph type="body" idx="1"/>
          </p:nvPr>
        </p:nvSpPr>
        <p:spPr/>
        <p:txBody>
          <a:bodyPr/>
          <a:lstStyle/>
          <a:p>
            <a:endParaRPr lang="el-GR" dirty="0"/>
          </a:p>
        </p:txBody>
      </p:sp>
      <p:sp>
        <p:nvSpPr>
          <p:cNvPr id="4" name="Θέση περιεχομένου 3">
            <a:extLst>
              <a:ext uri="{FF2B5EF4-FFF2-40B4-BE49-F238E27FC236}">
                <a16:creationId xmlns:a16="http://schemas.microsoft.com/office/drawing/2014/main" id="{D0FB903C-13F9-4AE3-AD9A-6437DD1F4DFF}"/>
              </a:ext>
            </a:extLst>
          </p:cNvPr>
          <p:cNvSpPr>
            <a:spLocks noGrp="1"/>
          </p:cNvSpPr>
          <p:nvPr>
            <p:ph sz="half" idx="2"/>
          </p:nvPr>
        </p:nvSpPr>
        <p:spPr/>
        <p:txBody>
          <a:bodyPr>
            <a:normAutofit fontScale="92500" lnSpcReduction="10000"/>
          </a:bodyPr>
          <a:lstStyle/>
          <a:p>
            <a:r>
              <a:rPr lang="el-GR" dirty="0">
                <a:latin typeface="Arial" panose="020B0604020202020204" pitchFamily="34" charset="0"/>
                <a:cs typeface="Arial" panose="020B0604020202020204" pitchFamily="34" charset="0"/>
              </a:rPr>
              <a:t>Η Μητρόπολη έχει έδρα της τα Χανιά και περιλαμβάνει τις πρώην επαρχίες </a:t>
            </a:r>
            <a:r>
              <a:rPr lang="el-GR" dirty="0" err="1">
                <a:latin typeface="Arial" panose="020B0604020202020204" pitchFamily="34" charset="0"/>
                <a:cs typeface="Arial" panose="020B0604020202020204" pitchFamily="34" charset="0"/>
              </a:rPr>
              <a:t>Κυδωνίας</a:t>
            </a:r>
            <a:r>
              <a:rPr lang="el-GR" dirty="0">
                <a:latin typeface="Arial" panose="020B0604020202020204" pitchFamily="34" charset="0"/>
                <a:cs typeface="Arial" panose="020B0604020202020204" pitchFamily="34" charset="0"/>
              </a:rPr>
              <a:t> και </a:t>
            </a:r>
            <a:r>
              <a:rPr lang="el-GR" dirty="0" err="1">
                <a:latin typeface="Arial" panose="020B0604020202020204" pitchFamily="34" charset="0"/>
                <a:cs typeface="Arial" panose="020B0604020202020204" pitchFamily="34" charset="0"/>
              </a:rPr>
              <a:t>Αποκορώνου</a:t>
            </a:r>
            <a:r>
              <a:rPr lang="el-GR" dirty="0">
                <a:latin typeface="Arial" panose="020B0604020202020204" pitchFamily="34" charset="0"/>
                <a:cs typeface="Arial" panose="020B0604020202020204" pitchFamily="34" charset="0"/>
              </a:rPr>
              <a:t> του νομού Χανίων.</a:t>
            </a:r>
          </a:p>
          <a:p>
            <a:endParaRPr lang="el-GR" dirty="0">
              <a:latin typeface="Arial" panose="020B0604020202020204" pitchFamily="34" charset="0"/>
              <a:cs typeface="Arial" panose="020B0604020202020204" pitchFamily="34" charset="0"/>
            </a:endParaRPr>
          </a:p>
          <a:p>
            <a:r>
              <a:rPr lang="el-GR" dirty="0">
                <a:latin typeface="Arial" panose="020B0604020202020204" pitchFamily="34" charset="0"/>
                <a:cs typeface="Arial" panose="020B0604020202020204" pitchFamily="34" charset="0"/>
              </a:rPr>
              <a:t>Από το 2006, Μητροπολίτης της ήταν ο κ.κ. Δαμασκηνός (Παπαγιαννάκης). Ο πλήρης τίτλος του ήταν «Μητροπολίτης </a:t>
            </a:r>
            <a:r>
              <a:rPr lang="el-GR" dirty="0" err="1">
                <a:latin typeface="Arial" panose="020B0604020202020204" pitchFamily="34" charset="0"/>
                <a:cs typeface="Arial" panose="020B0604020202020204" pitchFamily="34" charset="0"/>
              </a:rPr>
              <a:t>Κυδωνίας</a:t>
            </a:r>
            <a:r>
              <a:rPr lang="el-GR" dirty="0">
                <a:latin typeface="Arial" panose="020B0604020202020204" pitchFamily="34" charset="0"/>
                <a:cs typeface="Arial" panose="020B0604020202020204" pitchFamily="34" charset="0"/>
              </a:rPr>
              <a:t> και </a:t>
            </a:r>
            <a:r>
              <a:rPr lang="el-GR" dirty="0" err="1">
                <a:latin typeface="Arial" panose="020B0604020202020204" pitchFamily="34" charset="0"/>
                <a:cs typeface="Arial" panose="020B0604020202020204" pitchFamily="34" charset="0"/>
              </a:rPr>
              <a:t>Αποκορώνου</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Υπέρτιμος</a:t>
            </a:r>
            <a:r>
              <a:rPr lang="el-GR" dirty="0">
                <a:latin typeface="Arial" panose="020B0604020202020204" pitchFamily="34" charset="0"/>
                <a:cs typeface="Arial" panose="020B0604020202020204" pitchFamily="34" charset="0"/>
              </a:rPr>
              <a:t> και Έξαρχος  Κρητικού και Μυρτώου </a:t>
            </a:r>
            <a:r>
              <a:rPr lang="el-GR" dirty="0" err="1">
                <a:latin typeface="Arial" panose="020B0604020202020204" pitchFamily="34" charset="0"/>
                <a:cs typeface="Arial" panose="020B0604020202020204" pitchFamily="34" charset="0"/>
              </a:rPr>
              <a:t>πελάγους».Η</a:t>
            </a:r>
            <a:r>
              <a:rPr lang="el-GR" dirty="0">
                <a:latin typeface="Arial" panose="020B0604020202020204" pitchFamily="34" charset="0"/>
                <a:cs typeface="Arial" panose="020B0604020202020204" pitchFamily="34" charset="0"/>
              </a:rPr>
              <a:t> μητρόπολη είναι εν χηρεία</a:t>
            </a:r>
          </a:p>
        </p:txBody>
      </p:sp>
      <p:sp>
        <p:nvSpPr>
          <p:cNvPr id="5" name="Θέση κειμένου 4">
            <a:extLst>
              <a:ext uri="{FF2B5EF4-FFF2-40B4-BE49-F238E27FC236}">
                <a16:creationId xmlns:a16="http://schemas.microsoft.com/office/drawing/2014/main" id="{B0851DBB-354C-4364-ACF1-A1C653EDCF3E}"/>
              </a:ext>
            </a:extLst>
          </p:cNvPr>
          <p:cNvSpPr>
            <a:spLocks noGrp="1"/>
          </p:cNvSpPr>
          <p:nvPr>
            <p:ph type="body" sz="quarter" idx="3"/>
          </p:nvPr>
        </p:nvSpPr>
        <p:spPr/>
        <p:txBody>
          <a:bodyPr/>
          <a:lstStyle/>
          <a:p>
            <a:r>
              <a:rPr lang="el-GR" sz="1600" b="1" dirty="0"/>
              <a:t>ΙΕΡΟΣ ΚΑΘΕΔΡΙΚΟΣ ΝΑΟΣ ΕΙΣΟΔΙΩΝ ΧΑΝΙΩΝ</a:t>
            </a:r>
          </a:p>
        </p:txBody>
      </p:sp>
      <p:pic>
        <p:nvPicPr>
          <p:cNvPr id="7" name="Θέση περιεχομένου 6">
            <a:extLst>
              <a:ext uri="{FF2B5EF4-FFF2-40B4-BE49-F238E27FC236}">
                <a16:creationId xmlns:a16="http://schemas.microsoft.com/office/drawing/2014/main" id="{EA411E45-E0B4-4A9C-BE48-640D82FD213B}"/>
              </a:ext>
            </a:extLst>
          </p:cNvPr>
          <p:cNvPicPr>
            <a:picLocks noGrp="1" noChangeAspect="1"/>
          </p:cNvPicPr>
          <p:nvPr>
            <p:ph sz="quarter" idx="4"/>
          </p:nvPr>
        </p:nvPicPr>
        <p:blipFill>
          <a:blip r:embed="rId2"/>
          <a:stretch>
            <a:fillRect/>
          </a:stretch>
        </p:blipFill>
        <p:spPr>
          <a:xfrm>
            <a:off x="6337738" y="3187700"/>
            <a:ext cx="4699069" cy="2854325"/>
          </a:xfrm>
          <a:prstGeom prst="rect">
            <a:avLst/>
          </a:prstGeom>
        </p:spPr>
      </p:pic>
      <p:sp>
        <p:nvSpPr>
          <p:cNvPr id="8" name="Θέση υποσέλιδου 7">
            <a:extLst>
              <a:ext uri="{FF2B5EF4-FFF2-40B4-BE49-F238E27FC236}">
                <a16:creationId xmlns:a16="http://schemas.microsoft.com/office/drawing/2014/main" id="{58B35E16-407A-484C-8EC1-A6B5C356A43A}"/>
              </a:ext>
            </a:extLst>
          </p:cNvPr>
          <p:cNvSpPr>
            <a:spLocks noGrp="1"/>
          </p:cNvSpPr>
          <p:nvPr>
            <p:ph type="ftr" sz="quarter" idx="11"/>
          </p:nvPr>
        </p:nvSpPr>
        <p:spPr/>
        <p:txBody>
          <a:bodyPr/>
          <a:lstStyle/>
          <a:p>
            <a:r>
              <a:rPr lang="el-GR" dirty="0"/>
              <a:t>Αγγελιδάκη Μαρία  ΠΕ01</a:t>
            </a:r>
            <a:endParaRPr lang="en-US" dirty="0"/>
          </a:p>
        </p:txBody>
      </p:sp>
    </p:spTree>
    <p:extLst>
      <p:ext uri="{BB962C8B-B14F-4D97-AF65-F5344CB8AC3E}">
        <p14:creationId xmlns:p14="http://schemas.microsoft.com/office/powerpoint/2010/main" val="38496613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C81AB5D-85C8-48A9-A060-A8A2EF80F707}"/>
              </a:ext>
            </a:extLst>
          </p:cNvPr>
          <p:cNvSpPr>
            <a:spLocks noGrp="1"/>
          </p:cNvSpPr>
          <p:nvPr>
            <p:ph type="title"/>
          </p:nvPr>
        </p:nvSpPr>
        <p:spPr/>
        <p:txBody>
          <a:bodyPr/>
          <a:lstStyle/>
          <a:p>
            <a:r>
              <a:rPr lang="el-GR" dirty="0"/>
              <a:t>Ιερά Μητρόπολη Κισάμου και </a:t>
            </a:r>
            <a:r>
              <a:rPr lang="el-GR" dirty="0" err="1"/>
              <a:t>Σελίνου</a:t>
            </a:r>
            <a:endParaRPr lang="el-GR" dirty="0"/>
          </a:p>
        </p:txBody>
      </p:sp>
      <p:sp>
        <p:nvSpPr>
          <p:cNvPr id="4" name="Θέση περιεχομένου 3">
            <a:extLst>
              <a:ext uri="{FF2B5EF4-FFF2-40B4-BE49-F238E27FC236}">
                <a16:creationId xmlns:a16="http://schemas.microsoft.com/office/drawing/2014/main" id="{A638FBAA-31D8-43AE-A3A6-6F6C916C9A52}"/>
              </a:ext>
            </a:extLst>
          </p:cNvPr>
          <p:cNvSpPr>
            <a:spLocks noGrp="1"/>
          </p:cNvSpPr>
          <p:nvPr>
            <p:ph sz="half" idx="2"/>
          </p:nvPr>
        </p:nvSpPr>
        <p:spPr>
          <a:xfrm>
            <a:off x="1154954" y="2774731"/>
            <a:ext cx="4828032" cy="3267501"/>
          </a:xfrm>
        </p:spPr>
        <p:txBody>
          <a:bodyPr>
            <a:normAutofit fontScale="92500" lnSpcReduction="20000"/>
          </a:bodyPr>
          <a:lstStyle/>
          <a:p>
            <a:r>
              <a:rPr lang="el-GR" dirty="0"/>
              <a:t>Η Μητρόπολη έχει έδρα της τον Κίσαμο και περιλαμβάνει τις δύο δυτικές πρώην επαρχίες του νομού Χανίων, την Κίσαμο και το Σέλινο. Μητροπολίτης της από το 2005 είναι ο Αμφιλόχιος </a:t>
            </a:r>
            <a:r>
              <a:rPr lang="el-GR" dirty="0" err="1"/>
              <a:t>Ανδρονικάκης</a:t>
            </a:r>
            <a:r>
              <a:rPr lang="el-GR" dirty="0"/>
              <a:t> </a:t>
            </a:r>
            <a:r>
              <a:rPr lang="el-GR" b="1" dirty="0" err="1"/>
              <a:t>υπέρτιμος</a:t>
            </a:r>
            <a:r>
              <a:rPr lang="el-GR" b="1" dirty="0"/>
              <a:t> και έξαρχος Εσπερίας Κρήτης </a:t>
            </a:r>
          </a:p>
          <a:p>
            <a:r>
              <a:rPr lang="el-GR" dirty="0"/>
              <a:t>Επί Αρχιερατείας Ειρηναίου </a:t>
            </a:r>
            <a:r>
              <a:rPr lang="el-GR" dirty="0" err="1"/>
              <a:t>Γαλανάκη</a:t>
            </a:r>
            <a:r>
              <a:rPr lang="el-GR" dirty="0"/>
              <a:t> ανεγέρθηκαν πολλά ιδρύματα (τυπογραφείο, αγροτικές, τεχνικές και οικοκυρικές σχολές, οικοτροφεία, γηροκομεία) και ναοί, όπως και η Ορθόδοξη </a:t>
            </a:r>
            <a:r>
              <a:rPr lang="el-GR" dirty="0" err="1"/>
              <a:t>Aκαδημία</a:t>
            </a:r>
            <a:r>
              <a:rPr lang="el-GR" dirty="0"/>
              <a:t> Κρήτης στο </a:t>
            </a:r>
            <a:r>
              <a:rPr lang="el-GR" dirty="0" err="1"/>
              <a:t>Κολυμβάρι</a:t>
            </a:r>
            <a:r>
              <a:rPr lang="el-GR" dirty="0"/>
              <a:t>. Εκεί διεξήχθη η </a:t>
            </a:r>
            <a:r>
              <a:rPr lang="el-GR" dirty="0" err="1"/>
              <a:t>Πανορθόδοξη</a:t>
            </a:r>
            <a:r>
              <a:rPr lang="el-GR" dirty="0"/>
              <a:t> Σύνοδος του 2016.</a:t>
            </a:r>
          </a:p>
        </p:txBody>
      </p:sp>
      <p:sp>
        <p:nvSpPr>
          <p:cNvPr id="5" name="Θέση κειμένου 4">
            <a:extLst>
              <a:ext uri="{FF2B5EF4-FFF2-40B4-BE49-F238E27FC236}">
                <a16:creationId xmlns:a16="http://schemas.microsoft.com/office/drawing/2014/main" id="{ABF24AEA-97CC-40CD-83A7-5CCE70CA2068}"/>
              </a:ext>
            </a:extLst>
          </p:cNvPr>
          <p:cNvSpPr>
            <a:spLocks noGrp="1"/>
          </p:cNvSpPr>
          <p:nvPr>
            <p:ph type="body" sz="quarter" idx="3"/>
          </p:nvPr>
        </p:nvSpPr>
        <p:spPr/>
        <p:txBody>
          <a:bodyPr/>
          <a:lstStyle/>
          <a:p>
            <a:r>
              <a:rPr lang="el-GR" sz="1400" dirty="0"/>
              <a:t> </a:t>
            </a:r>
            <a:r>
              <a:rPr lang="el-GR" sz="1400" b="1" dirty="0"/>
              <a:t>Ι. ΜΗΤΡΟΠΟΛΙΤΙΚΟΣ ΝΑΟΣ ΕΥΑΓΓΕΛΙΣΜΟΥ ΤΗΣ ΘΕΟΤΟΚΟΥ ΚΙΣΑΜΟΥ </a:t>
            </a:r>
          </a:p>
        </p:txBody>
      </p:sp>
      <p:pic>
        <p:nvPicPr>
          <p:cNvPr id="7" name="Θέση περιεχομένου 6">
            <a:extLst>
              <a:ext uri="{FF2B5EF4-FFF2-40B4-BE49-F238E27FC236}">
                <a16:creationId xmlns:a16="http://schemas.microsoft.com/office/drawing/2014/main" id="{8B514BCB-2B8E-4295-9F0C-BBF1DE000970}"/>
              </a:ext>
            </a:extLst>
          </p:cNvPr>
          <p:cNvPicPr>
            <a:picLocks noGrp="1" noChangeAspect="1"/>
          </p:cNvPicPr>
          <p:nvPr>
            <p:ph sz="quarter" idx="4"/>
          </p:nvPr>
        </p:nvPicPr>
        <p:blipFill>
          <a:blip r:embed="rId2"/>
          <a:stretch>
            <a:fillRect/>
          </a:stretch>
        </p:blipFill>
        <p:spPr>
          <a:xfrm>
            <a:off x="6321973" y="3198448"/>
            <a:ext cx="4319752" cy="3107759"/>
          </a:xfrm>
          <a:prstGeom prst="rect">
            <a:avLst/>
          </a:prstGeom>
        </p:spPr>
      </p:pic>
      <p:sp>
        <p:nvSpPr>
          <p:cNvPr id="8" name="Θέση υποσέλιδου 7">
            <a:extLst>
              <a:ext uri="{FF2B5EF4-FFF2-40B4-BE49-F238E27FC236}">
                <a16:creationId xmlns:a16="http://schemas.microsoft.com/office/drawing/2014/main" id="{AC521BC7-16CB-4F75-84A6-B16F5B0CFCCD}"/>
              </a:ext>
            </a:extLst>
          </p:cNvPr>
          <p:cNvSpPr>
            <a:spLocks noGrp="1"/>
          </p:cNvSpPr>
          <p:nvPr>
            <p:ph type="ftr" sz="quarter" idx="11"/>
          </p:nvPr>
        </p:nvSpPr>
        <p:spPr/>
        <p:txBody>
          <a:bodyPr/>
          <a:lstStyle/>
          <a:p>
            <a:r>
              <a:rPr lang="el-GR"/>
              <a:t>Αγγελιδάκη Μαρία  ΠΕ01</a:t>
            </a:r>
            <a:endParaRPr lang="en-US" dirty="0"/>
          </a:p>
        </p:txBody>
      </p:sp>
    </p:spTree>
    <p:extLst>
      <p:ext uri="{BB962C8B-B14F-4D97-AF65-F5344CB8AC3E}">
        <p14:creationId xmlns:p14="http://schemas.microsoft.com/office/powerpoint/2010/main" val="29735524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7653B5A-6EF4-4BA2-B637-25B4A4608AB3}"/>
              </a:ext>
            </a:extLst>
          </p:cNvPr>
          <p:cNvSpPr>
            <a:spLocks noGrp="1"/>
          </p:cNvSpPr>
          <p:nvPr>
            <p:ph type="title"/>
          </p:nvPr>
        </p:nvSpPr>
        <p:spPr/>
        <p:txBody>
          <a:bodyPr/>
          <a:lstStyle/>
          <a:p>
            <a:endParaRPr lang="el-GR" dirty="0"/>
          </a:p>
        </p:txBody>
      </p:sp>
      <p:sp>
        <p:nvSpPr>
          <p:cNvPr id="3" name="Θέση περιεχομένου 2">
            <a:extLst>
              <a:ext uri="{FF2B5EF4-FFF2-40B4-BE49-F238E27FC236}">
                <a16:creationId xmlns:a16="http://schemas.microsoft.com/office/drawing/2014/main" id="{E1A40C57-BAC1-4C72-9790-74CAFA6C36DB}"/>
              </a:ext>
            </a:extLst>
          </p:cNvPr>
          <p:cNvSpPr>
            <a:spLocks noGrp="1"/>
          </p:cNvSpPr>
          <p:nvPr>
            <p:ph idx="1"/>
          </p:nvPr>
        </p:nvSpPr>
        <p:spPr/>
        <p:txBody>
          <a:bodyPr/>
          <a:lstStyle/>
          <a:p>
            <a:r>
              <a:rPr lang="el-GR" dirty="0">
                <a:solidFill>
                  <a:schemeClr val="accent1"/>
                </a:solidFill>
              </a:rPr>
              <a:t>Η Εκκλησία Κρήτης είναι Ανατολική Ορθόδοξη Εκκλησία </a:t>
            </a:r>
            <a:r>
              <a:rPr lang="el-GR" dirty="0"/>
              <a:t>με καθεστώς </a:t>
            </a:r>
            <a:r>
              <a:rPr lang="el-GR" dirty="0" err="1"/>
              <a:t>ημιαυτονομίας</a:t>
            </a:r>
            <a:r>
              <a:rPr lang="el-GR" dirty="0"/>
              <a:t> διατηρώντας κανονική εξάρτηση από το Οικουμενικό Πατριαρχείο </a:t>
            </a:r>
          </a:p>
          <a:p>
            <a:r>
              <a:rPr lang="el-GR" dirty="0">
                <a:solidFill>
                  <a:schemeClr val="accent1"/>
                </a:solidFill>
              </a:rPr>
              <a:t>Η Εκκλησία της Κρήτης απαρτίζεται από την Ιερά Αρχιεπισκοπή Κρήτης και οκτώ Ιερές Μητροπόλεις</a:t>
            </a:r>
            <a:r>
              <a:rPr lang="el-GR" dirty="0"/>
              <a:t>. </a:t>
            </a:r>
          </a:p>
          <a:p>
            <a:r>
              <a:rPr lang="el-GR" dirty="0">
                <a:solidFill>
                  <a:schemeClr val="accent1"/>
                </a:solidFill>
              </a:rPr>
              <a:t>Ανώτερη</a:t>
            </a:r>
            <a:r>
              <a:rPr lang="el-GR" b="1" dirty="0">
                <a:solidFill>
                  <a:schemeClr val="accent1"/>
                </a:solidFill>
              </a:rPr>
              <a:t> </a:t>
            </a:r>
            <a:r>
              <a:rPr lang="el-GR" dirty="0">
                <a:solidFill>
                  <a:schemeClr val="accent1"/>
                </a:solidFill>
              </a:rPr>
              <a:t>εκκλησιαστική διοικητική </a:t>
            </a:r>
            <a:r>
              <a:rPr lang="el-GR" dirty="0"/>
              <a:t>Αρχή της Κρήτης είναι </a:t>
            </a:r>
            <a:r>
              <a:rPr lang="el-GR" b="1" dirty="0">
                <a:solidFill>
                  <a:schemeClr val="accent1"/>
                </a:solidFill>
              </a:rPr>
              <a:t>η </a:t>
            </a:r>
            <a:r>
              <a:rPr lang="el-GR" dirty="0">
                <a:solidFill>
                  <a:schemeClr val="accent1"/>
                </a:solidFill>
              </a:rPr>
              <a:t>Ιερά Επαρχιακή </a:t>
            </a:r>
            <a:r>
              <a:rPr lang="el-GR" dirty="0"/>
              <a:t>Σύνοδος της Εκκλησίας Κρήτης, που εδρεύει στο Ηράκλειο της οποίας </a:t>
            </a:r>
            <a:r>
              <a:rPr lang="el-GR" dirty="0">
                <a:solidFill>
                  <a:schemeClr val="accent1"/>
                </a:solidFill>
              </a:rPr>
              <a:t>πρόεδρος είναι ο Αρχιεπίσκοπος Κρήτης και μέλη οι </a:t>
            </a:r>
            <a:r>
              <a:rPr lang="el-GR" dirty="0" err="1">
                <a:solidFill>
                  <a:schemeClr val="accent1"/>
                </a:solidFill>
              </a:rPr>
              <a:t>Σεβασμιώτατοι</a:t>
            </a:r>
            <a:r>
              <a:rPr lang="el-GR" dirty="0">
                <a:solidFill>
                  <a:schemeClr val="accent1"/>
                </a:solidFill>
              </a:rPr>
              <a:t> Μητροπολίτες Κρήτης.</a:t>
            </a:r>
          </a:p>
        </p:txBody>
      </p:sp>
      <p:sp>
        <p:nvSpPr>
          <p:cNvPr id="4" name="Θέση υποσέλιδου 3">
            <a:extLst>
              <a:ext uri="{FF2B5EF4-FFF2-40B4-BE49-F238E27FC236}">
                <a16:creationId xmlns:a16="http://schemas.microsoft.com/office/drawing/2014/main" id="{086EDFCC-CFF5-4488-81B6-0011AFAE71F0}"/>
              </a:ext>
            </a:extLst>
          </p:cNvPr>
          <p:cNvSpPr>
            <a:spLocks noGrp="1"/>
          </p:cNvSpPr>
          <p:nvPr>
            <p:ph type="ftr" sz="quarter" idx="11"/>
          </p:nvPr>
        </p:nvSpPr>
        <p:spPr/>
        <p:txBody>
          <a:bodyPr/>
          <a:lstStyle/>
          <a:p>
            <a:r>
              <a:rPr lang="el-GR"/>
              <a:t>Αγγελιδάκη Μαρία  ΠΕ01</a:t>
            </a:r>
            <a:endParaRPr lang="en-US" dirty="0"/>
          </a:p>
        </p:txBody>
      </p:sp>
    </p:spTree>
    <p:extLst>
      <p:ext uri="{BB962C8B-B14F-4D97-AF65-F5344CB8AC3E}">
        <p14:creationId xmlns:p14="http://schemas.microsoft.com/office/powerpoint/2010/main" val="32481499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42BF6CA-5D2C-4557-BC14-010D4E726617}"/>
              </a:ext>
            </a:extLst>
          </p:cNvPr>
          <p:cNvSpPr>
            <a:spLocks noGrp="1"/>
          </p:cNvSpPr>
          <p:nvPr>
            <p:ph type="title"/>
          </p:nvPr>
        </p:nvSpPr>
        <p:spPr>
          <a:xfrm>
            <a:off x="1154954" y="969264"/>
            <a:ext cx="8825659" cy="704088"/>
          </a:xfrm>
        </p:spPr>
        <p:txBody>
          <a:bodyPr/>
          <a:lstStyle/>
          <a:p>
            <a:r>
              <a:rPr lang="el-GR" dirty="0"/>
              <a:t>ΑΡΧΙΕΠΙΣΚΟΠΗ ΚΡΗΤΗΣ</a:t>
            </a:r>
            <a:br>
              <a:rPr lang="el-GR" dirty="0"/>
            </a:br>
            <a:endParaRPr lang="el-GR" dirty="0"/>
          </a:p>
        </p:txBody>
      </p:sp>
      <p:sp>
        <p:nvSpPr>
          <p:cNvPr id="4" name="Θέση περιεχομένου 3">
            <a:extLst>
              <a:ext uri="{FF2B5EF4-FFF2-40B4-BE49-F238E27FC236}">
                <a16:creationId xmlns:a16="http://schemas.microsoft.com/office/drawing/2014/main" id="{FD9B38D4-5C36-4BE9-A37F-0BE36A929D24}"/>
              </a:ext>
            </a:extLst>
          </p:cNvPr>
          <p:cNvSpPr>
            <a:spLocks noGrp="1"/>
          </p:cNvSpPr>
          <p:nvPr>
            <p:ph sz="half" idx="2"/>
          </p:nvPr>
        </p:nvSpPr>
        <p:spPr>
          <a:xfrm>
            <a:off x="252248" y="2972621"/>
            <a:ext cx="5843752" cy="3069611"/>
          </a:xfrm>
        </p:spPr>
        <p:txBody>
          <a:bodyPr>
            <a:normAutofit fontScale="92500"/>
          </a:bodyPr>
          <a:lstStyle/>
          <a:p>
            <a:pPr algn="l"/>
            <a:r>
              <a:rPr lang="el-GR" b="0" i="0" dirty="0">
                <a:solidFill>
                  <a:schemeClr val="tx1"/>
                </a:solidFill>
                <a:effectLst/>
                <a:latin typeface="Arial" panose="020B0604020202020204" pitchFamily="34" charset="0"/>
              </a:rPr>
              <a:t>Η </a:t>
            </a:r>
            <a:r>
              <a:rPr lang="el-GR" b="1" i="0" dirty="0">
                <a:solidFill>
                  <a:schemeClr val="tx1"/>
                </a:solidFill>
                <a:effectLst/>
                <a:latin typeface="Arial" panose="020B0604020202020204" pitchFamily="34" charset="0"/>
              </a:rPr>
              <a:t>Ιερά Αρχιεπισκοπή Κρήτης</a:t>
            </a:r>
            <a:r>
              <a:rPr lang="el-GR" b="0" i="0" dirty="0">
                <a:solidFill>
                  <a:schemeClr val="tx1"/>
                </a:solidFill>
                <a:effectLst/>
                <a:latin typeface="Arial" panose="020B0604020202020204" pitchFamily="34" charset="0"/>
              </a:rPr>
              <a:t> είναι η έδρα της </a:t>
            </a:r>
            <a:r>
              <a:rPr lang="el-GR" b="0" i="0" strike="noStrike" dirty="0">
                <a:solidFill>
                  <a:schemeClr val="tx1"/>
                </a:solidFill>
                <a:effectLst/>
                <a:latin typeface="Arial" panose="020B0604020202020204" pitchFamily="34" charset="0"/>
                <a:hlinkClick r:id="rId2" tooltip="Εκκλησία Κρήτης">
                  <a:extLst>
                    <a:ext uri="{A12FA001-AC4F-418D-AE19-62706E023703}">
                      <ahyp:hlinkClr xmlns:ahyp="http://schemas.microsoft.com/office/drawing/2018/hyperlinkcolor" val="tx"/>
                    </a:ext>
                  </a:extLst>
                </a:hlinkClick>
              </a:rPr>
              <a:t>Εκκλησίας Κρήτης</a:t>
            </a:r>
            <a:r>
              <a:rPr lang="el-GR" b="0" i="0" dirty="0">
                <a:solidFill>
                  <a:schemeClr val="tx1"/>
                </a:solidFill>
                <a:effectLst/>
                <a:latin typeface="Arial" panose="020B0604020202020204" pitchFamily="34" charset="0"/>
              </a:rPr>
              <a:t>, η οποία είναι ημιαυτόνομη Ορθόδοξη Εκκλησία υπαγόμενη στο </a:t>
            </a:r>
            <a:r>
              <a:rPr lang="el-GR" b="0" i="0" strike="noStrike" dirty="0">
                <a:solidFill>
                  <a:schemeClr val="tx1"/>
                </a:solidFill>
                <a:effectLst/>
                <a:latin typeface="Arial" panose="020B0604020202020204" pitchFamily="34" charset="0"/>
                <a:hlinkClick r:id="rId3" tooltip="Οικουμενικό Πατριαρχείο">
                  <a:extLst>
                    <a:ext uri="{A12FA001-AC4F-418D-AE19-62706E023703}">
                      <ahyp:hlinkClr xmlns:ahyp="http://schemas.microsoft.com/office/drawing/2018/hyperlinkcolor" val="tx"/>
                    </a:ext>
                  </a:extLst>
                </a:hlinkClick>
              </a:rPr>
              <a:t>Οικουμενικό Πατριαρχείο</a:t>
            </a:r>
            <a:r>
              <a:rPr lang="el-GR" b="0" i="0" dirty="0">
                <a:solidFill>
                  <a:schemeClr val="tx1"/>
                </a:solidFill>
                <a:effectLst/>
                <a:latin typeface="Arial" panose="020B0604020202020204" pitchFamily="34" charset="0"/>
              </a:rPr>
              <a:t> Η περιφέρειά της περιλαμβάνει την πόλη του </a:t>
            </a:r>
            <a:r>
              <a:rPr lang="el-GR" b="0" i="0" strike="noStrike" dirty="0">
                <a:solidFill>
                  <a:schemeClr val="tx1"/>
                </a:solidFill>
                <a:effectLst/>
                <a:latin typeface="Arial" panose="020B0604020202020204" pitchFamily="34" charset="0"/>
                <a:hlinkClick r:id="rId4" tooltip="Ηράκλειο Κρήτης">
                  <a:extLst>
                    <a:ext uri="{A12FA001-AC4F-418D-AE19-62706E023703}">
                      <ahyp:hlinkClr xmlns:ahyp="http://schemas.microsoft.com/office/drawing/2018/hyperlinkcolor" val="tx"/>
                    </a:ext>
                  </a:extLst>
                </a:hlinkClick>
              </a:rPr>
              <a:t>Ηρακλείου</a:t>
            </a:r>
            <a:r>
              <a:rPr lang="el-GR" b="0" i="0" dirty="0">
                <a:solidFill>
                  <a:schemeClr val="tx1"/>
                </a:solidFill>
                <a:effectLst/>
                <a:latin typeface="Arial" panose="020B0604020202020204" pitchFamily="34" charset="0"/>
              </a:rPr>
              <a:t> καθώς και μέρος του Νομού Ηρακλείου.</a:t>
            </a:r>
          </a:p>
          <a:p>
            <a:pPr algn="l"/>
            <a:r>
              <a:rPr lang="el-GR" b="0" i="0" dirty="0">
                <a:solidFill>
                  <a:schemeClr val="tx1"/>
                </a:solidFill>
                <a:effectLst/>
                <a:latin typeface="Arial" panose="020B0604020202020204" pitchFamily="34" charset="0"/>
              </a:rPr>
              <a:t>Μέχρι το </a:t>
            </a:r>
            <a:r>
              <a:rPr lang="el-GR" b="0" i="0" strike="noStrike" dirty="0">
                <a:solidFill>
                  <a:schemeClr val="tx1"/>
                </a:solidFill>
                <a:effectLst/>
                <a:latin typeface="Arial" panose="020B0604020202020204" pitchFamily="34" charset="0"/>
                <a:hlinkClick r:id="rId5" tooltip="1967">
                  <a:extLst>
                    <a:ext uri="{A12FA001-AC4F-418D-AE19-62706E023703}">
                      <ahyp:hlinkClr xmlns:ahyp="http://schemas.microsoft.com/office/drawing/2018/hyperlinkcolor" val="tx"/>
                    </a:ext>
                  </a:extLst>
                </a:hlinkClick>
              </a:rPr>
              <a:t>1967</a:t>
            </a:r>
            <a:r>
              <a:rPr lang="el-GR" b="0" i="0" dirty="0">
                <a:solidFill>
                  <a:schemeClr val="tx1"/>
                </a:solidFill>
                <a:effectLst/>
                <a:latin typeface="Arial" panose="020B0604020202020204" pitchFamily="34" charset="0"/>
              </a:rPr>
              <a:t> ονομαζόταν «Ιερά Μητρόπολ</a:t>
            </a:r>
            <a:r>
              <a:rPr lang="el-GR" dirty="0">
                <a:solidFill>
                  <a:schemeClr val="tx1"/>
                </a:solidFill>
                <a:latin typeface="Arial" panose="020B0604020202020204" pitchFamily="34" charset="0"/>
              </a:rPr>
              <a:t>η</a:t>
            </a:r>
            <a:r>
              <a:rPr lang="el-GR" b="0" i="0" dirty="0">
                <a:solidFill>
                  <a:schemeClr val="tx1"/>
                </a:solidFill>
                <a:effectLst/>
                <a:latin typeface="Arial" panose="020B0604020202020204" pitchFamily="34" charset="0"/>
              </a:rPr>
              <a:t> Κρήτης». Από τότε, με απόφαση του Οικουμενικού Πατριαρχείου, ανυψώθηκε σε Αρχιεπισκοπή και ο Μητροπολίτης της έκτοτε φέρει τον τίτλο του Αρχιεπισκόπου. Αρχιεπίσκοπος Κρήτης από το </a:t>
            </a:r>
            <a:r>
              <a:rPr lang="el-GR" dirty="0">
                <a:solidFill>
                  <a:schemeClr val="tx1"/>
                </a:solidFill>
                <a:latin typeface="Arial" panose="020B0604020202020204" pitchFamily="34" charset="0"/>
              </a:rPr>
              <a:t>2022 είναι ο Ευγένιος(Ευάγγελος Αντωνόπουλος)</a:t>
            </a:r>
            <a:endParaRPr lang="el-GR" b="0" i="0" dirty="0">
              <a:solidFill>
                <a:srgbClr val="202122"/>
              </a:solidFill>
              <a:effectLst/>
              <a:latin typeface="Arial" panose="020B0604020202020204" pitchFamily="34" charset="0"/>
            </a:endParaRPr>
          </a:p>
          <a:p>
            <a:endParaRPr lang="el-GR" dirty="0"/>
          </a:p>
        </p:txBody>
      </p:sp>
      <p:sp>
        <p:nvSpPr>
          <p:cNvPr id="5" name="Θέση κειμένου 4">
            <a:extLst>
              <a:ext uri="{FF2B5EF4-FFF2-40B4-BE49-F238E27FC236}">
                <a16:creationId xmlns:a16="http://schemas.microsoft.com/office/drawing/2014/main" id="{A35ECD41-E0D5-4B7A-8DE3-FE042028373F}"/>
              </a:ext>
            </a:extLst>
          </p:cNvPr>
          <p:cNvSpPr>
            <a:spLocks noGrp="1"/>
          </p:cNvSpPr>
          <p:nvPr>
            <p:ph type="body" sz="quarter" idx="3"/>
          </p:nvPr>
        </p:nvSpPr>
        <p:spPr>
          <a:xfrm>
            <a:off x="6783184" y="2626822"/>
            <a:ext cx="4253623" cy="555480"/>
          </a:xfrm>
        </p:spPr>
        <p:txBody>
          <a:bodyPr/>
          <a:lstStyle/>
          <a:p>
            <a:r>
              <a:rPr lang="el-GR" sz="1400" dirty="0">
                <a:solidFill>
                  <a:srgbClr val="FF0000"/>
                </a:solidFill>
              </a:rPr>
              <a:t>ΚΑΘΕΔΡΙΚΟΣ ΝΑΟΣ ΤΟΥ ΑΓΙΟΥ ΜΗΝΑ</a:t>
            </a:r>
          </a:p>
        </p:txBody>
      </p:sp>
      <p:pic>
        <p:nvPicPr>
          <p:cNvPr id="7" name="Θέση περιεχομένου 6">
            <a:extLst>
              <a:ext uri="{FF2B5EF4-FFF2-40B4-BE49-F238E27FC236}">
                <a16:creationId xmlns:a16="http://schemas.microsoft.com/office/drawing/2014/main" id="{116265CD-7403-44D3-9E69-C6C758964328}"/>
              </a:ext>
            </a:extLst>
          </p:cNvPr>
          <p:cNvPicPr>
            <a:picLocks noGrp="1" noChangeAspect="1"/>
          </p:cNvPicPr>
          <p:nvPr>
            <p:ph sz="quarter" idx="4"/>
          </p:nvPr>
        </p:nvPicPr>
        <p:blipFill>
          <a:blip r:embed="rId6"/>
          <a:stretch>
            <a:fillRect/>
          </a:stretch>
        </p:blipFill>
        <p:spPr>
          <a:xfrm>
            <a:off x="6444860" y="3429000"/>
            <a:ext cx="4591948" cy="2822912"/>
          </a:xfrm>
          <a:prstGeom prst="rect">
            <a:avLst/>
          </a:prstGeom>
        </p:spPr>
      </p:pic>
      <p:sp>
        <p:nvSpPr>
          <p:cNvPr id="8" name="Θέση υποσέλιδου 7">
            <a:extLst>
              <a:ext uri="{FF2B5EF4-FFF2-40B4-BE49-F238E27FC236}">
                <a16:creationId xmlns:a16="http://schemas.microsoft.com/office/drawing/2014/main" id="{4004D9BE-D462-421A-AAE5-97C95A1AF424}"/>
              </a:ext>
            </a:extLst>
          </p:cNvPr>
          <p:cNvSpPr>
            <a:spLocks noGrp="1"/>
          </p:cNvSpPr>
          <p:nvPr>
            <p:ph type="ftr" sz="quarter" idx="11"/>
          </p:nvPr>
        </p:nvSpPr>
        <p:spPr/>
        <p:txBody>
          <a:bodyPr/>
          <a:lstStyle/>
          <a:p>
            <a:r>
              <a:rPr lang="el-GR"/>
              <a:t>Αγγελιδάκη Μαρία  ΠΕ01</a:t>
            </a:r>
            <a:endParaRPr lang="en-US" dirty="0"/>
          </a:p>
        </p:txBody>
      </p:sp>
    </p:spTree>
    <p:extLst>
      <p:ext uri="{BB962C8B-B14F-4D97-AF65-F5344CB8AC3E}">
        <p14:creationId xmlns:p14="http://schemas.microsoft.com/office/powerpoint/2010/main" val="17592409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84E4F9E-9981-4FD4-8EF5-EF5C8F442A54}"/>
              </a:ext>
            </a:extLst>
          </p:cNvPr>
          <p:cNvSpPr>
            <a:spLocks noGrp="1"/>
          </p:cNvSpPr>
          <p:nvPr>
            <p:ph type="title"/>
          </p:nvPr>
        </p:nvSpPr>
        <p:spPr/>
        <p:txBody>
          <a:bodyPr/>
          <a:lstStyle/>
          <a:p>
            <a:r>
              <a:rPr lang="el-GR" dirty="0"/>
              <a:t>ΣΤΟΝ ΝΟΜΟ ΗΡΑΚΛΕΙΟΥ ΥΠΑΡΧΟΥΝ ΟΙ ΜΗΤΡΟΠΟΛΕΙΣ</a:t>
            </a:r>
          </a:p>
        </p:txBody>
      </p:sp>
      <p:sp>
        <p:nvSpPr>
          <p:cNvPr id="3" name="Θέση υποσέλιδου 2">
            <a:extLst>
              <a:ext uri="{FF2B5EF4-FFF2-40B4-BE49-F238E27FC236}">
                <a16:creationId xmlns:a16="http://schemas.microsoft.com/office/drawing/2014/main" id="{C2564EC0-BD79-4E68-88F8-678F65C4DC8F}"/>
              </a:ext>
            </a:extLst>
          </p:cNvPr>
          <p:cNvSpPr>
            <a:spLocks noGrp="1"/>
          </p:cNvSpPr>
          <p:nvPr>
            <p:ph type="ftr" sz="quarter" idx="11"/>
          </p:nvPr>
        </p:nvSpPr>
        <p:spPr/>
        <p:txBody>
          <a:bodyPr/>
          <a:lstStyle/>
          <a:p>
            <a:r>
              <a:rPr lang="el-GR"/>
              <a:t>Αγγελιδάκη Μαρία  ΠΕ01</a:t>
            </a:r>
            <a:endParaRPr lang="en-US" dirty="0"/>
          </a:p>
        </p:txBody>
      </p:sp>
      <p:pic>
        <p:nvPicPr>
          <p:cNvPr id="4" name="Εικόνα 3">
            <a:extLst>
              <a:ext uri="{FF2B5EF4-FFF2-40B4-BE49-F238E27FC236}">
                <a16:creationId xmlns:a16="http://schemas.microsoft.com/office/drawing/2014/main" id="{0FBDD72F-1949-4370-9B09-B7F48CAEE49B}"/>
              </a:ext>
            </a:extLst>
          </p:cNvPr>
          <p:cNvPicPr>
            <a:picLocks noChangeAspect="1"/>
          </p:cNvPicPr>
          <p:nvPr/>
        </p:nvPicPr>
        <p:blipFill>
          <a:blip r:embed="rId2"/>
          <a:stretch>
            <a:fillRect/>
          </a:stretch>
        </p:blipFill>
        <p:spPr>
          <a:xfrm>
            <a:off x="2096813" y="2171700"/>
            <a:ext cx="6684579" cy="4219956"/>
          </a:xfrm>
          <a:prstGeom prst="rect">
            <a:avLst/>
          </a:prstGeom>
        </p:spPr>
      </p:pic>
    </p:spTree>
    <p:extLst>
      <p:ext uri="{BB962C8B-B14F-4D97-AF65-F5344CB8AC3E}">
        <p14:creationId xmlns:p14="http://schemas.microsoft.com/office/powerpoint/2010/main" val="27709057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B509795-C71F-4115-8C0D-A7B21A4308BD}"/>
              </a:ext>
            </a:extLst>
          </p:cNvPr>
          <p:cNvSpPr>
            <a:spLocks noGrp="1"/>
          </p:cNvSpPr>
          <p:nvPr>
            <p:ph type="title"/>
          </p:nvPr>
        </p:nvSpPr>
        <p:spPr/>
        <p:txBody>
          <a:bodyPr/>
          <a:lstStyle/>
          <a:p>
            <a:r>
              <a:rPr lang="el-GR" dirty="0"/>
              <a:t>Ιερά Μητρόπολη </a:t>
            </a:r>
            <a:r>
              <a:rPr lang="el-GR" dirty="0" err="1"/>
              <a:t>Αρκαλοχωρίου</a:t>
            </a:r>
            <a:r>
              <a:rPr lang="el-GR" dirty="0"/>
              <a:t>, </a:t>
            </a:r>
            <a:r>
              <a:rPr lang="el-GR" dirty="0" err="1"/>
              <a:t>Καστελλίου</a:t>
            </a:r>
            <a:r>
              <a:rPr lang="el-GR" dirty="0"/>
              <a:t> και Βιάννου</a:t>
            </a:r>
          </a:p>
        </p:txBody>
      </p:sp>
      <p:sp>
        <p:nvSpPr>
          <p:cNvPr id="4" name="Θέση περιεχομένου 3">
            <a:extLst>
              <a:ext uri="{FF2B5EF4-FFF2-40B4-BE49-F238E27FC236}">
                <a16:creationId xmlns:a16="http://schemas.microsoft.com/office/drawing/2014/main" id="{751A4D9D-7516-4647-BABD-519BF215A633}"/>
              </a:ext>
            </a:extLst>
          </p:cNvPr>
          <p:cNvSpPr>
            <a:spLocks noGrp="1"/>
          </p:cNvSpPr>
          <p:nvPr>
            <p:ph sz="half" idx="2"/>
          </p:nvPr>
        </p:nvSpPr>
        <p:spPr>
          <a:xfrm>
            <a:off x="220717" y="2894171"/>
            <a:ext cx="5651910" cy="3436192"/>
          </a:xfrm>
        </p:spPr>
        <p:txBody>
          <a:bodyPr>
            <a:normAutofit/>
          </a:bodyPr>
          <a:lstStyle/>
          <a:p>
            <a:r>
              <a:rPr lang="el-GR" dirty="0">
                <a:latin typeface="Arial" panose="020B0604020202020204" pitchFamily="34" charset="0"/>
                <a:cs typeface="Arial" panose="020B0604020202020204" pitchFamily="34" charset="0"/>
              </a:rPr>
              <a:t> </a:t>
            </a:r>
            <a:r>
              <a:rPr lang="el-GR" sz="2400" dirty="0">
                <a:latin typeface="Arial" panose="020B0604020202020204" pitchFamily="34" charset="0"/>
                <a:cs typeface="Arial" panose="020B0604020202020204" pitchFamily="34" charset="0"/>
              </a:rPr>
              <a:t>Η Μητρόπολη έχει έδρα της το </a:t>
            </a:r>
            <a:r>
              <a:rPr lang="el-GR" sz="2400" dirty="0" err="1">
                <a:latin typeface="Arial" panose="020B0604020202020204" pitchFamily="34" charset="0"/>
                <a:cs typeface="Arial" panose="020B0604020202020204" pitchFamily="34" charset="0"/>
              </a:rPr>
              <a:t>Αρκαλοχώρι</a:t>
            </a:r>
            <a:r>
              <a:rPr lang="el-GR" sz="2400" dirty="0">
                <a:latin typeface="Arial" panose="020B0604020202020204" pitchFamily="34" charset="0"/>
                <a:cs typeface="Arial" panose="020B0604020202020204" pitchFamily="34" charset="0"/>
              </a:rPr>
              <a:t> και περιλαμβάνει τμήματα της περιφερειακής ενότητας Ηρακλείου και οικισμούς των δήμων </a:t>
            </a:r>
            <a:r>
              <a:rPr lang="el-GR" sz="2400" dirty="0" err="1">
                <a:latin typeface="Arial" panose="020B0604020202020204" pitchFamily="34" charset="0"/>
                <a:cs typeface="Arial" panose="020B0604020202020204" pitchFamily="34" charset="0"/>
              </a:rPr>
              <a:t>Μινώα</a:t>
            </a:r>
            <a:r>
              <a:rPr lang="el-GR" sz="2400" dirty="0">
                <a:latin typeface="Arial" panose="020B0604020202020204" pitchFamily="34" charset="0"/>
                <a:cs typeface="Arial" panose="020B0604020202020204" pitchFamily="34" charset="0"/>
              </a:rPr>
              <a:t>, Βιάννου και Χερσονήσου. Μητροπολίτης της από την ίδρυσή της το 2001 είναι ο Ανδρέας </a:t>
            </a:r>
            <a:r>
              <a:rPr lang="el-GR" sz="2400" dirty="0" err="1">
                <a:latin typeface="Arial" panose="020B0604020202020204" pitchFamily="34" charset="0"/>
                <a:cs typeface="Arial" panose="020B0604020202020204" pitchFamily="34" charset="0"/>
              </a:rPr>
              <a:t>Νανάκης</a:t>
            </a:r>
            <a:r>
              <a:rPr lang="el-GR" sz="2400" b="0" i="0" dirty="0">
                <a:solidFill>
                  <a:srgbClr val="202122"/>
                </a:solidFill>
                <a:effectLst/>
                <a:latin typeface="Arial" panose="020B0604020202020204" pitchFamily="34" charset="0"/>
                <a:cs typeface="Arial" panose="020B0604020202020204" pitchFamily="34" charset="0"/>
              </a:rPr>
              <a:t> </a:t>
            </a:r>
            <a:r>
              <a:rPr lang="el-GR" sz="2400" b="0" i="0" dirty="0" err="1">
                <a:solidFill>
                  <a:srgbClr val="202122"/>
                </a:solidFill>
                <a:effectLst/>
                <a:latin typeface="Arial" panose="020B0604020202020204" pitchFamily="34" charset="0"/>
                <a:cs typeface="Arial" panose="020B0604020202020204" pitchFamily="34" charset="0"/>
              </a:rPr>
              <a:t>Υπέρτιμος</a:t>
            </a:r>
            <a:r>
              <a:rPr lang="el-GR" sz="2400" b="0" i="0" dirty="0">
                <a:solidFill>
                  <a:srgbClr val="202122"/>
                </a:solidFill>
                <a:effectLst/>
                <a:latin typeface="Arial" panose="020B0604020202020204" pitchFamily="34" charset="0"/>
                <a:cs typeface="Arial" panose="020B0604020202020204" pitchFamily="34" charset="0"/>
              </a:rPr>
              <a:t> και Έξαρχος </a:t>
            </a:r>
            <a:r>
              <a:rPr lang="el-GR" sz="2400" b="0" i="0" dirty="0" err="1">
                <a:solidFill>
                  <a:srgbClr val="202122"/>
                </a:solidFill>
                <a:effectLst/>
                <a:latin typeface="Arial" panose="020B0604020202020204" pitchFamily="34" charset="0"/>
                <a:cs typeface="Arial" panose="020B0604020202020204" pitchFamily="34" charset="0"/>
              </a:rPr>
              <a:t>Πεδιάδος</a:t>
            </a:r>
            <a:r>
              <a:rPr lang="el-GR" sz="2400" b="0" i="0" dirty="0">
                <a:solidFill>
                  <a:srgbClr val="202122"/>
                </a:solidFill>
                <a:effectLst/>
                <a:latin typeface="Arial" panose="020B0604020202020204" pitchFamily="34" charset="0"/>
                <a:cs typeface="Arial" panose="020B0604020202020204" pitchFamily="34" charset="0"/>
              </a:rPr>
              <a:t>.</a:t>
            </a:r>
            <a:endParaRPr lang="el-GR" sz="2400" dirty="0">
              <a:latin typeface="Arial" panose="020B0604020202020204" pitchFamily="34" charset="0"/>
              <a:cs typeface="Arial" panose="020B0604020202020204" pitchFamily="34" charset="0"/>
            </a:endParaRPr>
          </a:p>
        </p:txBody>
      </p:sp>
      <p:sp>
        <p:nvSpPr>
          <p:cNvPr id="5" name="Θέση κειμένου 4">
            <a:extLst>
              <a:ext uri="{FF2B5EF4-FFF2-40B4-BE49-F238E27FC236}">
                <a16:creationId xmlns:a16="http://schemas.microsoft.com/office/drawing/2014/main" id="{52366906-2E82-41CF-A75C-13280436F9CD}"/>
              </a:ext>
            </a:extLst>
          </p:cNvPr>
          <p:cNvSpPr>
            <a:spLocks noGrp="1"/>
          </p:cNvSpPr>
          <p:nvPr>
            <p:ph type="body" sz="quarter" idx="3"/>
          </p:nvPr>
        </p:nvSpPr>
        <p:spPr>
          <a:xfrm>
            <a:off x="6206903" y="2317909"/>
            <a:ext cx="4828032" cy="977084"/>
          </a:xfrm>
        </p:spPr>
        <p:txBody>
          <a:bodyPr/>
          <a:lstStyle/>
          <a:p>
            <a:r>
              <a:rPr lang="el-GR" sz="1600" b="1" dirty="0">
                <a:solidFill>
                  <a:srgbClr val="FF0000"/>
                </a:solidFill>
              </a:rPr>
              <a:t> ΤΡΙΚΛΙΤΟΣ ΜΗΤΡΟΠΟΛΙΤΙΚΟΣ ΝΑΟΣ ΤΟΥ ΑΓΙΟΥ ΑΝΔΡΕΑ ΣΤΟ ΑΡΚΑΛΟΧΩΡΙ </a:t>
            </a:r>
          </a:p>
        </p:txBody>
      </p:sp>
      <p:pic>
        <p:nvPicPr>
          <p:cNvPr id="7" name="Θέση περιεχομένου 6">
            <a:extLst>
              <a:ext uri="{FF2B5EF4-FFF2-40B4-BE49-F238E27FC236}">
                <a16:creationId xmlns:a16="http://schemas.microsoft.com/office/drawing/2014/main" id="{52AA92C4-0D23-4944-BFCF-3B60AA5DC948}"/>
              </a:ext>
            </a:extLst>
          </p:cNvPr>
          <p:cNvPicPr>
            <a:picLocks noGrp="1" noChangeAspect="1"/>
          </p:cNvPicPr>
          <p:nvPr>
            <p:ph sz="quarter" idx="4"/>
          </p:nvPr>
        </p:nvPicPr>
        <p:blipFill>
          <a:blip r:embed="rId2"/>
          <a:stretch>
            <a:fillRect/>
          </a:stretch>
        </p:blipFill>
        <p:spPr>
          <a:xfrm>
            <a:off x="6206903" y="3428999"/>
            <a:ext cx="5764380" cy="2901363"/>
          </a:xfrm>
          <a:prstGeom prst="rect">
            <a:avLst/>
          </a:prstGeom>
        </p:spPr>
      </p:pic>
      <p:sp>
        <p:nvSpPr>
          <p:cNvPr id="8" name="Θέση υποσέλιδου 7">
            <a:extLst>
              <a:ext uri="{FF2B5EF4-FFF2-40B4-BE49-F238E27FC236}">
                <a16:creationId xmlns:a16="http://schemas.microsoft.com/office/drawing/2014/main" id="{0185B9DD-387F-4918-B39C-5F93BE16CC97}"/>
              </a:ext>
            </a:extLst>
          </p:cNvPr>
          <p:cNvSpPr>
            <a:spLocks noGrp="1"/>
          </p:cNvSpPr>
          <p:nvPr>
            <p:ph type="ftr" sz="quarter" idx="11"/>
          </p:nvPr>
        </p:nvSpPr>
        <p:spPr/>
        <p:txBody>
          <a:bodyPr/>
          <a:lstStyle/>
          <a:p>
            <a:r>
              <a:rPr lang="el-GR"/>
              <a:t>Αγγελιδάκη Μαρία  ΠΕ01</a:t>
            </a:r>
            <a:endParaRPr lang="en-US" dirty="0"/>
          </a:p>
        </p:txBody>
      </p:sp>
    </p:spTree>
    <p:extLst>
      <p:ext uri="{BB962C8B-B14F-4D97-AF65-F5344CB8AC3E}">
        <p14:creationId xmlns:p14="http://schemas.microsoft.com/office/powerpoint/2010/main" val="28754572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4540643-E0CB-45CD-B582-8EE4E337B777}"/>
              </a:ext>
            </a:extLst>
          </p:cNvPr>
          <p:cNvSpPr>
            <a:spLocks noGrp="1"/>
          </p:cNvSpPr>
          <p:nvPr>
            <p:ph type="title"/>
          </p:nvPr>
        </p:nvSpPr>
        <p:spPr/>
        <p:txBody>
          <a:bodyPr/>
          <a:lstStyle/>
          <a:p>
            <a:r>
              <a:rPr lang="el-GR" dirty="0"/>
              <a:t>Ιερά Μητρόπολη </a:t>
            </a:r>
            <a:r>
              <a:rPr lang="el-GR" dirty="0" err="1"/>
              <a:t>Γορτύνης</a:t>
            </a:r>
            <a:r>
              <a:rPr lang="el-GR" dirty="0"/>
              <a:t> &amp; Αρκαδίας </a:t>
            </a:r>
          </a:p>
        </p:txBody>
      </p:sp>
      <p:sp>
        <p:nvSpPr>
          <p:cNvPr id="4" name="Θέση περιεχομένου 3">
            <a:extLst>
              <a:ext uri="{FF2B5EF4-FFF2-40B4-BE49-F238E27FC236}">
                <a16:creationId xmlns:a16="http://schemas.microsoft.com/office/drawing/2014/main" id="{BEB20733-C95C-4FE6-B7AA-59C422093910}"/>
              </a:ext>
            </a:extLst>
          </p:cNvPr>
          <p:cNvSpPr>
            <a:spLocks noGrp="1"/>
          </p:cNvSpPr>
          <p:nvPr>
            <p:ph sz="half" idx="2"/>
          </p:nvPr>
        </p:nvSpPr>
        <p:spPr>
          <a:xfrm>
            <a:off x="1154954" y="2475186"/>
            <a:ext cx="5050076" cy="3916470"/>
          </a:xfrm>
        </p:spPr>
        <p:txBody>
          <a:bodyPr>
            <a:normAutofit fontScale="92500" lnSpcReduction="10000"/>
          </a:bodyPr>
          <a:lstStyle/>
          <a:p>
            <a:r>
              <a:rPr lang="el-GR" dirty="0"/>
              <a:t>Η Μητρόπολη </a:t>
            </a:r>
            <a:r>
              <a:rPr lang="el-GR" dirty="0" err="1"/>
              <a:t>Γορτύνης</a:t>
            </a:r>
            <a:r>
              <a:rPr lang="el-GR" dirty="0"/>
              <a:t> και Αρκαδίας με έδρα τις Μοίρες καταλαμβάνει το ΝΔ τμήμα του νομού Ηρακλείου. </a:t>
            </a:r>
          </a:p>
          <a:p>
            <a:r>
              <a:rPr lang="el-GR" dirty="0"/>
              <a:t>Η ιστορία της μητροπόλεως </a:t>
            </a:r>
            <a:r>
              <a:rPr lang="el-GR" dirty="0" err="1"/>
              <a:t>Γορτύνης</a:t>
            </a:r>
            <a:r>
              <a:rPr lang="el-GR" dirty="0"/>
              <a:t> και Αρκαδίας συνδέεται άρρηκτα με την ιεραποστολική δράση των Αποστόλων Παύλου και Τίτου.</a:t>
            </a:r>
          </a:p>
          <a:p>
            <a:r>
              <a:rPr lang="el-GR" dirty="0"/>
              <a:t>Στα μέσα περίπου του 20ου αι. η έδρα μεταφέρθηκε στις Μοίρες, ενώ τη δεκαετία του 1960 μετονομάσθηκε σε Μητρόπολη </a:t>
            </a:r>
            <a:r>
              <a:rPr lang="el-GR" dirty="0" err="1"/>
              <a:t>Γορτύνης</a:t>
            </a:r>
            <a:r>
              <a:rPr lang="el-GR" dirty="0"/>
              <a:t> και Αρκαδίας.</a:t>
            </a:r>
          </a:p>
          <a:p>
            <a:r>
              <a:rPr lang="el-GR" dirty="0"/>
              <a:t> Μητροπολίτης </a:t>
            </a:r>
            <a:r>
              <a:rPr lang="el-GR" dirty="0" err="1"/>
              <a:t>Γορτύνης</a:t>
            </a:r>
            <a:r>
              <a:rPr lang="el-GR" dirty="0"/>
              <a:t> και  </a:t>
            </a:r>
            <a:r>
              <a:rPr lang="el-GR" dirty="0" err="1"/>
              <a:t>Ἀρκαδίας</a:t>
            </a:r>
            <a:r>
              <a:rPr lang="el-GR" dirty="0"/>
              <a:t>, 	</a:t>
            </a:r>
            <a:r>
              <a:rPr lang="el-GR" dirty="0" err="1"/>
              <a:t>Υπέρτιμος</a:t>
            </a:r>
            <a:r>
              <a:rPr lang="el-GR" dirty="0"/>
              <a:t> και Έξαρχος Κεντρώας Κρήτης είναι ο, κ. Μακάριος (</a:t>
            </a:r>
            <a:r>
              <a:rPr lang="el-GR" dirty="0" err="1"/>
              <a:t>Δουλουφάκης</a:t>
            </a:r>
            <a:r>
              <a:rPr lang="el-GR" dirty="0"/>
              <a:t>) . 	</a:t>
            </a:r>
          </a:p>
        </p:txBody>
      </p:sp>
      <p:sp>
        <p:nvSpPr>
          <p:cNvPr id="5" name="Θέση κειμένου 4">
            <a:extLst>
              <a:ext uri="{FF2B5EF4-FFF2-40B4-BE49-F238E27FC236}">
                <a16:creationId xmlns:a16="http://schemas.microsoft.com/office/drawing/2014/main" id="{E86D64BD-B321-4867-BAFC-A6320D4BB73E}"/>
              </a:ext>
            </a:extLst>
          </p:cNvPr>
          <p:cNvSpPr>
            <a:spLocks noGrp="1"/>
          </p:cNvSpPr>
          <p:nvPr>
            <p:ph type="body" sz="quarter" idx="3"/>
          </p:nvPr>
        </p:nvSpPr>
        <p:spPr>
          <a:xfrm>
            <a:off x="6719526" y="2606040"/>
            <a:ext cx="4317281" cy="576262"/>
          </a:xfrm>
        </p:spPr>
        <p:txBody>
          <a:bodyPr/>
          <a:lstStyle/>
          <a:p>
            <a:r>
              <a:rPr lang="el-GR" sz="1600" b="1" dirty="0">
                <a:solidFill>
                  <a:srgbClr val="FF0000"/>
                </a:solidFill>
              </a:rPr>
              <a:t>ΝΑΟΣ ΤΟΥ ΑΓΙΟΥ ΓΕΩΡΓΙΟΥ ΜΟΙΡΩΝ</a:t>
            </a:r>
          </a:p>
        </p:txBody>
      </p:sp>
      <p:pic>
        <p:nvPicPr>
          <p:cNvPr id="7" name="Θέση περιεχομένου 6">
            <a:extLst>
              <a:ext uri="{FF2B5EF4-FFF2-40B4-BE49-F238E27FC236}">
                <a16:creationId xmlns:a16="http://schemas.microsoft.com/office/drawing/2014/main" id="{D387F14D-4AFB-40A4-BFA6-733F20085C15}"/>
              </a:ext>
            </a:extLst>
          </p:cNvPr>
          <p:cNvPicPr>
            <a:picLocks noGrp="1" noChangeAspect="1"/>
          </p:cNvPicPr>
          <p:nvPr>
            <p:ph sz="quarter" idx="4"/>
          </p:nvPr>
        </p:nvPicPr>
        <p:blipFill>
          <a:blip r:embed="rId2"/>
          <a:stretch>
            <a:fillRect/>
          </a:stretch>
        </p:blipFill>
        <p:spPr>
          <a:xfrm>
            <a:off x="6719527" y="3187700"/>
            <a:ext cx="3802784" cy="2854325"/>
          </a:xfrm>
          <a:prstGeom prst="rect">
            <a:avLst/>
          </a:prstGeom>
        </p:spPr>
      </p:pic>
      <p:sp>
        <p:nvSpPr>
          <p:cNvPr id="8" name="Θέση υποσέλιδου 7">
            <a:extLst>
              <a:ext uri="{FF2B5EF4-FFF2-40B4-BE49-F238E27FC236}">
                <a16:creationId xmlns:a16="http://schemas.microsoft.com/office/drawing/2014/main" id="{77F801AD-56DD-4A40-A465-7CD315D85678}"/>
              </a:ext>
            </a:extLst>
          </p:cNvPr>
          <p:cNvSpPr>
            <a:spLocks noGrp="1"/>
          </p:cNvSpPr>
          <p:nvPr>
            <p:ph type="ftr" sz="quarter" idx="11"/>
          </p:nvPr>
        </p:nvSpPr>
        <p:spPr/>
        <p:txBody>
          <a:bodyPr/>
          <a:lstStyle/>
          <a:p>
            <a:r>
              <a:rPr lang="el-GR"/>
              <a:t>Αγγελιδάκη Μαρία  ΠΕ01</a:t>
            </a:r>
            <a:endParaRPr lang="en-US" dirty="0"/>
          </a:p>
        </p:txBody>
      </p:sp>
    </p:spTree>
    <p:extLst>
      <p:ext uri="{BB962C8B-B14F-4D97-AF65-F5344CB8AC3E}">
        <p14:creationId xmlns:p14="http://schemas.microsoft.com/office/powerpoint/2010/main" val="13849443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46125B0-D262-4285-8DB5-779E5327789F}"/>
              </a:ext>
            </a:extLst>
          </p:cNvPr>
          <p:cNvSpPr>
            <a:spLocks noGrp="1"/>
          </p:cNvSpPr>
          <p:nvPr>
            <p:ph type="title"/>
          </p:nvPr>
        </p:nvSpPr>
        <p:spPr>
          <a:xfrm>
            <a:off x="1152144" y="969263"/>
            <a:ext cx="8825659" cy="794223"/>
          </a:xfrm>
        </p:spPr>
        <p:txBody>
          <a:bodyPr/>
          <a:lstStyle/>
          <a:p>
            <a:r>
              <a:rPr lang="el-GR" dirty="0"/>
              <a:t>ΣΤΟΝ ΝΟΜΟ ΛΑΣΙΘΙΟΥ ΥΠΑΡΧΟΥΝ</a:t>
            </a:r>
          </a:p>
        </p:txBody>
      </p:sp>
      <p:sp>
        <p:nvSpPr>
          <p:cNvPr id="3" name="Θέση υποσέλιδου 2">
            <a:extLst>
              <a:ext uri="{FF2B5EF4-FFF2-40B4-BE49-F238E27FC236}">
                <a16:creationId xmlns:a16="http://schemas.microsoft.com/office/drawing/2014/main" id="{A7CDE91E-C816-48A2-B1CA-FF8B06763011}"/>
              </a:ext>
            </a:extLst>
          </p:cNvPr>
          <p:cNvSpPr>
            <a:spLocks noGrp="1"/>
          </p:cNvSpPr>
          <p:nvPr>
            <p:ph type="ftr" sz="quarter" idx="11"/>
          </p:nvPr>
        </p:nvSpPr>
        <p:spPr/>
        <p:txBody>
          <a:bodyPr/>
          <a:lstStyle/>
          <a:p>
            <a:r>
              <a:rPr lang="el-GR"/>
              <a:t>Αγγελιδάκη Μαρία  ΠΕ01</a:t>
            </a:r>
            <a:endParaRPr lang="en-US" dirty="0"/>
          </a:p>
        </p:txBody>
      </p:sp>
      <p:pic>
        <p:nvPicPr>
          <p:cNvPr id="4" name="Εικόνα 3">
            <a:extLst>
              <a:ext uri="{FF2B5EF4-FFF2-40B4-BE49-F238E27FC236}">
                <a16:creationId xmlns:a16="http://schemas.microsoft.com/office/drawing/2014/main" id="{82DF1558-C30F-46DE-892C-F42925255332}"/>
              </a:ext>
            </a:extLst>
          </p:cNvPr>
          <p:cNvPicPr>
            <a:picLocks noChangeAspect="1"/>
          </p:cNvPicPr>
          <p:nvPr/>
        </p:nvPicPr>
        <p:blipFill>
          <a:blip r:embed="rId2"/>
          <a:stretch>
            <a:fillRect/>
          </a:stretch>
        </p:blipFill>
        <p:spPr>
          <a:xfrm>
            <a:off x="2195322" y="2301767"/>
            <a:ext cx="7801356" cy="4400785"/>
          </a:xfrm>
          <a:prstGeom prst="rect">
            <a:avLst/>
          </a:prstGeom>
        </p:spPr>
      </p:pic>
    </p:spTree>
    <p:extLst>
      <p:ext uri="{BB962C8B-B14F-4D97-AF65-F5344CB8AC3E}">
        <p14:creationId xmlns:p14="http://schemas.microsoft.com/office/powerpoint/2010/main" val="27804716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DEADBEE-48C6-4108-A5A3-72BC923E33E9}"/>
              </a:ext>
            </a:extLst>
          </p:cNvPr>
          <p:cNvSpPr>
            <a:spLocks noGrp="1"/>
          </p:cNvSpPr>
          <p:nvPr>
            <p:ph type="title"/>
          </p:nvPr>
        </p:nvSpPr>
        <p:spPr/>
        <p:txBody>
          <a:bodyPr/>
          <a:lstStyle/>
          <a:p>
            <a:r>
              <a:rPr lang="el-GR" dirty="0"/>
              <a:t>Ιερά Μητρόπολη </a:t>
            </a:r>
            <a:r>
              <a:rPr lang="el-GR" dirty="0" err="1"/>
              <a:t>Ιεραπύτνης</a:t>
            </a:r>
            <a:r>
              <a:rPr lang="el-GR" dirty="0"/>
              <a:t> και Σητείας</a:t>
            </a:r>
          </a:p>
        </p:txBody>
      </p:sp>
      <p:sp>
        <p:nvSpPr>
          <p:cNvPr id="4" name="Θέση περιεχομένου 3">
            <a:extLst>
              <a:ext uri="{FF2B5EF4-FFF2-40B4-BE49-F238E27FC236}">
                <a16:creationId xmlns:a16="http://schemas.microsoft.com/office/drawing/2014/main" id="{203B6523-674B-4D96-A5B0-DEDB13F9D2CB}"/>
              </a:ext>
            </a:extLst>
          </p:cNvPr>
          <p:cNvSpPr>
            <a:spLocks noGrp="1"/>
          </p:cNvSpPr>
          <p:nvPr>
            <p:ph sz="half" idx="2"/>
          </p:nvPr>
        </p:nvSpPr>
        <p:spPr>
          <a:xfrm>
            <a:off x="599090" y="2963918"/>
            <a:ext cx="5383896" cy="3078314"/>
          </a:xfrm>
        </p:spPr>
        <p:txBody>
          <a:bodyPr>
            <a:noAutofit/>
          </a:bodyPr>
          <a:lstStyle/>
          <a:p>
            <a:r>
              <a:rPr lang="el-GR" sz="1600" dirty="0"/>
              <a:t> Η Μητρόπολη έχει έδρα της την Ιεράπετρα Λασιθίου και περιλαμβάνει τις άλλοτε επαρχίες Ιεράπετρας και Σητείας της περιφερειακής ενότητας Λασιθίου, ήτοι πόλεις και οικισμούς των δήμων Ιεράπετρας, Σητείας, καθώς και κάποιων οικισμών του Δήμου Αγίου Νικολάου και του Δήμου Βιάννου.</a:t>
            </a:r>
          </a:p>
          <a:p>
            <a:r>
              <a:rPr lang="el-GR" sz="1600" dirty="0"/>
              <a:t>Μητροπολίτης είναι ο σεβασμιότατος Κύριλλος (</a:t>
            </a:r>
            <a:r>
              <a:rPr lang="el-GR" sz="1600" dirty="0" err="1"/>
              <a:t>Διαμαντάκης</a:t>
            </a:r>
            <a:r>
              <a:rPr lang="el-GR" sz="1600" dirty="0"/>
              <a:t>), </a:t>
            </a:r>
            <a:r>
              <a:rPr lang="el-GR" sz="1600" b="1" dirty="0" err="1"/>
              <a:t>υπέρτιμος</a:t>
            </a:r>
            <a:r>
              <a:rPr lang="el-GR" sz="1600" b="1" dirty="0"/>
              <a:t> και έξαρχος Ανατολικής Κρήτης </a:t>
            </a:r>
            <a:r>
              <a:rPr lang="el-GR" sz="1600" dirty="0"/>
              <a:t>πρώην πρωτοσύγκελος της Ιεράς Μητροπόλεως και Αρχιγραμματέας της Ιεράς Επαρχιακής Συνόδου της Εκκλησίας της Κρήτης.</a:t>
            </a:r>
          </a:p>
        </p:txBody>
      </p:sp>
      <p:sp>
        <p:nvSpPr>
          <p:cNvPr id="5" name="Θέση κειμένου 4">
            <a:extLst>
              <a:ext uri="{FF2B5EF4-FFF2-40B4-BE49-F238E27FC236}">
                <a16:creationId xmlns:a16="http://schemas.microsoft.com/office/drawing/2014/main" id="{B6EB2BCE-E16C-45CA-BC1D-66B796D17749}"/>
              </a:ext>
            </a:extLst>
          </p:cNvPr>
          <p:cNvSpPr>
            <a:spLocks noGrp="1"/>
          </p:cNvSpPr>
          <p:nvPr>
            <p:ph type="body" sz="quarter" idx="3"/>
          </p:nvPr>
        </p:nvSpPr>
        <p:spPr>
          <a:xfrm>
            <a:off x="6366430" y="1860332"/>
            <a:ext cx="4997068" cy="1356694"/>
          </a:xfrm>
        </p:spPr>
        <p:txBody>
          <a:bodyPr/>
          <a:lstStyle/>
          <a:p>
            <a:r>
              <a:rPr lang="el-GR" sz="1400" b="1" dirty="0">
                <a:solidFill>
                  <a:srgbClr val="FF0000"/>
                </a:solidFill>
              </a:rPr>
              <a:t>ΜΗΤΡΟΠΟΛΙΤΙΚΟΣ ΝΑΟΣ ΑΓΙΟΥ ΓΕΩΡΓΙΟΥ ΙΕΡΑΠΕΤΡΑΣ </a:t>
            </a:r>
            <a:r>
              <a:rPr lang="el-GR" b="1" dirty="0">
                <a:solidFill>
                  <a:srgbClr val="FF0000"/>
                </a:solidFill>
              </a:rPr>
              <a:t>.</a:t>
            </a:r>
          </a:p>
          <a:p>
            <a:endParaRPr lang="el-GR" dirty="0"/>
          </a:p>
        </p:txBody>
      </p:sp>
      <p:pic>
        <p:nvPicPr>
          <p:cNvPr id="9" name="Θέση περιεχομένου 8">
            <a:extLst>
              <a:ext uri="{FF2B5EF4-FFF2-40B4-BE49-F238E27FC236}">
                <a16:creationId xmlns:a16="http://schemas.microsoft.com/office/drawing/2014/main" id="{525B56D5-6BC8-4710-807B-9BBE06F4E118}"/>
              </a:ext>
            </a:extLst>
          </p:cNvPr>
          <p:cNvPicPr>
            <a:picLocks noGrp="1" noChangeAspect="1"/>
          </p:cNvPicPr>
          <p:nvPr>
            <p:ph sz="quarter" idx="4"/>
          </p:nvPr>
        </p:nvPicPr>
        <p:blipFill>
          <a:blip r:embed="rId2"/>
          <a:stretch>
            <a:fillRect/>
          </a:stretch>
        </p:blipFill>
        <p:spPr>
          <a:xfrm>
            <a:off x="6366431" y="2963918"/>
            <a:ext cx="5110865" cy="3342348"/>
          </a:xfrm>
          <a:prstGeom prst="rect">
            <a:avLst/>
          </a:prstGeom>
        </p:spPr>
      </p:pic>
      <p:sp>
        <p:nvSpPr>
          <p:cNvPr id="10" name="Θέση υποσέλιδου 9">
            <a:extLst>
              <a:ext uri="{FF2B5EF4-FFF2-40B4-BE49-F238E27FC236}">
                <a16:creationId xmlns:a16="http://schemas.microsoft.com/office/drawing/2014/main" id="{29DE6193-6941-47C2-8E06-2BD0D3A4DBB2}"/>
              </a:ext>
            </a:extLst>
          </p:cNvPr>
          <p:cNvSpPr>
            <a:spLocks noGrp="1"/>
          </p:cNvSpPr>
          <p:nvPr>
            <p:ph type="ftr" sz="quarter" idx="11"/>
          </p:nvPr>
        </p:nvSpPr>
        <p:spPr/>
        <p:txBody>
          <a:bodyPr/>
          <a:lstStyle/>
          <a:p>
            <a:r>
              <a:rPr lang="el-GR"/>
              <a:t>Αγγελιδάκη Μαρία  ΠΕ01</a:t>
            </a:r>
            <a:endParaRPr lang="en-US" dirty="0"/>
          </a:p>
        </p:txBody>
      </p:sp>
    </p:spTree>
    <p:extLst>
      <p:ext uri="{BB962C8B-B14F-4D97-AF65-F5344CB8AC3E}">
        <p14:creationId xmlns:p14="http://schemas.microsoft.com/office/powerpoint/2010/main" val="36341567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56ED7BA-35F6-4446-886E-AF9877D87AF2}"/>
              </a:ext>
            </a:extLst>
          </p:cNvPr>
          <p:cNvSpPr>
            <a:spLocks noGrp="1"/>
          </p:cNvSpPr>
          <p:nvPr>
            <p:ph type="title"/>
          </p:nvPr>
        </p:nvSpPr>
        <p:spPr/>
        <p:txBody>
          <a:bodyPr/>
          <a:lstStyle/>
          <a:p>
            <a:r>
              <a:rPr lang="el-GR" dirty="0"/>
              <a:t>Ιερά Μητρόπολη Πέτρας και Χερρονήσου</a:t>
            </a:r>
            <a:br>
              <a:rPr lang="el-GR" dirty="0"/>
            </a:br>
            <a:endParaRPr lang="el-GR" dirty="0"/>
          </a:p>
        </p:txBody>
      </p:sp>
      <p:sp>
        <p:nvSpPr>
          <p:cNvPr id="4" name="Θέση περιεχομένου 3">
            <a:extLst>
              <a:ext uri="{FF2B5EF4-FFF2-40B4-BE49-F238E27FC236}">
                <a16:creationId xmlns:a16="http://schemas.microsoft.com/office/drawing/2014/main" id="{F866609F-41A8-4732-A1E4-8BB8AA5B4B9E}"/>
              </a:ext>
            </a:extLst>
          </p:cNvPr>
          <p:cNvSpPr>
            <a:spLocks noGrp="1"/>
          </p:cNvSpPr>
          <p:nvPr>
            <p:ph sz="half" idx="2"/>
          </p:nvPr>
        </p:nvSpPr>
        <p:spPr>
          <a:xfrm>
            <a:off x="204952" y="2606040"/>
            <a:ext cx="5778034" cy="3436192"/>
          </a:xfrm>
        </p:spPr>
        <p:txBody>
          <a:bodyPr>
            <a:noAutofit/>
          </a:bodyPr>
          <a:lstStyle/>
          <a:p>
            <a:r>
              <a:rPr lang="el-GR" sz="1600" dirty="0"/>
              <a:t> Η Μητρόπολη έχει έδρα της τη Νεάπολη Λασιθίου και περιλαμβάνει οικισμούς των δήμων Αγίου Νικολάου και Οροπεδίου Λασιθίου, καθώς και ορισμένους οικισμούς του Δήμου Χερσονήσου.</a:t>
            </a:r>
          </a:p>
          <a:p>
            <a:r>
              <a:rPr lang="el-GR" sz="1600" dirty="0"/>
              <a:t>Ο πλήρης τίτλος του εκάστοτε επισκόπου είναι «Μητροπολίτης Πέτρας και Χερρονήσου</a:t>
            </a:r>
            <a:r>
              <a:rPr lang="el-GR" sz="1600" b="1" dirty="0"/>
              <a:t>, </a:t>
            </a:r>
            <a:r>
              <a:rPr lang="el-GR" sz="1600" b="1" dirty="0" err="1"/>
              <a:t>Υπέρτιμος</a:t>
            </a:r>
            <a:r>
              <a:rPr lang="el-GR" sz="1600" b="1" dirty="0"/>
              <a:t> και Έξαρχος[α] Καρπαθίου πελάγους».</a:t>
            </a:r>
          </a:p>
          <a:p>
            <a:endParaRPr lang="el-GR" sz="1600" dirty="0"/>
          </a:p>
          <a:p>
            <a:r>
              <a:rPr lang="el-GR" sz="1600" dirty="0"/>
              <a:t>Τη θέση και τον τίτλο αυτό κατέχει σήμερα ο Σεβασμιώτατος κ.κ. Γεράσιμος (κατά </a:t>
            </a:r>
            <a:r>
              <a:rPr lang="el-GR" sz="1600" dirty="0" err="1"/>
              <a:t>κόσμον</a:t>
            </a:r>
            <a:r>
              <a:rPr lang="el-GR" sz="1600" dirty="0"/>
              <a:t> Γεώργιος </a:t>
            </a:r>
            <a:r>
              <a:rPr lang="el-GR" sz="1600" dirty="0" err="1"/>
              <a:t>Μαρματάκης</a:t>
            </a:r>
            <a:r>
              <a:rPr lang="el-GR" sz="1600" dirty="0"/>
              <a:t>), ο οποίος εξελέγη στις 8 Δεκεμβρίου 2015</a:t>
            </a:r>
          </a:p>
        </p:txBody>
      </p:sp>
      <p:sp>
        <p:nvSpPr>
          <p:cNvPr id="5" name="Θέση κειμένου 4">
            <a:extLst>
              <a:ext uri="{FF2B5EF4-FFF2-40B4-BE49-F238E27FC236}">
                <a16:creationId xmlns:a16="http://schemas.microsoft.com/office/drawing/2014/main" id="{5441A78B-6280-427E-BF77-98641F988FEA}"/>
              </a:ext>
            </a:extLst>
          </p:cNvPr>
          <p:cNvSpPr>
            <a:spLocks noGrp="1"/>
          </p:cNvSpPr>
          <p:nvPr>
            <p:ph type="body" sz="quarter" idx="3"/>
          </p:nvPr>
        </p:nvSpPr>
        <p:spPr>
          <a:xfrm>
            <a:off x="6450676" y="2606040"/>
            <a:ext cx="4586132" cy="576262"/>
          </a:xfrm>
        </p:spPr>
        <p:txBody>
          <a:bodyPr/>
          <a:lstStyle/>
          <a:p>
            <a:r>
              <a:rPr lang="el-GR" sz="1400" b="1" dirty="0">
                <a:solidFill>
                  <a:srgbClr val="FF0000"/>
                </a:solidFill>
              </a:rPr>
              <a:t>ΙΕΡΟΣ ΝΑΟΣ ΜΕΓΑΛΗ ΠΑΝΑΓΙΑ (ΝΕΑΠΟΛΗ)</a:t>
            </a:r>
          </a:p>
        </p:txBody>
      </p:sp>
      <p:pic>
        <p:nvPicPr>
          <p:cNvPr id="7" name="Θέση περιεχομένου 6">
            <a:extLst>
              <a:ext uri="{FF2B5EF4-FFF2-40B4-BE49-F238E27FC236}">
                <a16:creationId xmlns:a16="http://schemas.microsoft.com/office/drawing/2014/main" id="{A5F250C5-7D2C-4713-8D9E-306DCFFAEEC6}"/>
              </a:ext>
            </a:extLst>
          </p:cNvPr>
          <p:cNvPicPr>
            <a:picLocks noGrp="1" noChangeAspect="1"/>
          </p:cNvPicPr>
          <p:nvPr>
            <p:ph sz="quarter" idx="4"/>
          </p:nvPr>
        </p:nvPicPr>
        <p:blipFill>
          <a:blip r:embed="rId2"/>
          <a:stretch>
            <a:fillRect/>
          </a:stretch>
        </p:blipFill>
        <p:spPr>
          <a:xfrm>
            <a:off x="6450676" y="3283527"/>
            <a:ext cx="4156363" cy="2984269"/>
          </a:xfrm>
          <a:prstGeom prst="rect">
            <a:avLst/>
          </a:prstGeom>
        </p:spPr>
      </p:pic>
      <p:sp>
        <p:nvSpPr>
          <p:cNvPr id="8" name="Θέση υποσέλιδου 7">
            <a:extLst>
              <a:ext uri="{FF2B5EF4-FFF2-40B4-BE49-F238E27FC236}">
                <a16:creationId xmlns:a16="http://schemas.microsoft.com/office/drawing/2014/main" id="{43CEAFF4-72C9-4719-8FE1-A2261A89DF84}"/>
              </a:ext>
            </a:extLst>
          </p:cNvPr>
          <p:cNvSpPr>
            <a:spLocks noGrp="1"/>
          </p:cNvSpPr>
          <p:nvPr>
            <p:ph type="ftr" sz="quarter" idx="11"/>
          </p:nvPr>
        </p:nvSpPr>
        <p:spPr/>
        <p:txBody>
          <a:bodyPr/>
          <a:lstStyle/>
          <a:p>
            <a:r>
              <a:rPr lang="el-GR"/>
              <a:t>Αγγελιδάκη Μαρία  ΠΕ01</a:t>
            </a:r>
            <a:endParaRPr lang="en-US" dirty="0"/>
          </a:p>
        </p:txBody>
      </p:sp>
    </p:spTree>
    <p:extLst>
      <p:ext uri="{BB962C8B-B14F-4D97-AF65-F5344CB8AC3E}">
        <p14:creationId xmlns:p14="http://schemas.microsoft.com/office/powerpoint/2010/main" val="313334389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Αίθουσα συσκέψεων &quot;Ιόν&quot;">
  <a:themeElements>
    <a:clrScheme name="Ion Boardroom">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FFC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EC7F02AD-9687-440F-A9DF-FAA6F22270D7}"/>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TM02900722[[fn=Αίθουσα συσκέψεων (Ιόντα)]]</Template>
  <TotalTime>218</TotalTime>
  <Words>856</Words>
  <Application>Microsoft Office PowerPoint</Application>
  <PresentationFormat>Ευρεία οθόνη</PresentationFormat>
  <Paragraphs>62</Paragraphs>
  <Slides>15</Slides>
  <Notes>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15</vt:i4>
      </vt:variant>
    </vt:vector>
  </HeadingPairs>
  <TitlesOfParts>
    <vt:vector size="20" baseType="lpstr">
      <vt:lpstr>Arial</vt:lpstr>
      <vt:lpstr>Calibri</vt:lpstr>
      <vt:lpstr>Century Gothic</vt:lpstr>
      <vt:lpstr>Wingdings 3</vt:lpstr>
      <vt:lpstr>Αίθουσα συσκέψεων "Ιόν"</vt:lpstr>
      <vt:lpstr>Παρουσίαση του PowerPoint</vt:lpstr>
      <vt:lpstr>Παρουσίαση του PowerPoint</vt:lpstr>
      <vt:lpstr>ΑΡΧΙΕΠΙΣΚΟΠΗ ΚΡΗΤΗΣ </vt:lpstr>
      <vt:lpstr>ΣΤΟΝ ΝΟΜΟ ΗΡΑΚΛΕΙΟΥ ΥΠΑΡΧΟΥΝ ΟΙ ΜΗΤΡΟΠΟΛΕΙΣ</vt:lpstr>
      <vt:lpstr>Ιερά Μητρόπολη Αρκαλοχωρίου, Καστελλίου και Βιάννου</vt:lpstr>
      <vt:lpstr>Ιερά Μητρόπολη Γορτύνης &amp; Αρκαδίας </vt:lpstr>
      <vt:lpstr>ΣΤΟΝ ΝΟΜΟ ΛΑΣΙΘΙΟΥ ΥΠΑΡΧΟΥΝ</vt:lpstr>
      <vt:lpstr>Ιερά Μητρόπολη Ιεραπύτνης και Σητείας</vt:lpstr>
      <vt:lpstr>Ιερά Μητρόπολη Πέτρας και Χερρονήσου </vt:lpstr>
      <vt:lpstr>ΣΤΟΝ ΝΟΜΟ ΡΕΘΥΜΝΟΥ</vt:lpstr>
      <vt:lpstr>Ιερά Μητρόπολη Ρεθύμνης και Αυλοποτάμου</vt:lpstr>
      <vt:lpstr>Ιερά Μητρόπολη Λάμπης, Συβρίτου και Σφακίων</vt:lpstr>
      <vt:lpstr>ΣΤΟΝ ΝΟΜΟ ΧΑΝΙΩΝ</vt:lpstr>
      <vt:lpstr>Ιερά Μητρόπολη Κυδωνίας και Αποκορώνου</vt:lpstr>
      <vt:lpstr>Ιερά Μητρόπολη Κισάμου και Σελίνου</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Αριετα Σεβδαλη</dc:creator>
  <cp:lastModifiedBy>Maria Aggelidaki</cp:lastModifiedBy>
  <cp:revision>5</cp:revision>
  <dcterms:created xsi:type="dcterms:W3CDTF">2021-10-04T13:37:57Z</dcterms:created>
  <dcterms:modified xsi:type="dcterms:W3CDTF">2025-10-07T18:50:51Z</dcterms:modified>
</cp:coreProperties>
</file>