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333958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181210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006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415428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463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347956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131894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23029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376509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A1A8-FDEC-4F13-BDEE-212EA5C67D9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266872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82A1A8-FDEC-4F13-BDEE-212EA5C67D9A}"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28083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82A1A8-FDEC-4F13-BDEE-212EA5C67D9A}"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404998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82A1A8-FDEC-4F13-BDEE-212EA5C67D9A}"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172703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2A1A8-FDEC-4F13-BDEE-212EA5C67D9A}"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377022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82A1A8-FDEC-4F13-BDEE-212EA5C67D9A}"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14054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82A1A8-FDEC-4F13-BDEE-212EA5C67D9A}"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9F4E3-B21A-4F8A-9E4A-94B88971AA41}" type="slidenum">
              <a:rPr lang="en-US" smtClean="0"/>
              <a:t>‹#›</a:t>
            </a:fld>
            <a:endParaRPr lang="en-US"/>
          </a:p>
        </p:txBody>
      </p:sp>
    </p:spTree>
    <p:extLst>
      <p:ext uri="{BB962C8B-B14F-4D97-AF65-F5344CB8AC3E}">
        <p14:creationId xmlns:p14="http://schemas.microsoft.com/office/powerpoint/2010/main" val="74197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82A1A8-FDEC-4F13-BDEE-212EA5C67D9A}" type="datetimeFigureOut">
              <a:rPr lang="en-US" smtClean="0"/>
              <a:t>4/21/2026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99F4E3-B21A-4F8A-9E4A-94B88971AA41}" type="slidenum">
              <a:rPr lang="en-US" smtClean="0"/>
              <a:t>‹#›</a:t>
            </a:fld>
            <a:endParaRPr lang="en-US"/>
          </a:p>
        </p:txBody>
      </p:sp>
    </p:spTree>
    <p:extLst>
      <p:ext uri="{BB962C8B-B14F-4D97-AF65-F5344CB8AC3E}">
        <p14:creationId xmlns:p14="http://schemas.microsoft.com/office/powerpoint/2010/main" val="825255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2D8B2-8390-26C0-5AEA-6CA2C2923AC0}"/>
              </a:ext>
            </a:extLst>
          </p:cNvPr>
          <p:cNvSpPr>
            <a:spLocks noGrp="1"/>
          </p:cNvSpPr>
          <p:nvPr>
            <p:ph type="title"/>
          </p:nvPr>
        </p:nvSpPr>
        <p:spPr>
          <a:xfrm>
            <a:off x="838200" y="365125"/>
            <a:ext cx="10634932" cy="1653456"/>
          </a:xfrm>
        </p:spPr>
        <p:txBody>
          <a:bodyPr>
            <a:normAutofit fontScale="90000"/>
          </a:bodyPr>
          <a:lstStyle/>
          <a:p>
            <a:pPr algn="ctr"/>
            <a:r>
              <a:rPr lang="el-GR" b="1" dirty="0">
                <a:solidFill>
                  <a:srgbClr val="FF0000"/>
                </a:solidFill>
                <a:latin typeface="Times New Roman" panose="02020603050405020304" pitchFamily="18" charset="0"/>
                <a:cs typeface="Times New Roman" panose="02020603050405020304" pitchFamily="18" charset="0"/>
              </a:rPr>
              <a:t>ΣΚΥΛΟΣ</a:t>
            </a:r>
            <a:br>
              <a:rPr lang="el-GR" b="1" dirty="0">
                <a:solidFill>
                  <a:srgbClr val="FF0000"/>
                </a:solidFill>
                <a:latin typeface="Times New Roman" panose="02020603050405020304" pitchFamily="18" charset="0"/>
                <a:cs typeface="Times New Roman" panose="02020603050405020304" pitchFamily="18" charset="0"/>
              </a:rPr>
            </a:br>
            <a:br>
              <a:rPr lang="el-GR" b="1" dirty="0">
                <a:solidFill>
                  <a:srgbClr val="FF0000"/>
                </a:solidFill>
                <a:latin typeface="Times New Roman" panose="02020603050405020304" pitchFamily="18" charset="0"/>
                <a:cs typeface="Times New Roman" panose="02020603050405020304" pitchFamily="18" charset="0"/>
              </a:rPr>
            </a:br>
            <a:r>
              <a:rPr lang="el-GR" b="1" dirty="0">
                <a:solidFill>
                  <a:srgbClr val="FF0000"/>
                </a:solidFill>
                <a:latin typeface="Times New Roman" panose="02020603050405020304" pitchFamily="18" charset="0"/>
                <a:cs typeface="Times New Roman" panose="02020603050405020304" pitchFamily="18" charset="0"/>
              </a:rPr>
              <a:t>Ο καλύτερος φίλος του ανθρώπου</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1" name="Content Placeholder 10" descr="Dog with solid fill">
            <a:extLst>
              <a:ext uri="{FF2B5EF4-FFF2-40B4-BE49-F238E27FC236}">
                <a16:creationId xmlns:a16="http://schemas.microsoft.com/office/drawing/2014/main" id="{F8D06978-3D52-9FF8-9C4F-570A42D1158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70407" y="2103407"/>
            <a:ext cx="2651185" cy="2651185"/>
          </a:xfrm>
        </p:spPr>
      </p:pic>
    </p:spTree>
    <p:extLst>
      <p:ext uri="{BB962C8B-B14F-4D97-AF65-F5344CB8AC3E}">
        <p14:creationId xmlns:p14="http://schemas.microsoft.com/office/powerpoint/2010/main" val="9894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FFEEA6-0002-76F9-C19A-2344804E154F}"/>
              </a:ext>
            </a:extLst>
          </p:cNvPr>
          <p:cNvSpPr>
            <a:spLocks noGrp="1"/>
          </p:cNvSpPr>
          <p:nvPr>
            <p:ph idx="1"/>
          </p:nvPr>
        </p:nvSpPr>
        <p:spPr>
          <a:xfrm>
            <a:off x="977079" y="928478"/>
            <a:ext cx="10583174" cy="1603375"/>
          </a:xfrm>
        </p:spPr>
        <p:txBody>
          <a:bodyPr>
            <a:normAutofit/>
          </a:bodyPr>
          <a:lstStyle/>
          <a:p>
            <a:pPr marL="0" indent="0" algn="ctr">
              <a:buNone/>
            </a:pPr>
            <a:r>
              <a:rPr lang="el-GR" sz="4000" dirty="0">
                <a:latin typeface="Times New Roman" panose="02020603050405020304" pitchFamily="18" charset="0"/>
                <a:cs typeface="Times New Roman" panose="02020603050405020304" pitchFamily="18" charset="0"/>
              </a:rPr>
              <a:t>Οι σκύλοι κατάγονται από τους λύκους</a:t>
            </a:r>
          </a:p>
          <a:p>
            <a:pPr marL="0" indent="0" algn="ctr">
              <a:buNone/>
            </a:pPr>
            <a:r>
              <a:rPr lang="el-GR" sz="4000" dirty="0">
                <a:latin typeface="Times New Roman" panose="02020603050405020304" pitchFamily="18" charset="0"/>
                <a:cs typeface="Times New Roman" panose="02020603050405020304" pitchFamily="18" charset="0"/>
              </a:rPr>
              <a:t>Υπάρχουν διάφορες ράτσες!</a:t>
            </a:r>
            <a:endParaRPr lang="en-US" sz="4000" dirty="0">
              <a:latin typeface="Times New Roman" panose="02020603050405020304" pitchFamily="18" charset="0"/>
              <a:cs typeface="Times New Roman" panose="02020603050405020304" pitchFamily="18" charset="0"/>
            </a:endParaRPr>
          </a:p>
        </p:txBody>
      </p:sp>
      <p:pic>
        <p:nvPicPr>
          <p:cNvPr id="6" name="Picture 5" descr="A dog with its mouth open&#10;&#10;AI-generated content may be incorrect.">
            <a:extLst>
              <a:ext uri="{FF2B5EF4-FFF2-40B4-BE49-F238E27FC236}">
                <a16:creationId xmlns:a16="http://schemas.microsoft.com/office/drawing/2014/main" id="{D2BBF5C4-BBCB-E16E-A905-EFA711452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665" y="2920042"/>
            <a:ext cx="5750670" cy="3236424"/>
          </a:xfrm>
          <a:prstGeom prst="rect">
            <a:avLst/>
          </a:prstGeom>
        </p:spPr>
      </p:pic>
    </p:spTree>
    <p:extLst>
      <p:ext uri="{BB962C8B-B14F-4D97-AF65-F5344CB8AC3E}">
        <p14:creationId xmlns:p14="http://schemas.microsoft.com/office/powerpoint/2010/main" val="253174557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81AE-303C-8FC8-793C-A1D4E0BB0556}"/>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ΓΕΡΜΑΝΙΚΟΣ ΠΟΙΜΕΝΙΚΟΣ</a:t>
            </a:r>
            <a:br>
              <a:rPr lang="el-G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DA84467-5F67-699C-39E9-DD39BC231B31}"/>
              </a:ext>
            </a:extLst>
          </p:cNvPr>
          <p:cNvSpPr txBox="1"/>
          <p:nvPr/>
        </p:nvSpPr>
        <p:spPr>
          <a:xfrm>
            <a:off x="1860430" y="1268083"/>
            <a:ext cx="7594121" cy="923330"/>
          </a:xfrm>
          <a:prstGeom prst="rect">
            <a:avLst/>
          </a:prstGeom>
          <a:noFill/>
        </p:spPr>
        <p:txBody>
          <a:bodyPr wrap="square" rtlCol="0">
            <a:spAutoFit/>
          </a:bodyPr>
          <a:lstStyle/>
          <a:p>
            <a:r>
              <a:rPr lang="el-GR" i="0" dirty="0">
                <a:solidFill>
                  <a:srgbClr val="1F1F1F"/>
                </a:solidFill>
                <a:effectLst/>
                <a:latin typeface="Times New Roman" panose="02020603050405020304" pitchFamily="18" charset="0"/>
                <a:cs typeface="Times New Roman" panose="02020603050405020304" pitchFamily="18" charset="0"/>
              </a:rPr>
              <a:t>Ο Γερμανικός ποιμενικός είναι ράτσα σκύλου, γνωστή στην καθημερινότητα ως λυκόσκυλο. Χρησιμοποιείται ως σκύλος φύλακας και ως ποιμενικό. Λόγω της δύναμής του, χρησιμοποιείται από την αστυνομία παγκοσμίως.</a:t>
            </a:r>
            <a:endParaRPr lang="en-US" dirty="0">
              <a:latin typeface="Times New Roman" panose="02020603050405020304" pitchFamily="18" charset="0"/>
              <a:cs typeface="Times New Roman" panose="02020603050405020304" pitchFamily="18" charset="0"/>
            </a:endParaRPr>
          </a:p>
        </p:txBody>
      </p:sp>
      <p:pic>
        <p:nvPicPr>
          <p:cNvPr id="5" name="Picture 4" descr="A dog standing on grass&#10;&#10;AI-generated content may be incorrect.">
            <a:extLst>
              <a:ext uri="{FF2B5EF4-FFF2-40B4-BE49-F238E27FC236}">
                <a16:creationId xmlns:a16="http://schemas.microsoft.com/office/drawing/2014/main" id="{03E53347-CBED-1F7B-E52A-949EDF7FE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223" y="2588883"/>
            <a:ext cx="4876800" cy="3133725"/>
          </a:xfrm>
          <a:prstGeom prst="rect">
            <a:avLst/>
          </a:prstGeom>
        </p:spPr>
      </p:pic>
    </p:spTree>
    <p:extLst>
      <p:ext uri="{BB962C8B-B14F-4D97-AF65-F5344CB8AC3E}">
        <p14:creationId xmlns:p14="http://schemas.microsoft.com/office/powerpoint/2010/main" val="229370373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B77A-78F3-C85A-A1F7-5958CC219AFD}"/>
              </a:ext>
            </a:extLst>
          </p:cNvPr>
          <p:cNvSpPr>
            <a:spLocks noGrp="1"/>
          </p:cNvSpPr>
          <p:nvPr>
            <p:ph type="title"/>
          </p:nvPr>
        </p:nvSpPr>
        <p:spPr>
          <a:xfrm>
            <a:off x="838200" y="215660"/>
            <a:ext cx="9013166" cy="1319753"/>
          </a:xfrm>
        </p:spPr>
        <p:txBody>
          <a:bodyPr/>
          <a:lstStyle/>
          <a:p>
            <a:pPr algn="ctr"/>
            <a:r>
              <a:rPr lang="el-GR" dirty="0" err="1">
                <a:latin typeface="Times New Roman" panose="02020603050405020304" pitchFamily="18" charset="0"/>
                <a:cs typeface="Times New Roman" panose="02020603050405020304" pitchFamily="18" charset="0"/>
              </a:rPr>
              <a:t>Λαμπραντόρ</a:t>
            </a:r>
            <a:endParaRPr lang="en-US" dirty="0">
              <a:latin typeface="Times New Roman" panose="02020603050405020304" pitchFamily="18" charset="0"/>
              <a:cs typeface="Times New Roman" panose="02020603050405020304" pitchFamily="18" charset="0"/>
            </a:endParaRPr>
          </a:p>
        </p:txBody>
      </p:sp>
      <p:pic>
        <p:nvPicPr>
          <p:cNvPr id="4" name="Picture 3" descr="A dog standing in the grass&#10;&#10;AI-generated content may be incorrect.">
            <a:extLst>
              <a:ext uri="{FF2B5EF4-FFF2-40B4-BE49-F238E27FC236}">
                <a16:creationId xmlns:a16="http://schemas.microsoft.com/office/drawing/2014/main" id="{CC01CD23-5E86-207B-D2E1-6E97293DC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649" y="4244335"/>
            <a:ext cx="3355675" cy="2239914"/>
          </a:xfrm>
          <a:prstGeom prst="rect">
            <a:avLst/>
          </a:prstGeom>
        </p:spPr>
      </p:pic>
      <p:sp>
        <p:nvSpPr>
          <p:cNvPr id="5" name="TextBox 4">
            <a:extLst>
              <a:ext uri="{FF2B5EF4-FFF2-40B4-BE49-F238E27FC236}">
                <a16:creationId xmlns:a16="http://schemas.microsoft.com/office/drawing/2014/main" id="{86993FBD-DD8B-E82A-A64F-1A13B223C663}"/>
              </a:ext>
            </a:extLst>
          </p:cNvPr>
          <p:cNvSpPr txBox="1"/>
          <p:nvPr/>
        </p:nvSpPr>
        <p:spPr>
          <a:xfrm>
            <a:off x="1466491" y="1028615"/>
            <a:ext cx="7936302" cy="3170099"/>
          </a:xfrm>
          <a:prstGeom prst="rect">
            <a:avLst/>
          </a:prstGeom>
          <a:noFill/>
        </p:spPr>
        <p:txBody>
          <a:bodyPr wrap="square" rtlCol="0">
            <a:spAutoFit/>
          </a:bodyPr>
          <a:lstStyle/>
          <a:p>
            <a:pPr algn="just"/>
            <a:r>
              <a:rPr lang="el-GR" sz="2000" b="0" i="0" dirty="0">
                <a:solidFill>
                  <a:srgbClr val="202122"/>
                </a:solidFill>
                <a:effectLst/>
                <a:latin typeface="Times New Roman" panose="02020603050405020304" pitchFamily="18" charset="0"/>
                <a:cs typeface="Times New Roman" panose="02020603050405020304" pitchFamily="18" charset="0"/>
              </a:rPr>
              <a:t>Το </a:t>
            </a:r>
            <a:r>
              <a:rPr lang="el-GR" sz="2000" b="1" i="0" dirty="0" err="1">
                <a:solidFill>
                  <a:srgbClr val="202122"/>
                </a:solidFill>
                <a:effectLst/>
                <a:latin typeface="Times New Roman" panose="02020603050405020304" pitchFamily="18" charset="0"/>
                <a:cs typeface="Times New Roman" panose="02020603050405020304" pitchFamily="18" charset="0"/>
              </a:rPr>
              <a:t>Λαμπραντόρ</a:t>
            </a:r>
            <a:r>
              <a:rPr lang="el-GR" sz="2000" b="0" i="0" dirty="0">
                <a:solidFill>
                  <a:srgbClr val="202122"/>
                </a:solidFill>
                <a:effectLst/>
                <a:latin typeface="Times New Roman" panose="02020603050405020304" pitchFamily="18" charset="0"/>
                <a:cs typeface="Times New Roman" panose="02020603050405020304" pitchFamily="18" charset="0"/>
              </a:rPr>
              <a:t> (</a:t>
            </a:r>
            <a:r>
              <a:rPr lang="el-GR" sz="2000" b="0" i="1" dirty="0" err="1">
                <a:solidFill>
                  <a:srgbClr val="202122"/>
                </a:solidFill>
                <a:effectLst/>
                <a:latin typeface="Times New Roman" panose="02020603050405020304" pitchFamily="18" charset="0"/>
                <a:cs typeface="Times New Roman" panose="02020603050405020304" pitchFamily="18" charset="0"/>
              </a:rPr>
              <a:t>Labrador</a:t>
            </a:r>
            <a:r>
              <a:rPr lang="el-GR" sz="2000" b="0" i="1" dirty="0">
                <a:solidFill>
                  <a:srgbClr val="202122"/>
                </a:solidFill>
                <a:effectLst/>
                <a:latin typeface="Times New Roman" panose="02020603050405020304" pitchFamily="18" charset="0"/>
                <a:cs typeface="Times New Roman" panose="02020603050405020304" pitchFamily="18" charset="0"/>
              </a:rPr>
              <a:t> </a:t>
            </a:r>
            <a:r>
              <a:rPr lang="el-GR" sz="2000" b="0" i="1" dirty="0" err="1">
                <a:solidFill>
                  <a:srgbClr val="202122"/>
                </a:solidFill>
                <a:effectLst/>
                <a:latin typeface="Times New Roman" panose="02020603050405020304" pitchFamily="18" charset="0"/>
                <a:cs typeface="Times New Roman" panose="02020603050405020304" pitchFamily="18" charset="0"/>
              </a:rPr>
              <a:t>retriever</a:t>
            </a:r>
            <a:r>
              <a:rPr lang="el-GR" sz="2000" b="0" i="0" dirty="0">
                <a:solidFill>
                  <a:srgbClr val="202122"/>
                </a:solidFill>
                <a:effectLst/>
                <a:latin typeface="Times New Roman" panose="02020603050405020304" pitchFamily="18" charset="0"/>
                <a:cs typeface="Times New Roman" panose="02020603050405020304" pitchFamily="18" charset="0"/>
              </a:rPr>
              <a:t>), είναι μία δημοφιλής ράτσα σκύλου που κατάγεται από τον Καναδά. Το </a:t>
            </a:r>
            <a:r>
              <a:rPr lang="el-GR" sz="2000" b="0" i="0" dirty="0" err="1">
                <a:solidFill>
                  <a:srgbClr val="202122"/>
                </a:solidFill>
                <a:effectLst/>
                <a:latin typeface="Times New Roman" panose="02020603050405020304" pitchFamily="18" charset="0"/>
                <a:cs typeface="Times New Roman" panose="02020603050405020304" pitchFamily="18" charset="0"/>
              </a:rPr>
              <a:t>Λαμπραντόρ</a:t>
            </a:r>
            <a:r>
              <a:rPr lang="el-GR" sz="2000" b="0" i="0" dirty="0">
                <a:solidFill>
                  <a:srgbClr val="202122"/>
                </a:solidFill>
                <a:effectLst/>
                <a:latin typeface="Times New Roman" panose="02020603050405020304" pitchFamily="18" charset="0"/>
                <a:cs typeface="Times New Roman" panose="02020603050405020304" pitchFamily="18" charset="0"/>
              </a:rPr>
              <a:t> </a:t>
            </a:r>
            <a:r>
              <a:rPr lang="el-GR" sz="2000" b="0" i="0" dirty="0" err="1">
                <a:solidFill>
                  <a:srgbClr val="202122"/>
                </a:solidFill>
                <a:effectLst/>
                <a:latin typeface="Times New Roman" panose="02020603050405020304" pitchFamily="18" charset="0"/>
                <a:cs typeface="Times New Roman" panose="02020603050405020304" pitchFamily="18" charset="0"/>
              </a:rPr>
              <a:t>Ριτρίβερ</a:t>
            </a:r>
            <a:r>
              <a:rPr lang="el-GR" sz="2000" b="0" i="0" dirty="0">
                <a:solidFill>
                  <a:srgbClr val="202122"/>
                </a:solidFill>
                <a:effectLst/>
                <a:latin typeface="Times New Roman" panose="02020603050405020304" pitchFamily="18" charset="0"/>
                <a:cs typeface="Times New Roman" panose="02020603050405020304" pitchFamily="18" charset="0"/>
              </a:rPr>
              <a:t> ήταν πάντα ένας φιλικός σύντροφος και ήταν χρήσιμο στις εργασίες. Ιστορικά, υπήρξε ένας εξαιρετικός βοηθός για τους ψαράδες: έσερνε δίχτυα, έφερνε σκοινιά και έβγαζε τα ψάρια από τα παγωμένα νερά του Βόρειου Ατλαντικού. Τα σημερινά </a:t>
            </a:r>
            <a:r>
              <a:rPr lang="el-GR" sz="2000" b="0" i="0" dirty="0" err="1">
                <a:solidFill>
                  <a:srgbClr val="202122"/>
                </a:solidFill>
                <a:effectLst/>
                <a:latin typeface="Times New Roman" panose="02020603050405020304" pitchFamily="18" charset="0"/>
                <a:cs typeface="Times New Roman" panose="02020603050405020304" pitchFamily="18" charset="0"/>
              </a:rPr>
              <a:t>Λαμπραντόρ</a:t>
            </a:r>
            <a:r>
              <a:rPr lang="el-GR" sz="2000" b="0" i="0" dirty="0">
                <a:solidFill>
                  <a:srgbClr val="202122"/>
                </a:solidFill>
                <a:effectLst/>
                <a:latin typeface="Times New Roman" panose="02020603050405020304" pitchFamily="18" charset="0"/>
                <a:cs typeface="Times New Roman" panose="02020603050405020304" pitchFamily="18" charset="0"/>
              </a:rPr>
              <a:t> εξακολουθούν να είναι καλοαναθρεμμένα και εργατικά όπως οι πρόγονοί τους και αποτελούν την πιο δημοφιλή ράτσα στις ΗΠΑ. Επιλέγονται συχνά ως βοηθοί σε ανθρώπους με αναπηρίες, για επιδείξεις και ως σκυλιά για έρευνα και διάσωση.</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3616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3F97-0B16-C469-9CC4-A11A67059170}"/>
              </a:ext>
            </a:extLst>
          </p:cNvPr>
          <p:cNvSpPr>
            <a:spLocks noGrp="1"/>
          </p:cNvSpPr>
          <p:nvPr>
            <p:ph type="ctrTitle"/>
          </p:nvPr>
        </p:nvSpPr>
        <p:spPr>
          <a:xfrm>
            <a:off x="1601637" y="250166"/>
            <a:ext cx="5730816" cy="987409"/>
          </a:xfrm>
        </p:spPr>
        <p:txBody>
          <a:bodyPr>
            <a:normAutofit/>
          </a:bodyPr>
          <a:lstStyle/>
          <a:p>
            <a:r>
              <a:rPr lang="el-GR" dirty="0">
                <a:latin typeface="Times New Roman" panose="02020603050405020304" pitchFamily="18" charset="0"/>
                <a:cs typeface="Times New Roman" panose="02020603050405020304" pitchFamily="18" charset="0"/>
              </a:rPr>
              <a:t>Κανίς</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EC5B5F2-4B4D-51C0-3EB1-132F5CF444D4}"/>
              </a:ext>
            </a:extLst>
          </p:cNvPr>
          <p:cNvSpPr>
            <a:spLocks noGrp="1"/>
          </p:cNvSpPr>
          <p:nvPr>
            <p:ph type="subTitle" idx="1"/>
          </p:nvPr>
        </p:nvSpPr>
        <p:spPr>
          <a:xfrm>
            <a:off x="963282" y="1183720"/>
            <a:ext cx="9425797" cy="1867109"/>
          </a:xfrm>
        </p:spPr>
        <p:txBody>
          <a:bodyPr>
            <a:normAutofit fontScale="62500" lnSpcReduction="20000"/>
          </a:bodyPr>
          <a:lstStyle/>
          <a:p>
            <a:pPr algn="just"/>
            <a:r>
              <a:rPr lang="el-GR" sz="2800" b="0" i="0" dirty="0">
                <a:solidFill>
                  <a:srgbClr val="202122"/>
                </a:solidFill>
                <a:effectLst/>
                <a:latin typeface="Times New Roman" panose="02020603050405020304" pitchFamily="18" charset="0"/>
                <a:cs typeface="Times New Roman" panose="02020603050405020304" pitchFamily="18" charset="0"/>
              </a:rPr>
              <a:t>Τα </a:t>
            </a:r>
            <a:r>
              <a:rPr lang="el-GR" sz="2800" b="1" i="0" dirty="0">
                <a:solidFill>
                  <a:srgbClr val="202122"/>
                </a:solidFill>
                <a:effectLst/>
                <a:latin typeface="Times New Roman" panose="02020603050405020304" pitchFamily="18" charset="0"/>
                <a:cs typeface="Times New Roman" panose="02020603050405020304" pitchFamily="18" charset="0"/>
              </a:rPr>
              <a:t>κανίς</a:t>
            </a:r>
            <a:r>
              <a:rPr lang="el-GR" sz="2800" b="0" i="0" dirty="0">
                <a:solidFill>
                  <a:srgbClr val="202122"/>
                </a:solidFill>
                <a:effectLst/>
                <a:latin typeface="Times New Roman" panose="02020603050405020304" pitchFamily="18" charset="0"/>
                <a:cs typeface="Times New Roman" panose="02020603050405020304" pitchFamily="18" charset="0"/>
              </a:rPr>
              <a:t> είναι μια ομάδα φυλών σκύλου. Η προέλευση της φυλής εξακολουθεί να συζητείται. Συγκεκριμένα </a:t>
            </a:r>
            <a:r>
              <a:rPr lang="el-GR" sz="2800" b="0" i="0" dirty="0" err="1">
                <a:solidFill>
                  <a:srgbClr val="202122"/>
                </a:solidFill>
                <a:effectLst/>
                <a:latin typeface="Times New Roman" panose="02020603050405020304" pitchFamily="18" charset="0"/>
                <a:cs typeface="Times New Roman" panose="02020603050405020304" pitchFamily="18" charset="0"/>
              </a:rPr>
              <a:t>συζητάται</a:t>
            </a:r>
            <a:r>
              <a:rPr lang="el-GR" sz="2800" b="0" i="0" dirty="0">
                <a:solidFill>
                  <a:srgbClr val="202122"/>
                </a:solidFill>
                <a:effectLst/>
                <a:latin typeface="Times New Roman" panose="02020603050405020304" pitchFamily="18" charset="0"/>
                <a:cs typeface="Times New Roman" panose="02020603050405020304" pitchFamily="18" charset="0"/>
              </a:rPr>
              <a:t> αν η φυλή κατάγεται από τη Γερμανία ως τύπος του σκύλου του νερού, ή από τον γαλλικό σκύλο </a:t>
            </a:r>
            <a:r>
              <a:rPr lang="el-GR" sz="2800" b="0" i="0" dirty="0" err="1">
                <a:solidFill>
                  <a:srgbClr val="202122"/>
                </a:solidFill>
                <a:effectLst/>
                <a:latin typeface="Times New Roman" panose="02020603050405020304" pitchFamily="18" charset="0"/>
                <a:cs typeface="Times New Roman" panose="02020603050405020304" pitchFamily="18" charset="0"/>
              </a:rPr>
              <a:t>Μπαρμπέ</a:t>
            </a:r>
            <a:r>
              <a:rPr lang="el-GR" sz="2800" b="0" i="0" dirty="0">
                <a:solidFill>
                  <a:srgbClr val="202122"/>
                </a:solidFill>
                <a:effectLst/>
                <a:latin typeface="Times New Roman" panose="02020603050405020304" pitchFamily="18" charset="0"/>
                <a:cs typeface="Times New Roman" panose="02020603050405020304" pitchFamily="18" charset="0"/>
              </a:rPr>
              <a:t>.</a:t>
            </a:r>
          </a:p>
          <a:p>
            <a:pPr algn="just"/>
            <a:r>
              <a:rPr lang="el-GR" sz="2800" b="0" i="0" dirty="0">
                <a:solidFill>
                  <a:srgbClr val="202122"/>
                </a:solidFill>
                <a:effectLst/>
                <a:latin typeface="Times New Roman" panose="02020603050405020304" pitchFamily="18" charset="0"/>
                <a:cs typeface="Times New Roman" panose="02020603050405020304" pitchFamily="18" charset="0"/>
              </a:rPr>
              <a:t>Είναι η δεύτερη εξυπνότερη φυλή σκύλου μετά το </a:t>
            </a:r>
            <a:r>
              <a:rPr lang="el-GR" sz="2800" b="0" i="0" dirty="0" err="1">
                <a:solidFill>
                  <a:srgbClr val="202122"/>
                </a:solidFill>
                <a:effectLst/>
                <a:latin typeface="Times New Roman" panose="02020603050405020304" pitchFamily="18" charset="0"/>
                <a:cs typeface="Times New Roman" panose="02020603050405020304" pitchFamily="18" charset="0"/>
              </a:rPr>
              <a:t>Μπόρντερ</a:t>
            </a:r>
            <a:r>
              <a:rPr lang="el-GR" sz="2800" b="0" i="0" dirty="0">
                <a:solidFill>
                  <a:srgbClr val="202122"/>
                </a:solidFill>
                <a:effectLst/>
                <a:latin typeface="Times New Roman" panose="02020603050405020304" pitchFamily="18" charset="0"/>
                <a:cs typeface="Times New Roman" panose="02020603050405020304" pitchFamily="18" charset="0"/>
              </a:rPr>
              <a:t> </a:t>
            </a:r>
            <a:r>
              <a:rPr lang="el-GR" sz="2800" b="0" i="0" dirty="0" err="1">
                <a:solidFill>
                  <a:srgbClr val="202122"/>
                </a:solidFill>
                <a:effectLst/>
                <a:latin typeface="Times New Roman" panose="02020603050405020304" pitchFamily="18" charset="0"/>
                <a:cs typeface="Times New Roman" panose="02020603050405020304" pitchFamily="18" charset="0"/>
              </a:rPr>
              <a:t>Κόλεϊ</a:t>
            </a:r>
            <a:r>
              <a:rPr lang="el-GR" sz="2800" b="0" i="0" dirty="0">
                <a:solidFill>
                  <a:srgbClr val="202122"/>
                </a:solidFill>
                <a:effectLst/>
                <a:latin typeface="Times New Roman" panose="02020603050405020304" pitchFamily="18" charset="0"/>
                <a:cs typeface="Times New Roman" panose="02020603050405020304" pitchFamily="18" charset="0"/>
              </a:rPr>
              <a:t> Συμμετέχει σε πολλά αθλήματα για σκύλους και δραστηριότητες. Είναι ευκίνητο, υπάκουο, ικανό να εποπτεύσει κτηνοτροφικά ζώα κατά τη βοσκή. Συμμετέχει σε </a:t>
            </a:r>
            <a:r>
              <a:rPr lang="el-GR" sz="2800" b="0" i="0" dirty="0" err="1">
                <a:solidFill>
                  <a:srgbClr val="202122"/>
                </a:solidFill>
                <a:effectLst/>
                <a:latin typeface="Times New Roman" panose="02020603050405020304" pitchFamily="18" charset="0"/>
                <a:cs typeface="Times New Roman" panose="02020603050405020304" pitchFamily="18" charset="0"/>
              </a:rPr>
              <a:t>τσίρκα</a:t>
            </a:r>
            <a:r>
              <a:rPr lang="el-GR" sz="2800" b="0" i="0" dirty="0">
                <a:solidFill>
                  <a:srgbClr val="202122"/>
                </a:solidFill>
                <a:effectLst/>
                <a:latin typeface="Times New Roman" panose="02020603050405020304" pitchFamily="18" charset="0"/>
                <a:cs typeface="Times New Roman" panose="02020603050405020304" pitchFamily="18" charset="0"/>
              </a:rPr>
              <a:t> ενώ χρησιμεύει και ως σκύλος βοηθός.</a:t>
            </a:r>
          </a:p>
          <a:p>
            <a:endParaRPr lang="en-US" dirty="0"/>
          </a:p>
        </p:txBody>
      </p:sp>
      <p:pic>
        <p:nvPicPr>
          <p:cNvPr id="5" name="Picture 4" descr="A white dog with curly hair&#10;&#10;AI-generated content may be incorrect.">
            <a:extLst>
              <a:ext uri="{FF2B5EF4-FFF2-40B4-BE49-F238E27FC236}">
                <a16:creationId xmlns:a16="http://schemas.microsoft.com/office/drawing/2014/main" id="{EAAE98E6-D31B-F445-A9E7-D9AF20434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166" y="3183147"/>
            <a:ext cx="4399472" cy="3299604"/>
          </a:xfrm>
          <a:prstGeom prst="rect">
            <a:avLst/>
          </a:prstGeom>
        </p:spPr>
      </p:pic>
    </p:spTree>
    <p:extLst>
      <p:ext uri="{BB962C8B-B14F-4D97-AF65-F5344CB8AC3E}">
        <p14:creationId xmlns:p14="http://schemas.microsoft.com/office/powerpoint/2010/main" val="33082755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TotalTime>
  <Words>236</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Times New Roman</vt:lpstr>
      <vt:lpstr>Trebuchet MS</vt:lpstr>
      <vt:lpstr>Wingdings 3</vt:lpstr>
      <vt:lpstr>Facet</vt:lpstr>
      <vt:lpstr>ΣΚΥΛΟΣ  Ο καλύτερος φίλος του ανθρώπου</vt:lpstr>
      <vt:lpstr>PowerPoint Presentation</vt:lpstr>
      <vt:lpstr>ΓΕΡΜΑΝΙΚΟΣ ΠΟΙΜΕΝΙΚΟΣ </vt:lpstr>
      <vt:lpstr>Λαμπραντόρ</vt:lpstr>
      <vt:lpstr>Κανίς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Karamaoynas Polykarpos</dc:creator>
  <cp:lastModifiedBy>Karamaoynas Polykarpos</cp:lastModifiedBy>
  <cp:revision>5</cp:revision>
  <dcterms:created xsi:type="dcterms:W3CDTF">2026-04-21T15:57:32Z</dcterms:created>
  <dcterms:modified xsi:type="dcterms:W3CDTF">2026-04-21T16:14:03Z</dcterms:modified>
</cp:coreProperties>
</file>