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10972800"/>
  <p:notesSz cx="10972800" cy="14630400"/>
  <p:embeddedFontLst>
    <p:embeddedFont>
      <p:font typeface="Platypi Medium" panose="020B0604020202020204" charset="0"/>
      <p:regular r:id="rId13"/>
    </p:embeddedFont>
    <p:embeddedFont>
      <p:font typeface="Source Serif 4" panose="020B0604020202020204" charset="0"/>
      <p:regular r:id="rId14"/>
    </p:embeddedFont>
  </p:embeddedFontLst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0" d="100"/>
          <a:sy n="70" d="100"/>
        </p:scale>
        <p:origin x="157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9212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104927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3E251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104927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104927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104927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104927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104927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104927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104927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104927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104927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109728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478047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Η Ιλιάδα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582941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Το αρχαιότερο έπος της ευρωπαϊκής λογοτεχνίας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109728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4282797"/>
            <a:ext cx="7556421" cy="978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7700"/>
              </a:lnSpc>
              <a:buNone/>
            </a:pPr>
            <a:r>
              <a:rPr lang="en-US" sz="6150" dirty="0">
                <a:solidFill>
                  <a:srgbClr val="FFFFFF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Η Αιώνια Αξία</a:t>
            </a:r>
            <a:endParaRPr lang="en-US" sz="6150" dirty="0"/>
          </a:p>
        </p:txBody>
      </p:sp>
      <p:sp>
        <p:nvSpPr>
          <p:cNvPr id="4" name="Text 1"/>
          <p:cNvSpPr/>
          <p:nvPr/>
        </p:nvSpPr>
        <p:spPr>
          <a:xfrm>
            <a:off x="6280190" y="5601176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Η Ιλιάδα παραμένει το μεγαλύτερο επικό ποίημα της παγκόσμιας λογοτεχνίας, συνδυάζοντας ιστορία και μύθο, ανθρώπινα πάθη και θεϊκές παρεμβάσεις.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109728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111460"/>
            <a:ext cx="692491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Χρονολογική Τοποθέτηση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1048941" y="4160401"/>
            <a:ext cx="30480" cy="3700820"/>
          </a:xfrm>
          <a:prstGeom prst="roundRect">
            <a:avLst>
              <a:gd name="adj" fmla="val 111628"/>
            </a:avLst>
          </a:prstGeom>
          <a:solidFill>
            <a:srgbClr val="D8D4D4"/>
          </a:solidFill>
          <a:ln/>
        </p:spPr>
      </p:sp>
      <p:sp>
        <p:nvSpPr>
          <p:cNvPr id="5" name="Shape 2"/>
          <p:cNvSpPr/>
          <p:nvPr/>
        </p:nvSpPr>
        <p:spPr>
          <a:xfrm>
            <a:off x="1273612" y="4400312"/>
            <a:ext cx="680442" cy="30480"/>
          </a:xfrm>
          <a:prstGeom prst="roundRect">
            <a:avLst>
              <a:gd name="adj" fmla="val 111628"/>
            </a:avLst>
          </a:prstGeom>
          <a:solidFill>
            <a:srgbClr val="D8D4D4"/>
          </a:solidFill>
          <a:ln/>
        </p:spPr>
      </p:sp>
      <p:sp>
        <p:nvSpPr>
          <p:cNvPr id="6" name="Shape 3"/>
          <p:cNvSpPr/>
          <p:nvPr/>
        </p:nvSpPr>
        <p:spPr>
          <a:xfrm>
            <a:off x="793790" y="4160401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9F7F7"/>
          </a:solidFill>
          <a:ln/>
        </p:spPr>
      </p:sp>
      <p:sp>
        <p:nvSpPr>
          <p:cNvPr id="7" name="Text 4"/>
          <p:cNvSpPr/>
          <p:nvPr/>
        </p:nvSpPr>
        <p:spPr>
          <a:xfrm>
            <a:off x="878860" y="4202906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2183011" y="42382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12ος αιώνας π.Χ.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2183011" y="4728686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Τρωικός πόλεμος - Μυκηναϊκή εποχή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1273612" y="5785128"/>
            <a:ext cx="680442" cy="30480"/>
          </a:xfrm>
          <a:prstGeom prst="roundRect">
            <a:avLst>
              <a:gd name="adj" fmla="val 111628"/>
            </a:avLst>
          </a:prstGeom>
          <a:solidFill>
            <a:srgbClr val="D8D4D4"/>
          </a:solidFill>
          <a:ln/>
        </p:spPr>
      </p:sp>
      <p:sp>
        <p:nvSpPr>
          <p:cNvPr id="11" name="Shape 8"/>
          <p:cNvSpPr/>
          <p:nvPr/>
        </p:nvSpPr>
        <p:spPr>
          <a:xfrm>
            <a:off x="793790" y="5545217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9F7F7"/>
          </a:solidFill>
          <a:ln/>
        </p:spPr>
      </p:sp>
      <p:sp>
        <p:nvSpPr>
          <p:cNvPr id="12" name="Text 9"/>
          <p:cNvSpPr/>
          <p:nvPr/>
        </p:nvSpPr>
        <p:spPr>
          <a:xfrm>
            <a:off x="878860" y="5587722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2</a:t>
            </a:r>
            <a:endParaRPr lang="en-US" sz="2650" dirty="0"/>
          </a:p>
        </p:txBody>
      </p:sp>
      <p:sp>
        <p:nvSpPr>
          <p:cNvPr id="13" name="Text 10"/>
          <p:cNvSpPr/>
          <p:nvPr/>
        </p:nvSpPr>
        <p:spPr>
          <a:xfrm>
            <a:off x="2183011" y="562308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750 π.Χ.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2183011" y="6113502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Σύνθεση της Ιλιάδας από τον Όμηρο</a:t>
            </a:r>
            <a:endParaRPr lang="en-US" sz="1750" dirty="0"/>
          </a:p>
        </p:txBody>
      </p:sp>
      <p:sp>
        <p:nvSpPr>
          <p:cNvPr id="15" name="Shape 12"/>
          <p:cNvSpPr/>
          <p:nvPr/>
        </p:nvSpPr>
        <p:spPr>
          <a:xfrm>
            <a:off x="1273612" y="7169944"/>
            <a:ext cx="680442" cy="30480"/>
          </a:xfrm>
          <a:prstGeom prst="roundRect">
            <a:avLst>
              <a:gd name="adj" fmla="val 111628"/>
            </a:avLst>
          </a:prstGeom>
          <a:solidFill>
            <a:srgbClr val="D8D4D4"/>
          </a:solidFill>
          <a:ln/>
        </p:spPr>
      </p:sp>
      <p:sp>
        <p:nvSpPr>
          <p:cNvPr id="16" name="Shape 13"/>
          <p:cNvSpPr/>
          <p:nvPr/>
        </p:nvSpPr>
        <p:spPr>
          <a:xfrm>
            <a:off x="793790" y="6930033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9F7F7"/>
          </a:solidFill>
          <a:ln/>
        </p:spPr>
      </p:sp>
      <p:sp>
        <p:nvSpPr>
          <p:cNvPr id="17" name="Text 14"/>
          <p:cNvSpPr/>
          <p:nvPr/>
        </p:nvSpPr>
        <p:spPr>
          <a:xfrm>
            <a:off x="878860" y="6972538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3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2183011" y="70079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8ος αιώνας π.Χ.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2183011" y="7498318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Εποχή του ποιητή - Παράδοση του έπους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6421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Δομή και Έκταση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681651"/>
            <a:ext cx="3660338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15,693</a:t>
            </a:r>
            <a:endParaRPr lang="en-US" sz="5850" dirty="0"/>
          </a:p>
        </p:txBody>
      </p:sp>
      <p:sp>
        <p:nvSpPr>
          <p:cNvPr id="4" name="Text 2"/>
          <p:cNvSpPr/>
          <p:nvPr/>
        </p:nvSpPr>
        <p:spPr>
          <a:xfrm>
            <a:off x="1206341" y="471344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Στίχοι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93790" y="5294590"/>
            <a:ext cx="366033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3.500 περισσότεροι από την Οδύσσεια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4737616" y="3681651"/>
            <a:ext cx="3660458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24</a:t>
            </a:r>
            <a:endParaRPr lang="en-US" sz="5850" dirty="0"/>
          </a:p>
        </p:txBody>
      </p:sp>
      <p:sp>
        <p:nvSpPr>
          <p:cNvPr id="7" name="Text 5"/>
          <p:cNvSpPr/>
          <p:nvPr/>
        </p:nvSpPr>
        <p:spPr>
          <a:xfrm>
            <a:off x="5150168" y="471344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Ραψωδίες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4737616" y="5294590"/>
            <a:ext cx="366045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Όσα τα γράμματα του ελληνικού αλφάβητου</a:t>
            </a:r>
            <a:endParaRPr lang="en-US" sz="175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9096" y="3568303"/>
            <a:ext cx="4885015" cy="488501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109728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18289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Ιλιάδα και Ιστορία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4231838"/>
            <a:ext cx="3664744" cy="2024182"/>
          </a:xfrm>
          <a:prstGeom prst="roundRect">
            <a:avLst>
              <a:gd name="adj" fmla="val 1681"/>
            </a:avLst>
          </a:prstGeom>
          <a:solidFill>
            <a:srgbClr val="F9F7F7"/>
          </a:solidFill>
          <a:ln/>
        </p:spPr>
      </p:sp>
      <p:sp>
        <p:nvSpPr>
          <p:cNvPr id="5" name="Text 2"/>
          <p:cNvSpPr/>
          <p:nvPr/>
        </p:nvSpPr>
        <p:spPr>
          <a:xfrm>
            <a:off x="1020604" y="4458653"/>
            <a:ext cx="321111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Πλαστή Πραγματικότητα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0604" y="5303401"/>
            <a:ext cx="3211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Σύνθεση ιστορικών στοιχείων και φαντασίας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348" y="4231838"/>
            <a:ext cx="3664863" cy="2024182"/>
          </a:xfrm>
          <a:prstGeom prst="roundRect">
            <a:avLst>
              <a:gd name="adj" fmla="val 1681"/>
            </a:avLst>
          </a:prstGeom>
          <a:solidFill>
            <a:srgbClr val="F9F7F7"/>
          </a:solidFill>
          <a:ln/>
        </p:spPr>
      </p:sp>
      <p:sp>
        <p:nvSpPr>
          <p:cNvPr id="8" name="Text 5"/>
          <p:cNvSpPr/>
          <p:nvPr/>
        </p:nvSpPr>
        <p:spPr>
          <a:xfrm>
            <a:off x="4912162" y="445865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Αναχρονισμοί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2162" y="4949071"/>
            <a:ext cx="32112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Στοιχεία της εποχής του ποιητή στο μυκηναϊκό κόσμο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6482834"/>
            <a:ext cx="7556421" cy="1306949"/>
          </a:xfrm>
          <a:prstGeom prst="roundRect">
            <a:avLst>
              <a:gd name="adj" fmla="val 2603"/>
            </a:avLst>
          </a:prstGeom>
          <a:solidFill>
            <a:srgbClr val="F9F7F7"/>
          </a:solidFill>
          <a:ln/>
        </p:spPr>
      </p:sp>
      <p:sp>
        <p:nvSpPr>
          <p:cNvPr id="11" name="Text 8"/>
          <p:cNvSpPr/>
          <p:nvPr/>
        </p:nvSpPr>
        <p:spPr>
          <a:xfrm>
            <a:off x="1020604" y="6709648"/>
            <a:ext cx="29851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Ποιητική Επεξεργασία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0604" y="7200067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Πρωτίστως ποίηση, όχι ιστορικό σύγγραμα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109728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426029"/>
            <a:ext cx="7556421" cy="1417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1150"/>
              </a:lnSpc>
              <a:buNone/>
            </a:pPr>
            <a:r>
              <a:rPr lang="en-US" sz="890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ΜΗΝΙΣ</a:t>
            </a:r>
            <a:endParaRPr lang="en-US" sz="8900" dirty="0"/>
          </a:p>
        </p:txBody>
      </p:sp>
      <p:sp>
        <p:nvSpPr>
          <p:cNvPr id="4" name="Text 1"/>
          <p:cNvSpPr/>
          <p:nvPr/>
        </p:nvSpPr>
        <p:spPr>
          <a:xfrm>
            <a:off x="793790" y="618386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Η οργή του Αχιλλέα - το κεντρικό θέμα της Ιλιάδας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69093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Η Αιτία της Μήνιδος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853339"/>
            <a:ext cx="6521410" cy="9072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20604" y="49874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Χρυσηίδα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020604" y="5477828"/>
            <a:ext cx="606778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Λάφυρο του Αγαμέμνονα, κόρη ιερέα του Απόλλωνα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3853339"/>
            <a:ext cx="6521410" cy="90725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542014" y="49874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Λοιμός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542014" y="5477828"/>
            <a:ext cx="606778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Τιμωρία του Απόλλωνα στους Αχαιούς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6067544"/>
            <a:ext cx="6521410" cy="90725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20604" y="720161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Βρισηίδα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020604" y="7692033"/>
            <a:ext cx="606778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Αρπαγή του λαφύρου του Αχιλλέα</a:t>
            </a:r>
            <a:endParaRPr lang="en-US" sz="17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0" y="6067544"/>
            <a:ext cx="6521410" cy="907256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542014" y="720161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Οργή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7542014" y="7692033"/>
            <a:ext cx="606778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Αποχώρηση του Αχιλλέα από τον πόλεμο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98263"/>
            <a:ext cx="744128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Χρονικό Πλαίσιο του Έπους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2588538" y="4935022"/>
            <a:ext cx="2789873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44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51</a:t>
            </a:r>
            <a:endParaRPr lang="en-US" sz="44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428" y="3517344"/>
            <a:ext cx="3402330" cy="340233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565916" y="720316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Ημέρες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93790" y="7693581"/>
            <a:ext cx="637960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Χρονικό παρόν της Ιλιάδας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9251633" y="4935022"/>
            <a:ext cx="2789873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44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10</a:t>
            </a:r>
            <a:endParaRPr lang="en-US" sz="44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5523" y="3517344"/>
            <a:ext cx="3402330" cy="340233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9229130" y="720316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Χρόνια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7456884" y="7693581"/>
            <a:ext cx="637972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Συνολική διάρκεια πολιορκίας</a:t>
            </a:r>
            <a:endParaRPr lang="en-US" sz="1750" dirty="0"/>
          </a:p>
        </p:txBody>
      </p:sp>
      <p:sp>
        <p:nvSpPr>
          <p:cNvPr id="11" name="Text 7"/>
          <p:cNvSpPr/>
          <p:nvPr/>
        </p:nvSpPr>
        <p:spPr>
          <a:xfrm>
            <a:off x="793790" y="8311634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Ο ποιητής επιλέγει μια μικρή περίοδο από τον δεκάχρονο πόλεμο, πριν την άλωση της Τροίας.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65961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Κεντρικοί Ήρωες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822025"/>
            <a:ext cx="3048000" cy="3048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709683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Αχιλλέας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7587258"/>
            <a:ext cx="304800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Ο ισχυρότερος Αχαιός πολεμιστής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5278" y="3822025"/>
            <a:ext cx="3048119" cy="304811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125278" y="70969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Έκτορας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4125278" y="7587377"/>
            <a:ext cx="304811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Πρωτοπαλίκαρο των Τρώων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6884" y="3822025"/>
            <a:ext cx="3048119" cy="304811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456884" y="70969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Πάτροκλος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7456884" y="7587377"/>
            <a:ext cx="304811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Φίλος του Αχιλλέα</a:t>
            </a:r>
            <a:endParaRPr lang="en-US" sz="17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8491" y="3822025"/>
            <a:ext cx="3048119" cy="3048119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0788491" y="70969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Αγαμέμνονας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10788491" y="7587377"/>
            <a:ext cx="304811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Αρχιστράτηγος των Αχαιών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109728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062526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Διαφορές Ιλιάδας - Οδύσσειας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843320" y="5047059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</a:pPr>
            <a:r>
              <a:rPr lang="en-US" sz="2650" dirty="0">
                <a:solidFill>
                  <a:srgbClr val="3E2513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Ιλιάδα</a:t>
            </a:r>
            <a:endParaRPr lang="en-US" sz="2650" dirty="0"/>
          </a:p>
        </p:txBody>
      </p:sp>
      <p:sp>
        <p:nvSpPr>
          <p:cNvPr id="5" name="Text 2"/>
          <p:cNvSpPr/>
          <p:nvPr/>
        </p:nvSpPr>
        <p:spPr>
          <a:xfrm>
            <a:off x="793790" y="5699165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Δραματική πυκνότητα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6141363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Πολεμικός χαρακτήρας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93790" y="6583561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Ηρωικό περιεχόμενο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793790" y="7025759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Κλειστή αριστοκρατία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793790" y="7467957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Νεανική ορμητικότητα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4905851" y="5047059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</a:pPr>
            <a:r>
              <a:rPr lang="en-US" sz="2650" dirty="0">
                <a:solidFill>
                  <a:srgbClr val="3E2513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Οδύσσεια</a:t>
            </a:r>
            <a:endParaRPr lang="en-US" sz="2650" dirty="0"/>
          </a:p>
        </p:txBody>
      </p:sp>
      <p:sp>
        <p:nvSpPr>
          <p:cNvPr id="11" name="Text 8"/>
          <p:cNvSpPr/>
          <p:nvPr/>
        </p:nvSpPr>
        <p:spPr>
          <a:xfrm>
            <a:off x="4856321" y="5699165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Αφηγηματικό ύφος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4856321" y="6141363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Ειρηνικός χαρακτήρας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4856321" y="6583561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Παραμυθικά στοιχεία</a:t>
            </a:r>
            <a:endParaRPr lang="en-US" sz="1750" dirty="0"/>
          </a:p>
        </p:txBody>
      </p:sp>
      <p:sp>
        <p:nvSpPr>
          <p:cNvPr id="14" name="Text 11"/>
          <p:cNvSpPr/>
          <p:nvPr/>
        </p:nvSpPr>
        <p:spPr>
          <a:xfrm>
            <a:off x="4856321" y="7025759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Όλα τα κοινωνικά στρώματα</a:t>
            </a: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4856321" y="7467957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Ωριμότητα και σοφία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251</Words>
  <Application>Microsoft Office PowerPoint</Application>
  <PresentationFormat>Προσαρμογή</PresentationFormat>
  <Paragraphs>79</Paragraphs>
  <Slides>10</Slides>
  <Notes>10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10</vt:i4>
      </vt:variant>
    </vt:vector>
  </HeadingPairs>
  <TitlesOfParts>
    <vt:vector size="14" baseType="lpstr">
      <vt:lpstr>Arial</vt:lpstr>
      <vt:lpstr>Platypi Medium</vt:lpstr>
      <vt:lpstr>Source Serif 4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Θανάσης Μαντζάνας</cp:lastModifiedBy>
  <cp:revision>1</cp:revision>
  <dcterms:created xsi:type="dcterms:W3CDTF">2025-09-11T14:51:29Z</dcterms:created>
  <dcterms:modified xsi:type="dcterms:W3CDTF">2025-09-11T14:53:49Z</dcterms:modified>
</cp:coreProperties>
</file>