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17"/>
  </p:notesMasterIdLst>
  <p:sldIdLst>
    <p:sldId id="393" r:id="rId6"/>
    <p:sldId id="357" r:id="rId7"/>
    <p:sldId id="398" r:id="rId8"/>
    <p:sldId id="348" r:id="rId9"/>
    <p:sldId id="354" r:id="rId10"/>
    <p:sldId id="350" r:id="rId11"/>
    <p:sldId id="396" r:id="rId12"/>
    <p:sldId id="364" r:id="rId13"/>
    <p:sldId id="394" r:id="rId14"/>
    <p:sldId id="395" r:id="rId15"/>
    <p:sldId id="399" r:id="rId16"/>
  </p:sldIdLst>
  <p:sldSz cx="9144000" cy="6858000" type="screen4x3"/>
  <p:notesSz cx="6858000" cy="9144000"/>
  <p:custDataLst>
    <p:tags r:id="rId1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C6600"/>
    <a:srgbClr val="FF9933"/>
    <a:srgbClr val="FFCC66"/>
    <a:srgbClr val="FF99CC"/>
    <a:srgbClr val="FF794B"/>
    <a:srgbClr val="FF3300"/>
    <a:srgbClr val="FFB809"/>
    <a:srgbClr val="FAB609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1143" autoAdjust="0"/>
  </p:normalViewPr>
  <p:slideViewPr>
    <p:cSldViewPr>
      <p:cViewPr varScale="1">
        <p:scale>
          <a:sx n="75" d="100"/>
          <a:sy n="75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5491-9825-4587-AEB2-C3CDA8CF7C28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76137-2ED9-405B-A10A-FEC282D5C9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458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933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708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63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04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6137-2ED9-405B-A10A-FEC282D5C9A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09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B3C6E30-F952-4E52-ABFB-10CF8F615EB7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E30-F952-4E52-ABFB-10CF8F615EB7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B3C6E30-F952-4E52-ABFB-10CF8F615EB7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E30-F952-4E52-ABFB-10CF8F615EB7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E30-F952-4E52-ABFB-10CF8F615EB7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3C6E30-F952-4E52-ABFB-10CF8F615EB7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3C6E30-F952-4E52-ABFB-10CF8F615EB7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E30-F952-4E52-ABFB-10CF8F615EB7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E30-F952-4E52-ABFB-10CF8F615EB7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E30-F952-4E52-ABFB-10CF8F615EB7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B3C6E30-F952-4E52-ABFB-10CF8F615EB7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3C6E30-F952-4E52-ABFB-10CF8F615EB7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2E467D-1CD4-4557-B3B8-65EB9662740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eyzhn.edu.gr/snack-for-the-school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7.jpeg"/><Relationship Id="rId3" Type="http://schemas.openxmlformats.org/officeDocument/2006/relationships/image" Target="../media/image23.png"/><Relationship Id="rId21" Type="http://schemas.openxmlformats.org/officeDocument/2006/relationships/image" Target="../media/image40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23" Type="http://schemas.openxmlformats.org/officeDocument/2006/relationships/image" Target="../media/image42.jpeg"/><Relationship Id="rId10" Type="http://schemas.openxmlformats.org/officeDocument/2006/relationships/image" Target="../media/image30.png"/><Relationship Id="rId19" Type="http://schemas.openxmlformats.org/officeDocument/2006/relationships/image" Target="../media/image38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Ενδιάμεσα </a:t>
            </a:r>
            <a:r>
              <a:rPr lang="el-GR" b="1" dirty="0" smtClean="0"/>
              <a:t>γεύματα</a:t>
            </a:r>
            <a:endParaRPr lang="el-GR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230" y="2829495"/>
            <a:ext cx="3992093" cy="2476500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829495"/>
            <a:ext cx="4019550" cy="24765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205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Κατανάλωση ποικιλίας </a:t>
            </a:r>
            <a:r>
              <a:rPr lang="el-GR" dirty="0" err="1" smtClean="0"/>
              <a:t>δεκατιανών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347864" y="1752600"/>
            <a:ext cx="5256584" cy="471456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500" dirty="0" smtClean="0">
                <a:solidFill>
                  <a:schemeClr val="bg1"/>
                </a:solidFill>
              </a:rPr>
              <a:t>Οι επιλογές του </a:t>
            </a:r>
            <a:r>
              <a:rPr lang="el-GR" sz="2500" dirty="0" err="1" smtClean="0">
                <a:solidFill>
                  <a:schemeClr val="bg1"/>
                </a:solidFill>
              </a:rPr>
              <a:t>δεκατιανού</a:t>
            </a:r>
            <a:r>
              <a:rPr lang="el-GR" sz="2500" dirty="0" smtClean="0">
                <a:solidFill>
                  <a:schemeClr val="bg1"/>
                </a:solidFill>
              </a:rPr>
              <a:t> είναι πολύ σημαντικό να εναλλάσσονται. Για παράδειγμα εκτός από το τοστ ή σάντουιτς μία με δυο φορές την εβδομάδα, μπορείτε να επιλέγεται ένα μικρό κομμάτι από κάποια σπιτική πίτα π.χ. σπανακόπιτα, χορτόπιτα, η οποία θα έχει παρασκευαστεί με χωριάτικο φύλλο, ελαιόλαδο και τυρί χαμηλών λιπαρών.</a:t>
            </a:r>
            <a:endParaRPr lang="el-GR" sz="2500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/>
          <a:srcRect b="12581"/>
          <a:stretch/>
        </p:blipFill>
        <p:spPr>
          <a:xfrm flipH="1">
            <a:off x="635739" y="1772816"/>
            <a:ext cx="2448211" cy="151608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1560" y="3288448"/>
            <a:ext cx="2496570" cy="166308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/>
          <a:srcRect r="9279"/>
          <a:stretch/>
        </p:blipFill>
        <p:spPr>
          <a:xfrm flipH="1">
            <a:off x="617212" y="4951528"/>
            <a:ext cx="2490917" cy="151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>
                <a:hlinkClick r:id="rId2"/>
              </a:rPr>
              <a:t>Θέλετε να μάθετε περισσότερα;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Ευχαριστώ για την προσοχή σας!</a:t>
            </a:r>
            <a:endParaRPr lang="el-GR" dirty="0"/>
          </a:p>
        </p:txBody>
      </p:sp>
      <p:pic>
        <p:nvPicPr>
          <p:cNvPr id="7" name="Θέση εικόνας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771" b="47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Ομάδα 21"/>
          <p:cNvGrpSpPr/>
          <p:nvPr/>
        </p:nvGrpSpPr>
        <p:grpSpPr>
          <a:xfrm>
            <a:off x="755576" y="1439333"/>
            <a:ext cx="7560840" cy="5418666"/>
            <a:chOff x="755576" y="1439333"/>
            <a:chExt cx="7560840" cy="5418666"/>
          </a:xfrm>
        </p:grpSpPr>
        <p:sp>
          <p:nvSpPr>
            <p:cNvPr id="23" name="Οδοντωτό δεξιό βέλος 22"/>
            <p:cNvSpPr/>
            <p:nvPr/>
          </p:nvSpPr>
          <p:spPr>
            <a:xfrm>
              <a:off x="755576" y="3790384"/>
              <a:ext cx="7560840" cy="742314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Ελεύθερη σχεδίαση 23"/>
            <p:cNvSpPr/>
            <p:nvPr/>
          </p:nvSpPr>
          <p:spPr>
            <a:xfrm>
              <a:off x="755576" y="1439333"/>
              <a:ext cx="2225268" cy="2167466"/>
            </a:xfrm>
            <a:custGeom>
              <a:avLst/>
              <a:gdLst>
                <a:gd name="connsiteX0" fmla="*/ 0 w 2225268"/>
                <a:gd name="connsiteY0" fmla="*/ 0 h 2167466"/>
                <a:gd name="connsiteX1" fmla="*/ 2225268 w 2225268"/>
                <a:gd name="connsiteY1" fmla="*/ 0 h 2167466"/>
                <a:gd name="connsiteX2" fmla="*/ 2225268 w 2225268"/>
                <a:gd name="connsiteY2" fmla="*/ 2167466 h 2167466"/>
                <a:gd name="connsiteX3" fmla="*/ 0 w 2225268"/>
                <a:gd name="connsiteY3" fmla="*/ 2167466 h 2167466"/>
                <a:gd name="connsiteX4" fmla="*/ 0 w 2225268"/>
                <a:gd name="connsiteY4" fmla="*/ 0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268" h="2167466">
                  <a:moveTo>
                    <a:pt x="0" y="0"/>
                  </a:moveTo>
                  <a:lnTo>
                    <a:pt x="2225268" y="0"/>
                  </a:lnTo>
                  <a:lnTo>
                    <a:pt x="2225268" y="2167466"/>
                  </a:lnTo>
                  <a:lnTo>
                    <a:pt x="0" y="21674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280" tIns="462280" rIns="462280" bIns="462280" numCol="1" spcCol="1270" anchor="b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6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Έλλειψη 28"/>
            <p:cNvSpPr/>
            <p:nvPr/>
          </p:nvSpPr>
          <p:spPr>
            <a:xfrm>
              <a:off x="1725880" y="3864852"/>
              <a:ext cx="541866" cy="5418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Ελεύθερη σχεδίαση 29"/>
            <p:cNvSpPr/>
            <p:nvPr/>
          </p:nvSpPr>
          <p:spPr>
            <a:xfrm>
              <a:off x="755576" y="2267364"/>
              <a:ext cx="2179648" cy="703539"/>
            </a:xfrm>
            <a:custGeom>
              <a:avLst/>
              <a:gdLst>
                <a:gd name="connsiteX0" fmla="*/ 0 w 2179648"/>
                <a:gd name="connsiteY0" fmla="*/ 0 h 703538"/>
                <a:gd name="connsiteX1" fmla="*/ 2179648 w 2179648"/>
                <a:gd name="connsiteY1" fmla="*/ 0 h 703538"/>
                <a:gd name="connsiteX2" fmla="*/ 2179648 w 2179648"/>
                <a:gd name="connsiteY2" fmla="*/ 703538 h 703538"/>
                <a:gd name="connsiteX3" fmla="*/ 0 w 2179648"/>
                <a:gd name="connsiteY3" fmla="*/ 703538 h 703538"/>
                <a:gd name="connsiteX4" fmla="*/ 0 w 2179648"/>
                <a:gd name="connsiteY4" fmla="*/ 0 h 70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648" h="703538">
                  <a:moveTo>
                    <a:pt x="2179648" y="1"/>
                  </a:moveTo>
                  <a:lnTo>
                    <a:pt x="0" y="1"/>
                  </a:lnTo>
                  <a:lnTo>
                    <a:pt x="0" y="703537"/>
                  </a:lnTo>
                  <a:lnTo>
                    <a:pt x="2179648" y="703537"/>
                  </a:lnTo>
                  <a:lnTo>
                    <a:pt x="2179648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9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4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Ελεύθερη σχεδίαση 31"/>
            <p:cNvSpPr/>
            <p:nvPr/>
          </p:nvSpPr>
          <p:spPr>
            <a:xfrm>
              <a:off x="755576" y="4690533"/>
              <a:ext cx="2179648" cy="2167466"/>
            </a:xfrm>
            <a:custGeom>
              <a:avLst/>
              <a:gdLst>
                <a:gd name="connsiteX0" fmla="*/ 0 w 2179648"/>
                <a:gd name="connsiteY0" fmla="*/ 0 h 2167466"/>
                <a:gd name="connsiteX1" fmla="*/ 2179648 w 2179648"/>
                <a:gd name="connsiteY1" fmla="*/ 0 h 2167466"/>
                <a:gd name="connsiteX2" fmla="*/ 2179648 w 2179648"/>
                <a:gd name="connsiteY2" fmla="*/ 2167466 h 2167466"/>
                <a:gd name="connsiteX3" fmla="*/ 0 w 2179648"/>
                <a:gd name="connsiteY3" fmla="*/ 2167466 h 2167466"/>
                <a:gd name="connsiteX4" fmla="*/ 0 w 2179648"/>
                <a:gd name="connsiteY4" fmla="*/ 0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648" h="2167466">
                  <a:moveTo>
                    <a:pt x="0" y="0"/>
                  </a:moveTo>
                  <a:lnTo>
                    <a:pt x="2179648" y="0"/>
                  </a:lnTo>
                  <a:lnTo>
                    <a:pt x="2179648" y="2167466"/>
                  </a:lnTo>
                  <a:lnTo>
                    <a:pt x="0" y="21674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280" tIns="462280" rIns="462280" bIns="462280" numCol="1" spcCol="1270" anchor="b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6500" b="1" kern="12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9774" y="173893"/>
            <a:ext cx="8370512" cy="99060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Ξέρουμε ότι καθημερινά πρέπει να κάνουμε 5 γεύματα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Διάγραμμα ροής: Διεργασία 10"/>
          <p:cNvSpPr/>
          <p:nvPr/>
        </p:nvSpPr>
        <p:spPr>
          <a:xfrm>
            <a:off x="2411760" y="5159920"/>
            <a:ext cx="2016224" cy="6453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Δεκατιανό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Διάγραμμα ροής: Διεργασία 11"/>
          <p:cNvSpPr/>
          <p:nvPr/>
        </p:nvSpPr>
        <p:spPr>
          <a:xfrm>
            <a:off x="5076056" y="5166807"/>
            <a:ext cx="2016224" cy="64534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Απογευματινό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Διάγραμμα ροής: Διεργασία 24"/>
          <p:cNvSpPr/>
          <p:nvPr/>
        </p:nvSpPr>
        <p:spPr>
          <a:xfrm>
            <a:off x="1036628" y="2492896"/>
            <a:ext cx="1944216" cy="671488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Πρωινό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Διάγραμμα ροής: Διεργασία 25"/>
          <p:cNvSpPr/>
          <p:nvPr/>
        </p:nvSpPr>
        <p:spPr>
          <a:xfrm>
            <a:off x="3523795" y="2492896"/>
            <a:ext cx="2376264" cy="671488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Μεσημεριανό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Διάγραμμα ροής: Διεργασία 26"/>
          <p:cNvSpPr/>
          <p:nvPr/>
        </p:nvSpPr>
        <p:spPr>
          <a:xfrm>
            <a:off x="6372200" y="2492896"/>
            <a:ext cx="1800200" cy="671488"/>
          </a:xfrm>
          <a:prstGeom prst="flowChartProcess">
            <a:avLst/>
          </a:pr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Βραδινό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Έλλειψη 27"/>
          <p:cNvSpPr/>
          <p:nvPr/>
        </p:nvSpPr>
        <p:spPr>
          <a:xfrm>
            <a:off x="4494097" y="3894838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Έλλειψη 37"/>
          <p:cNvSpPr/>
          <p:nvPr/>
        </p:nvSpPr>
        <p:spPr>
          <a:xfrm>
            <a:off x="6982462" y="3913521"/>
            <a:ext cx="541866" cy="54186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194" name="Picture 2" descr="http://www.clipartpal.com/_thumbs/pd/weather/sun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7" y="3729730"/>
            <a:ext cx="905743" cy="8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lipartbest.com/cliparts/Kij/pdX/KijpdXRi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921" y="3790384"/>
            <a:ext cx="724094" cy="7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clker.com/cliparts/M/0/Y/X/B/S/moon-and-stars-hi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8" b="-6243"/>
          <a:stretch/>
        </p:blipFill>
        <p:spPr bwMode="auto">
          <a:xfrm>
            <a:off x="8015033" y="3966295"/>
            <a:ext cx="650503" cy="8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Έλλειψη 28"/>
          <p:cNvSpPr/>
          <p:nvPr/>
        </p:nvSpPr>
        <p:spPr>
          <a:xfrm>
            <a:off x="3208460" y="3972615"/>
            <a:ext cx="356672" cy="3596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Έλλειψη 28"/>
          <p:cNvSpPr/>
          <p:nvPr/>
        </p:nvSpPr>
        <p:spPr>
          <a:xfrm>
            <a:off x="5916739" y="3988612"/>
            <a:ext cx="356672" cy="3596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" name="Straight Connector 3"/>
          <p:cNvCxnSpPr>
            <a:stCxn id="25" idx="2"/>
            <a:endCxn id="29" idx="0"/>
          </p:cNvCxnSpPr>
          <p:nvPr/>
        </p:nvCxnSpPr>
        <p:spPr>
          <a:xfrm flipH="1">
            <a:off x="1996813" y="3164384"/>
            <a:ext cx="11923" cy="7004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753664" y="3201829"/>
            <a:ext cx="11923" cy="7004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272300" y="3194370"/>
            <a:ext cx="11923" cy="7004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74873" y="4399831"/>
            <a:ext cx="11923" cy="70046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089113" y="4406718"/>
            <a:ext cx="11923" cy="70046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2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927904" cy="9906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Ενδιάμεσα γεύματα...</a:t>
            </a:r>
            <a:endParaRPr lang="el-GR" sz="36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32675" t="23387" r="32675" b="41596"/>
          <a:stretch/>
        </p:blipFill>
        <p:spPr>
          <a:xfrm>
            <a:off x="611560" y="1844824"/>
            <a:ext cx="785750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Ενδιάμεσα γεύματα</a:t>
            </a:r>
            <a:endParaRPr lang="el-GR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Θέση περιεχομένου 4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08912" cy="3816424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200"/>
              </a:spcBef>
              <a:buClr>
                <a:schemeClr val="bg1">
                  <a:lumMod val="50000"/>
                </a:schemeClr>
              </a:buClr>
              <a:buNone/>
            </a:pPr>
            <a:r>
              <a:rPr lang="el-G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Δεκατιανό</a:t>
            </a:r>
            <a:r>
              <a:rPr lang="el-G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πογευματινό</a:t>
            </a:r>
          </a:p>
          <a:p>
            <a:pPr marL="0" indent="0" defTabSz="360363">
              <a:lnSpc>
                <a:spcPct val="200000"/>
              </a:lnSpc>
              <a:spcBef>
                <a:spcPts val="200"/>
              </a:spcBef>
              <a:buClr>
                <a:schemeClr val="bg1">
                  <a:lumMod val="50000"/>
                </a:schemeClr>
              </a:buClr>
              <a:buNone/>
            </a:pPr>
            <a:r>
              <a:rPr lang="el-GR" alt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Παροχή 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ενέργειας μέχρι το επόμενο </a:t>
            </a:r>
            <a:r>
              <a:rPr lang="el-GR" alt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κύριο γεύμα 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για:</a:t>
            </a:r>
          </a:p>
          <a:p>
            <a:pPr lvl="1">
              <a:lnSpc>
                <a:spcPct val="200000"/>
              </a:lnSpc>
              <a:spcBef>
                <a:spcPts val="200"/>
              </a:spcBef>
            </a:pPr>
            <a:r>
              <a:rPr lang="el-GR" alt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Παρακολούθηση 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μαθημάτων</a:t>
            </a:r>
          </a:p>
          <a:p>
            <a:pPr lvl="1">
              <a:lnSpc>
                <a:spcPct val="200000"/>
              </a:lnSpc>
              <a:spcBef>
                <a:spcPts val="200"/>
              </a:spcBef>
            </a:pPr>
            <a:r>
              <a:rPr lang="el-GR" alt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Παιχνίδι 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με φίλους</a:t>
            </a:r>
          </a:p>
          <a:p>
            <a:pPr lvl="1">
              <a:lnSpc>
                <a:spcPct val="200000"/>
              </a:lnSpc>
              <a:spcBef>
                <a:spcPts val="200"/>
              </a:spcBef>
            </a:pPr>
            <a:r>
              <a:rPr lang="el-GR" alt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Συμμετοχή 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σε αθλητικές </a:t>
            </a:r>
            <a:r>
              <a:rPr lang="el-GR" alt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δραστηριότητες</a:t>
            </a:r>
          </a:p>
          <a:p>
            <a:pPr>
              <a:lnSpc>
                <a:spcPct val="200000"/>
              </a:lnSpc>
            </a:pPr>
            <a:endParaRPr lang="el-GR" alt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http://cosmo.gr/articles/mom-and-kids/article1929453.ece/BINARY/w540/lunch+box+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249832" cy="14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Επεξήγηση με γραμμή 1 (γραμμή έμφασης και περιγράμματος) 2"/>
          <p:cNvSpPr/>
          <p:nvPr/>
        </p:nvSpPr>
        <p:spPr>
          <a:xfrm>
            <a:off x="611560" y="5445224"/>
            <a:ext cx="5328592" cy="864096"/>
          </a:xfrm>
          <a:prstGeom prst="accentBorderCallout1">
            <a:avLst>
              <a:gd name="adj1" fmla="val 23159"/>
              <a:gd name="adj2" fmla="val 151"/>
              <a:gd name="adj3" fmla="val 23423"/>
              <a:gd name="adj4" fmla="val -207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Καλό είναι να μην τα παραλείπουμε!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149" y="3739675"/>
            <a:ext cx="1511939" cy="646232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Ενδιάμεσα γεύματα</a:t>
            </a:r>
            <a:endParaRPr lang="el-GR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περιεχομένου 4"/>
          <p:cNvSpPr txBox="1">
            <a:spLocks/>
          </p:cNvSpPr>
          <p:nvPr/>
        </p:nvSpPr>
        <p:spPr>
          <a:xfrm>
            <a:off x="395536" y="1844824"/>
            <a:ext cx="8370512" cy="46805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να περιέχουν </a:t>
            </a:r>
            <a:r>
              <a:rPr lang="el-GR" alt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μια 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από τις ακόλουθες ομάδες </a:t>
            </a:r>
            <a:r>
              <a:rPr lang="el-GR" alt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τροφίμων:</a:t>
            </a:r>
          </a:p>
          <a:p>
            <a:pPr marL="0" indent="0">
              <a:lnSpc>
                <a:spcPct val="200000"/>
              </a:lnSpc>
              <a:buNone/>
            </a:pPr>
            <a:endParaRPr lang="el-GR" alt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alt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4" descr="http://t2.gstatic.com/images?q=tbn:ANd9GcTmsXPSShSd9HNf8QcLictAWX9l55SeFi7SIAZTvFvBsgCTVdlKy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20246" y="5045800"/>
            <a:ext cx="1047498" cy="104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http://t2.gstatic.com/images?q=tbn:ANd9GcTtyp3SAPeNPBUyR0jbiVCXACbpVRRaRd3VUhVt81GtR1nSwxc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139952" y="5066875"/>
            <a:ext cx="1141342" cy="102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Marianna\Desktop\Παιδιά Εν Δράσει\ΕΙΚΟΝΕΣ ΓΙΑ ΕΝ  ΔΡΑΣΕΙ\milk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830170" y="4797152"/>
            <a:ext cx="805725" cy="1296144"/>
          </a:xfrm>
          <a:prstGeom prst="rect">
            <a:avLst/>
          </a:prstGeom>
          <a:noFill/>
        </p:spPr>
      </p:pic>
      <p:sp>
        <p:nvSpPr>
          <p:cNvPr id="10" name="14 - TextBox"/>
          <p:cNvSpPr txBox="1">
            <a:spLocks noChangeArrowheads="1"/>
          </p:cNvSpPr>
          <p:nvPr/>
        </p:nvSpPr>
        <p:spPr bwMode="auto">
          <a:xfrm>
            <a:off x="2365537" y="5228840"/>
            <a:ext cx="406263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4 - TextBox"/>
          <p:cNvSpPr txBox="1">
            <a:spLocks noChangeArrowheads="1"/>
          </p:cNvSpPr>
          <p:nvPr/>
        </p:nvSpPr>
        <p:spPr bwMode="auto">
          <a:xfrm>
            <a:off x="3779912" y="5228840"/>
            <a:ext cx="306799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l-GR" sz="24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4 - TextBox"/>
          <p:cNvSpPr txBox="1">
            <a:spLocks noChangeArrowheads="1"/>
          </p:cNvSpPr>
          <p:nvPr/>
        </p:nvSpPr>
        <p:spPr bwMode="auto">
          <a:xfrm>
            <a:off x="5364088" y="5227944"/>
            <a:ext cx="306799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l-GR" sz="24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4 - TextBox"/>
          <p:cNvSpPr txBox="1">
            <a:spLocks noChangeArrowheads="1"/>
          </p:cNvSpPr>
          <p:nvPr/>
        </p:nvSpPr>
        <p:spPr bwMode="auto">
          <a:xfrm>
            <a:off x="3014353" y="3512428"/>
            <a:ext cx="406263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14 - TextBox"/>
          <p:cNvSpPr txBox="1">
            <a:spLocks noChangeArrowheads="1"/>
          </p:cNvSpPr>
          <p:nvPr/>
        </p:nvSpPr>
        <p:spPr bwMode="auto">
          <a:xfrm>
            <a:off x="5965937" y="3512428"/>
            <a:ext cx="406263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www.amyntika.gr/wp-content/uploads/2013/10/B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06" y="5103892"/>
            <a:ext cx="1224050" cy="91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67544" y="2852936"/>
            <a:ext cx="2239072" cy="1498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l-G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Γαλακτοκομικά προϊόντα</a:t>
            </a:r>
          </a:p>
          <a:p>
            <a:pPr algn="ctr">
              <a:lnSpc>
                <a:spcPct val="150000"/>
              </a:lnSpc>
            </a:pPr>
            <a:endParaRPr lang="el-G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3420616" y="2852936"/>
            <a:ext cx="2309081" cy="1498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l-G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Φρούτα </a:t>
            </a:r>
            <a:r>
              <a:rPr lang="el-GR" sz="2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l-GR" sz="2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Λαχανικά</a:t>
            </a:r>
          </a:p>
          <a:p>
            <a:pPr algn="ctr">
              <a:lnSpc>
                <a:spcPct val="150000"/>
              </a:lnSpc>
            </a:pPr>
            <a:endParaRPr lang="el-G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6653408" y="2852936"/>
            <a:ext cx="2112640" cy="1498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Δημητριακά</a:t>
            </a:r>
          </a:p>
          <a:p>
            <a:pPr algn="ctr"/>
            <a:endParaRPr lang="el-G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4 - TextBox"/>
          <p:cNvSpPr txBox="1">
            <a:spLocks noChangeArrowheads="1"/>
          </p:cNvSpPr>
          <p:nvPr/>
        </p:nvSpPr>
        <p:spPr bwMode="auto">
          <a:xfrm>
            <a:off x="7020272" y="5227944"/>
            <a:ext cx="306799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l-GR" sz="24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http://www.greekfood.tv/content/data/multimedia/images/0-9/bowl-of-greek-yogur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01" y="5085184"/>
            <a:ext cx="1117898" cy="98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4 - TextBox"/>
          <p:cNvSpPr txBox="1">
            <a:spLocks noChangeArrowheads="1"/>
          </p:cNvSpPr>
          <p:nvPr/>
        </p:nvSpPr>
        <p:spPr bwMode="auto">
          <a:xfrm>
            <a:off x="395536" y="5227944"/>
            <a:ext cx="864096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.χ.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941" y="3765908"/>
            <a:ext cx="1511939" cy="49991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10"/>
          <a:srcRect t="2889" b="1"/>
          <a:stretch/>
        </p:blipFill>
        <p:spPr>
          <a:xfrm>
            <a:off x="6889495" y="3645025"/>
            <a:ext cx="1511939" cy="5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539552" y="314139"/>
            <a:ext cx="8370512" cy="9906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Ενδιάμεσα γεύματα</a:t>
            </a:r>
            <a:endParaRPr lang="el-GR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περιεχομένου 4"/>
          <p:cNvSpPr txBox="1">
            <a:spLocks/>
          </p:cNvSpPr>
          <p:nvPr/>
        </p:nvSpPr>
        <p:spPr>
          <a:xfrm>
            <a:off x="395536" y="1916832"/>
            <a:ext cx="3888432" cy="40324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Εναλλακτικά</a:t>
            </a:r>
            <a:r>
              <a:rPr lang="el-G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να περιέχουν </a:t>
            </a:r>
            <a:r>
              <a:rPr lang="el-GR" alt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 τρόφιμα </a:t>
            </a:r>
            <a:r>
              <a:rPr lang="el-GR" alt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από 2 διαφορετικές ομάδες </a:t>
            </a:r>
            <a:r>
              <a:rPr lang="el-GR" alt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τροφίμων</a:t>
            </a:r>
            <a:endParaRPr lang="el-GR" alt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 descr="ANd9GcQriiLpkldX4IjTlzpjzvKSzoPHddBfymv_fuPBe5C6MlyHheww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47864" y="4664391"/>
            <a:ext cx="2232248" cy="1639219"/>
          </a:xfrm>
          <a:prstGeom prst="rect">
            <a:avLst/>
          </a:prstGeom>
          <a:noFill/>
        </p:spPr>
      </p:pic>
      <p:sp>
        <p:nvSpPr>
          <p:cNvPr id="10" name="14 - TextBox"/>
          <p:cNvSpPr txBox="1">
            <a:spLocks noChangeArrowheads="1"/>
          </p:cNvSpPr>
          <p:nvPr/>
        </p:nvSpPr>
        <p:spPr bwMode="auto">
          <a:xfrm>
            <a:off x="3059832" y="5445224"/>
            <a:ext cx="406263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4 - TextBox"/>
          <p:cNvSpPr txBox="1">
            <a:spLocks noChangeArrowheads="1"/>
          </p:cNvSpPr>
          <p:nvPr/>
        </p:nvSpPr>
        <p:spPr bwMode="auto">
          <a:xfrm>
            <a:off x="5652120" y="5462105"/>
            <a:ext cx="406263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Επεξήγηση με γραμμή 2 2"/>
          <p:cNvSpPr/>
          <p:nvPr/>
        </p:nvSpPr>
        <p:spPr>
          <a:xfrm>
            <a:off x="4419091" y="1845021"/>
            <a:ext cx="4257365" cy="2747361"/>
          </a:xfrm>
          <a:prstGeom prst="borderCallout2">
            <a:avLst>
              <a:gd name="adj1" fmla="val 18750"/>
              <a:gd name="adj2" fmla="val -2963"/>
              <a:gd name="adj3" fmla="val 18750"/>
              <a:gd name="adj4" fmla="val -13759"/>
              <a:gd name="adj5" fmla="val 52218"/>
              <a:gd name="adj6" fmla="val -16504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 πεινάμε περισσότερο ή αν συμμετέχουμε σε αθλητικές δραστηριότητες ή αν μεσολαβεί αρκετή ώρα μέχρι το επόμενό μας γεύμα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http://www.e-hot.gr/image/uploaded_images/medium/1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9" b="19827"/>
          <a:stretch/>
        </p:blipFill>
        <p:spPr bwMode="auto">
          <a:xfrm>
            <a:off x="1259632" y="5157020"/>
            <a:ext cx="1656184" cy="114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dianomefs.gr/img/p/2/0/9/6/2096-home_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0" b="20459"/>
          <a:stretch/>
        </p:blipFill>
        <p:spPr bwMode="auto">
          <a:xfrm>
            <a:off x="6201183" y="5085184"/>
            <a:ext cx="175519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Semi%20Hard%20Cheese"/>
          <p:cNvPicPr>
            <a:picLocks noChangeAspect="1" noChangeArrowheads="1"/>
          </p:cNvPicPr>
          <p:nvPr/>
        </p:nvPicPr>
        <p:blipFill rotWithShape="1">
          <a:blip r:embed="rId6"/>
          <a:srcRect r="22860"/>
          <a:stretch/>
        </p:blipFill>
        <p:spPr bwMode="auto">
          <a:xfrm>
            <a:off x="7947483" y="5336287"/>
            <a:ext cx="728973" cy="90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4 - TextBox"/>
          <p:cNvSpPr txBox="1">
            <a:spLocks noChangeArrowheads="1"/>
          </p:cNvSpPr>
          <p:nvPr/>
        </p:nvSpPr>
        <p:spPr bwMode="auto">
          <a:xfrm>
            <a:off x="395536" y="5445223"/>
            <a:ext cx="792088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3200" b="1" baseline="-25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.χ.</a:t>
            </a:r>
            <a:endParaRPr lang="el-GR" sz="2000" b="1" baseline="-25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/>
          <a:srcRect l="17713" t="21987" r="31100" b="24787"/>
          <a:stretch/>
        </p:blipFill>
        <p:spPr>
          <a:xfrm>
            <a:off x="612648" y="1844824"/>
            <a:ext cx="7703768" cy="45037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612648" y="260648"/>
            <a:ext cx="8370512" cy="9906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Ενδιάμεσα γεύματα</a:t>
            </a:r>
            <a:endParaRPr lang="el-GR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Ορθογώνιο 45"/>
          <p:cNvSpPr/>
          <p:nvPr/>
        </p:nvSpPr>
        <p:spPr>
          <a:xfrm>
            <a:off x="4823601" y="1775076"/>
            <a:ext cx="3886040" cy="46654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Ορθογώνιο 45"/>
          <p:cNvSpPr/>
          <p:nvPr/>
        </p:nvSpPr>
        <p:spPr>
          <a:xfrm>
            <a:off x="486254" y="1775076"/>
            <a:ext cx="3886040" cy="46654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18429" y="2363964"/>
            <a:ext cx="1320510" cy="117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48809" y="5192562"/>
            <a:ext cx="1717812" cy="10515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Ιδέες </a:t>
            </a:r>
            <a:r>
              <a:rPr lang="el-GR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θρεπτικά σνακ!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2310" y="2638739"/>
            <a:ext cx="1368151" cy="88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603357" y="3510803"/>
            <a:ext cx="1199525" cy="93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867887" y="3561324"/>
            <a:ext cx="1339869" cy="88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642428" y="5352753"/>
            <a:ext cx="1429522" cy="91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120108" y="5121847"/>
            <a:ext cx="1368152" cy="110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6962674" y="2660267"/>
            <a:ext cx="1483195" cy="9806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Ορθογώνιο 19"/>
          <p:cNvSpPr/>
          <p:nvPr/>
        </p:nvSpPr>
        <p:spPr>
          <a:xfrm>
            <a:off x="1257733" y="1948770"/>
            <a:ext cx="295422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Πολύ καλές </a:t>
            </a:r>
            <a:r>
              <a:rPr lang="el-GR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επιλογές</a:t>
            </a:r>
            <a:endParaRPr lang="en-GB" sz="19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5436096" y="1948770"/>
            <a:ext cx="327354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Λιγότερο καλές </a:t>
            </a:r>
            <a:r>
              <a:rPr lang="el-GR" sz="1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επιλογές</a:t>
            </a:r>
            <a:endParaRPr lang="en-GB" sz="19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1510644" y="4562367"/>
            <a:ext cx="1279826" cy="84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://upload.wikimedia.org/wikipedia/commons/e/e8/Thumbs_up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14" y="1646308"/>
            <a:ext cx="1194265" cy="8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upload.wikimedia.org/wikipedia/commons/e/e8/Thumbs_up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66852" y="1797915"/>
            <a:ext cx="1120331" cy="81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apageorgioufoods.gr/images/products/photos/201162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b="42613"/>
          <a:stretch/>
        </p:blipFill>
        <p:spPr bwMode="auto">
          <a:xfrm>
            <a:off x="6224414" y="3589948"/>
            <a:ext cx="1171136" cy="81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newsbomb.gr/media/k2/items/cache/3ead57526fe8ad280d406e384ec77571_X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47" y="4320003"/>
            <a:ext cx="1261722" cy="9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greekfood.tv/content/data/multimedia/images/0-9/bowl-of-greek-yogurt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14" y="2549712"/>
            <a:ext cx="1117898" cy="8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user\Desktop\BAR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70738" y="4569178"/>
            <a:ext cx="1159945" cy="750801"/>
          </a:xfrm>
          <a:prstGeom prst="rect">
            <a:avLst/>
          </a:prstGeom>
          <a:noFill/>
        </p:spPr>
      </p:pic>
      <p:pic>
        <p:nvPicPr>
          <p:cNvPr id="12304" name="Picture 16" descr="http://www.in2life.gr/dm_pictures/garidakia-600_222300_3350B9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t="4365" r="14040" b="2396"/>
          <a:stretch/>
        </p:blipFill>
        <p:spPr bwMode="auto">
          <a:xfrm>
            <a:off x="7293741" y="4241773"/>
            <a:ext cx="1152128" cy="8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://www.halfhourmeals.com/food-for-thought/wp-content/uploads/2012/09/shutterstock_76495564-400x267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70" y="3466332"/>
            <a:ext cx="967306" cy="64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2.bp.blogspot.com/_TxKRJVIiqIc/SxT2ojIFVKI/AAAAAAAAACc/WqwUMVMHWZA/s1600/banana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1" y="3688584"/>
            <a:ext cx="808422" cy="113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media.pathfinder.gr/cman_img_f/9495496272764906940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r="22248"/>
          <a:stretch/>
        </p:blipFill>
        <p:spPr bwMode="auto">
          <a:xfrm>
            <a:off x="737345" y="5147103"/>
            <a:ext cx="780924" cy="10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fairtrasa.com/wp-content/uploads/2012/08/shutterstock_58788139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87" y="5407348"/>
            <a:ext cx="1200734" cy="8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hammondscandies.com/img/store/product-large/GrapeLollipopLA01534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67" y="4765114"/>
            <a:ext cx="790090" cy="11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75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/>
          <a:srcRect l="12987" t="28990" r="39746" b="14983"/>
          <a:stretch/>
        </p:blipFill>
        <p:spPr>
          <a:xfrm>
            <a:off x="3561361" y="2564905"/>
            <a:ext cx="5582639" cy="3720374"/>
          </a:xfrm>
          <a:prstGeom prst="rect">
            <a:avLst/>
          </a:prstGeom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09600" y="332656"/>
            <a:ext cx="8534400" cy="869950"/>
          </a:xfrm>
        </p:spPr>
        <p:txBody>
          <a:bodyPr>
            <a:noAutofit/>
          </a:bodyPr>
          <a:lstStyle/>
          <a:p>
            <a:r>
              <a:rPr lang="el-GR" sz="3400" dirty="0" smtClean="0"/>
              <a:t>Σπιτικό </a:t>
            </a:r>
            <a:r>
              <a:rPr lang="el-GR" sz="3400" dirty="0" err="1" smtClean="0"/>
              <a:t>δεκατιανό</a:t>
            </a:r>
            <a:r>
              <a:rPr lang="el-GR" sz="3400" dirty="0" smtClean="0"/>
              <a:t>… Γιατί να το προτιμήσω;</a:t>
            </a:r>
            <a:endParaRPr lang="el-GR" sz="34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170312" cy="4772744"/>
          </a:xfrm>
        </p:spPr>
        <p:txBody>
          <a:bodyPr>
            <a:noAutofit/>
          </a:bodyPr>
          <a:lstStyle/>
          <a:p>
            <a:r>
              <a:rPr lang="el-GR" sz="2200" dirty="0"/>
              <a:t>Το σπιτικό κολατσιό αποτελεί την καλύτερη επιλογή, καθώς στο κυλικείο του σχολείου παρέχονται συνήθως λιγότερο θρεπτικά και υγιεινά τρόφιμα, όπως κρουασάν, τυρόπιτες, </a:t>
            </a:r>
            <a:r>
              <a:rPr lang="el-GR" sz="2200" dirty="0" err="1"/>
              <a:t>ζαμπονοτυρόπιτες</a:t>
            </a:r>
            <a:r>
              <a:rPr lang="el-GR" sz="2200" dirty="0"/>
              <a:t>, </a:t>
            </a:r>
            <a:r>
              <a:rPr lang="el-GR" sz="2200" dirty="0" err="1"/>
              <a:t>λουκανικόπιτες</a:t>
            </a:r>
            <a:r>
              <a:rPr lang="el-GR" sz="2200" dirty="0"/>
              <a:t>, πατατάκια, χυμοί εμπορίου και αναψυκτικά. </a:t>
            </a:r>
          </a:p>
        </p:txBody>
      </p:sp>
    </p:spTree>
    <p:extLst>
      <p:ext uri="{BB962C8B-B14F-4D97-AF65-F5344CB8AC3E}">
        <p14:creationId xmlns:p14="http://schemas.microsoft.com/office/powerpoint/2010/main" val="12629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abf066e41d96ff4f7be389f8d9c6ae859ccdd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Μπλε ΙΙ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518a6007-efe9-46c2-964d-6674bd2b8f52">M2UKCR3KVD4F-2-130</_dlc_DocId>
    <_dlc_DocIdUrl xmlns="518a6007-efe9-46c2-964d-6674bd2b8f52">
      <Url>http://eyzin.minedu.gov.gr/_layouts/15/DocIdRedir.aspx?ID=M2UKCR3KVD4F-2-130</Url>
      <Description>M2UKCR3KVD4F-2-130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1F244BA10194698A9348E251357B9" ma:contentTypeVersion="1" ma:contentTypeDescription="Create a new document." ma:contentTypeScope="" ma:versionID="de4c72e96d68e01254644517b6b1a869">
  <xsd:schema xmlns:xsd="http://www.w3.org/2001/XMLSchema" xmlns:xs="http://www.w3.org/2001/XMLSchema" xmlns:p="http://schemas.microsoft.com/office/2006/metadata/properties" xmlns:ns1="http://schemas.microsoft.com/sharepoint/v3" xmlns:ns2="518a6007-efe9-46c2-964d-6674bd2b8f52" targetNamespace="http://schemas.microsoft.com/office/2006/metadata/properties" ma:root="true" ma:fieldsID="53592dedebb54236641af3d3856e5050" ns1:_="" ns2:_="">
    <xsd:import namespace="http://schemas.microsoft.com/sharepoint/v3"/>
    <xsd:import namespace="518a6007-efe9-46c2-964d-6674bd2b8f5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a6007-efe9-46c2-964d-6674bd2b8f5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E04BE9E-3D2E-4214-AB3A-9C7CF5389E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C1E627-E752-4626-8D19-5111DA434437}">
  <ds:schemaRefs>
    <ds:schemaRef ds:uri="http://schemas.microsoft.com/office/2006/documentManagement/types"/>
    <ds:schemaRef ds:uri="http://purl.org/dc/elements/1.1/"/>
    <ds:schemaRef ds:uri="http://purl.org/dc/terms/"/>
    <ds:schemaRef ds:uri="518a6007-efe9-46c2-964d-6674bd2b8f52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6638B4-6C4D-4209-891D-15D400B20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8a6007-efe9-46c2-964d-6674bd2b8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FB6DFE9-D39C-4FD0-B4EF-47C49D3BF1D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7341</TotalTime>
  <Words>228</Words>
  <Application>Microsoft Office PowerPoint</Application>
  <PresentationFormat>Προβολή στην οθόνη (4:3)</PresentationFormat>
  <Paragraphs>51</Paragraphs>
  <Slides>11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Wingdings 2</vt:lpstr>
      <vt:lpstr>Διάμεσος</vt:lpstr>
      <vt:lpstr>Ενδιάμεσα γεύματα</vt:lpstr>
      <vt:lpstr>Ξέρουμε ότι καθημερινά πρέπει να κάνουμε 5 γεύματα</vt:lpstr>
      <vt:lpstr>Ενδιάμεσα γεύματα...</vt:lpstr>
      <vt:lpstr>Ενδιάμεσα γεύματα</vt:lpstr>
      <vt:lpstr>Ενδιάμεσα γεύματα</vt:lpstr>
      <vt:lpstr>Ενδιάμεσα γεύματα</vt:lpstr>
      <vt:lpstr>Ενδιάμεσα γεύματα</vt:lpstr>
      <vt:lpstr>Ιδέες για θρεπτικά σνακ!</vt:lpstr>
      <vt:lpstr>Σπιτικό δεκατιανό… Γιατί να το προτιμήσω;</vt:lpstr>
      <vt:lpstr>Κατανάλωση ποικιλίας δεκατιανών</vt:lpstr>
      <vt:lpstr>Ευχαριστώ για την προσοχή σας!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ΕΥΖΗΝ έφηβοι</dc:title>
  <dc:creator>Michalis Georgoulis</dc:creator>
  <cp:lastModifiedBy>maria malliou</cp:lastModifiedBy>
  <cp:revision>529</cp:revision>
  <dcterms:created xsi:type="dcterms:W3CDTF">2014-01-24T12:20:27Z</dcterms:created>
  <dcterms:modified xsi:type="dcterms:W3CDTF">2020-03-26T19:53:11Z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2bccbdba-7ae6-4dca-968c-13c494865ace</vt:lpwstr>
  </property>
  <property fmtid="{D5CDD505-2E9C-101B-9397-08002B2CF9AE}" pid="3" name="ContentTypeId">
    <vt:lpwstr>0x0101007E31F244BA10194698A9348E251357B9</vt:lpwstr>
  </property>
</Properties>
</file>