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5"/>
  </p:sldMasterIdLst>
  <p:notesMasterIdLst>
    <p:notesMasterId r:id="rId17"/>
  </p:notesMasterIdLst>
  <p:sldIdLst>
    <p:sldId id="400" r:id="rId6"/>
    <p:sldId id="375" r:id="rId7"/>
    <p:sldId id="373" r:id="rId8"/>
    <p:sldId id="398" r:id="rId9"/>
    <p:sldId id="399" r:id="rId10"/>
    <p:sldId id="376" r:id="rId11"/>
    <p:sldId id="387" r:id="rId12"/>
    <p:sldId id="396" r:id="rId13"/>
    <p:sldId id="382" r:id="rId14"/>
    <p:sldId id="371" r:id="rId15"/>
    <p:sldId id="401" r:id="rId16"/>
  </p:sldIdLst>
  <p:sldSz cx="9144000" cy="6858000" type="screen4x3"/>
  <p:notesSz cx="6858000" cy="9144000"/>
  <p:custDataLst>
    <p:tags r:id="rId18"/>
  </p:custDataLst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CC6600"/>
    <a:srgbClr val="FF9933"/>
    <a:srgbClr val="FFCC66"/>
    <a:srgbClr val="FF99CC"/>
    <a:srgbClr val="FF794B"/>
    <a:srgbClr val="FF3300"/>
    <a:srgbClr val="FFB809"/>
    <a:srgbClr val="FAB609"/>
    <a:srgbClr val="5151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Μεσαίο στυλ 1 - Έμφαση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3B4B98B0-60AC-42C2-AFA5-B58CD77FA1E5}" styleName="Φωτεινό στυλ 1 - Έμφαση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88" autoAdjust="0"/>
    <p:restoredTop sz="91143" autoAdjust="0"/>
  </p:normalViewPr>
  <p:slideViewPr>
    <p:cSldViewPr>
      <p:cViewPr varScale="1">
        <p:scale>
          <a:sx n="64" d="100"/>
          <a:sy n="64" d="100"/>
        </p:scale>
        <p:origin x="16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F05491-9825-4587-AEB2-C3CDA8CF7C28}" type="datetimeFigureOut">
              <a:rPr lang="el-GR" smtClean="0"/>
              <a:t>24/3/2020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76137-2ED9-405B-A10A-FEC282D5C9A6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2458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6137-2ED9-405B-A10A-FEC282D5C9A6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862645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6137-2ED9-405B-A10A-FEC282D5C9A6}" type="slidenum">
              <a:rPr lang="el-GR" smtClean="0"/>
              <a:t>10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62167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6137-2ED9-405B-A10A-FEC282D5C9A6}" type="slidenum">
              <a:rPr lang="el-GR" smtClean="0"/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04364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A8E7E-C507-4C1A-BAA6-B2F13BACDFF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2639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A8E7E-C507-4C1A-BAA6-B2F13BACDFF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886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A8E7E-C507-4C1A-BAA6-B2F13BACDFF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6906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GB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6137-2ED9-405B-A10A-FEC282D5C9A6}" type="slidenum">
              <a:rPr lang="el-GR" smtClean="0"/>
              <a:t>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41939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076137-2ED9-405B-A10A-FEC282D5C9A6}" type="slidenum">
              <a:rPr lang="el-GR" smtClean="0"/>
              <a:t>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048943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A8E7E-C507-4C1A-BAA6-B2F13BACDFF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570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6488" y="812800"/>
            <a:ext cx="5343525" cy="40068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DA8E7E-C507-4C1A-BAA6-B2F13BACDFF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447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B3C6E30-F952-4E52-ABFB-10CF8F615EB7}" type="datetimeFigureOut">
              <a:rPr lang="el-GR" smtClean="0"/>
              <a:pPr/>
              <a:t>24/3/2020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02E467D-1CD4-4557-B3B8-65EB9662740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5.gif"/><Relationship Id="rId5" Type="http://schemas.openxmlformats.org/officeDocument/2006/relationships/hyperlink" Target="http://eyzhn.edu.gr/body-shape/" TargetMode="Externa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7544" y="1062608"/>
            <a:ext cx="8371656" cy="416659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l-GR" sz="6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ΤΡΕΦΟΜΑΙ</a:t>
            </a: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US" sz="6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6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ΚΙΝΟΥΜΑΙ</a:t>
            </a: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</a:t>
            </a:r>
            <a:r>
              <a:rPr lang="en-US" sz="6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br>
              <a:rPr lang="en-US" sz="60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l-GR" sz="6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ΑΝΑΠΤΥΣΣΟΜΑΙ</a:t>
            </a:r>
            <a:r>
              <a:rPr lang="en-US" sz="6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 !</a:t>
            </a:r>
            <a:endParaRPr lang="en-GB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http://www.clipartbest.com/cliparts/9ac/qxx/9acqxxRT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2852936"/>
            <a:ext cx="747775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lker.com/cliparts/a/e/e/0/13088970731402496941cherries.svg.med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906" y="1531962"/>
            <a:ext cx="715350" cy="600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://www.clipartlord.com/wp-content/uploads/2013/07/ruler2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5091814">
            <a:off x="7488161" y="3904932"/>
            <a:ext cx="1588126" cy="756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091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75798" cy="99060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Μέγιστη ανάπτυξη… πώς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GB" sz="4000" b="1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Θέση περιεχομένου 4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4659" y="2509467"/>
            <a:ext cx="4338538" cy="3875761"/>
          </a:xfrm>
        </p:spPr>
      </p:pic>
      <p:sp>
        <p:nvSpPr>
          <p:cNvPr id="6" name="TextBox 5"/>
          <p:cNvSpPr txBox="1"/>
          <p:nvPr/>
        </p:nvSpPr>
        <p:spPr>
          <a:xfrm>
            <a:off x="2199371" y="5631259"/>
            <a:ext cx="2643525" cy="5539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Γενετικό υπόβαθρο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21739" y="3976027"/>
            <a:ext cx="615663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endParaRPr lang="en-GB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29058" y="3507421"/>
            <a:ext cx="90960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12410" y="2656879"/>
            <a:ext cx="138078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Line Callout 2 (Border and Accent Bar) 17"/>
          <p:cNvSpPr/>
          <p:nvPr/>
        </p:nvSpPr>
        <p:spPr>
          <a:xfrm>
            <a:off x="6014494" y="2316229"/>
            <a:ext cx="1881920" cy="1222334"/>
          </a:xfrm>
          <a:prstGeom prst="accentBorderCallout2">
            <a:avLst>
              <a:gd name="adj1" fmla="val 45414"/>
              <a:gd name="adj2" fmla="val -8814"/>
              <a:gd name="adj3" fmla="val 45414"/>
              <a:gd name="adj4" fmla="val -19553"/>
              <a:gd name="adj5" fmla="val 76423"/>
              <a:gd name="adj6" fmla="val -28918"/>
            </a:avLst>
          </a:prstGeom>
          <a:solidFill>
            <a:schemeClr val="bg1">
              <a:lumMod val="75000"/>
            </a:schemeClr>
          </a:solidFill>
          <a:ln w="28575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Μέγιστη οστική </a:t>
            </a:r>
            <a:r>
              <a:rPr lang="el-G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μάζα</a:t>
            </a:r>
            <a:endParaRPr lang="en-GB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5004048" y="2650038"/>
            <a:ext cx="719076" cy="121101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95536" y="1844824"/>
            <a:ext cx="336368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Ισορροπημένη διατροφή &amp; άσκηση</a:t>
            </a:r>
            <a:endParaRPr lang="en-GB" sz="20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206444" y="5151315"/>
            <a:ext cx="375804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2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Μη ισορροπημένη διατροφή &amp; καθιστική ζωή</a:t>
            </a:r>
            <a:endParaRPr lang="en-GB" sz="2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001162" y="4475628"/>
            <a:ext cx="710866" cy="1692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GB" sz="5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4842897" y="2387049"/>
            <a:ext cx="432048" cy="454496"/>
          </a:xfrm>
          <a:prstGeom prst="ellipse">
            <a:avLst/>
          </a:prstGeom>
          <a:noFill/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Oval 33"/>
          <p:cNvSpPr/>
          <p:nvPr/>
        </p:nvSpPr>
        <p:spPr>
          <a:xfrm>
            <a:off x="5520217" y="3622576"/>
            <a:ext cx="432048" cy="454496"/>
          </a:xfrm>
          <a:prstGeom prst="ellipse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170" name="Picture 2" descr="http://thumbs.gograph.com/gg5448221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953765"/>
            <a:ext cx="742950" cy="1619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" name="Ευθεία γραμμή σύνδεσης 9"/>
          <p:cNvCxnSpPr/>
          <p:nvPr/>
        </p:nvCxnSpPr>
        <p:spPr>
          <a:xfrm flipV="1">
            <a:off x="2123728" y="2636912"/>
            <a:ext cx="2376264" cy="2888432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Ευθεία γραμμή σύνδεσης 20"/>
          <p:cNvCxnSpPr/>
          <p:nvPr/>
        </p:nvCxnSpPr>
        <p:spPr>
          <a:xfrm flipV="1">
            <a:off x="2156027" y="3861048"/>
            <a:ext cx="3118918" cy="1677512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Ευθεία γραμμή σύνδεσης 23"/>
          <p:cNvCxnSpPr/>
          <p:nvPr/>
        </p:nvCxnSpPr>
        <p:spPr>
          <a:xfrm flipH="1">
            <a:off x="4465675" y="2650038"/>
            <a:ext cx="610382" cy="0"/>
          </a:xfrm>
          <a:prstGeom prst="line">
            <a:avLst/>
          </a:prstGeom>
          <a:ln w="571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Ευθεία γραμμή σύνδεσης 24"/>
          <p:cNvCxnSpPr/>
          <p:nvPr/>
        </p:nvCxnSpPr>
        <p:spPr>
          <a:xfrm flipH="1" flipV="1">
            <a:off x="5240671" y="3867888"/>
            <a:ext cx="558930" cy="11018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1612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33" grpId="0" animBg="1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Ευχαριστώ για την προσοχή σας</a:t>
            </a:r>
            <a:endParaRPr lang="el-GR" dirty="0"/>
          </a:p>
        </p:txBody>
      </p:sp>
      <p:sp>
        <p:nvSpPr>
          <p:cNvPr id="7" name="Επεξήγηση με γραμμή 1 (γραμμή έμφασης) 6"/>
          <p:cNvSpPr/>
          <p:nvPr/>
        </p:nvSpPr>
        <p:spPr>
          <a:xfrm rot="10800000">
            <a:off x="1259632" y="4437112"/>
            <a:ext cx="2930624" cy="936104"/>
          </a:xfrm>
          <a:prstGeom prst="accentCallout1">
            <a:avLst>
              <a:gd name="adj1" fmla="val 18750"/>
              <a:gd name="adj2" fmla="val -8333"/>
              <a:gd name="adj3" fmla="val 20877"/>
              <a:gd name="adj4" fmla="val -6957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 dirty="0"/>
          </a:p>
        </p:txBody>
      </p:sp>
      <p:sp>
        <p:nvSpPr>
          <p:cNvPr id="6" name="Κουμπί ενέργειας: Κεντρική σελίδα 5">
            <a:hlinkClick r:id="" action="ppaction://hlinkshowjump?jump=firstslide" highlightClick="1"/>
          </p:cNvPr>
          <p:cNvSpPr/>
          <p:nvPr/>
        </p:nvSpPr>
        <p:spPr>
          <a:xfrm>
            <a:off x="5580112" y="3573016"/>
            <a:ext cx="2016224" cy="2304256"/>
          </a:xfrm>
          <a:prstGeom prst="actionButtonHom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8" name="TextBox 7"/>
          <p:cNvSpPr txBox="1"/>
          <p:nvPr/>
        </p:nvSpPr>
        <p:spPr>
          <a:xfrm>
            <a:off x="1557283" y="4509120"/>
            <a:ext cx="23353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>
                <a:solidFill>
                  <a:schemeClr val="bg1"/>
                </a:solidFill>
              </a:rPr>
              <a:t>Και μην ξεχνάτε</a:t>
            </a:r>
          </a:p>
          <a:p>
            <a:r>
              <a:rPr lang="el-GR" sz="2400" dirty="0" smtClean="0">
                <a:solidFill>
                  <a:schemeClr val="bg1"/>
                </a:solidFill>
              </a:rPr>
              <a:t>Μένουμε…</a:t>
            </a:r>
            <a:endParaRPr lang="el-G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151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619672" y="1600200"/>
            <a:ext cx="7272808" cy="990600"/>
          </a:xfrm>
        </p:spPr>
        <p:txBody>
          <a:bodyPr/>
          <a:lstStyle/>
          <a:p>
            <a:pPr algn="ctr"/>
            <a:r>
              <a:rPr lang="el-GR" b="1" dirty="0" smtClean="0">
                <a:latin typeface="Arial" panose="020B0604020202020204" pitchFamily="34" charset="0"/>
                <a:cs typeface="Arial" panose="020B0604020202020204" pitchFamily="34" charset="0"/>
              </a:rPr>
              <a:t>Σωματική ανάπτυξη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 descr="http://www.forgottendiseases.org/assets/Child_growth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000"/>
          <a:stretch/>
        </p:blipFill>
        <p:spPr bwMode="auto">
          <a:xfrm>
            <a:off x="1979712" y="2996953"/>
            <a:ext cx="5499218" cy="33728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729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Ομάδα 2"/>
          <p:cNvGrpSpPr/>
          <p:nvPr/>
        </p:nvGrpSpPr>
        <p:grpSpPr>
          <a:xfrm>
            <a:off x="6588224" y="4581127"/>
            <a:ext cx="2108076" cy="1872209"/>
            <a:chOff x="6588224" y="4365103"/>
            <a:chExt cx="2108076" cy="1872209"/>
          </a:xfrm>
        </p:grpSpPr>
        <p:pic>
          <p:nvPicPr>
            <p:cNvPr id="4104" name="Picture 8" descr="http://sfari.org/images/images-2013-folder/images-news-2013/20130506newslongitudinal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15485"/>
            <a:stretch/>
          </p:blipFill>
          <p:spPr bwMode="auto">
            <a:xfrm>
              <a:off x="6588224" y="4509120"/>
              <a:ext cx="2108076" cy="172819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8" name="Elbow Connector 7"/>
            <p:cNvCxnSpPr/>
            <p:nvPr/>
          </p:nvCxnSpPr>
          <p:spPr>
            <a:xfrm flipV="1">
              <a:off x="6588224" y="4869159"/>
              <a:ext cx="1315987" cy="432048"/>
            </a:xfrm>
            <a:prstGeom prst="bentConnector3">
              <a:avLst>
                <a:gd name="adj1" fmla="val 62383"/>
              </a:avLst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Elbow Connector 12"/>
            <p:cNvCxnSpPr/>
            <p:nvPr/>
          </p:nvCxnSpPr>
          <p:spPr>
            <a:xfrm flipV="1">
              <a:off x="7425801" y="4365103"/>
              <a:ext cx="1111029" cy="504056"/>
            </a:xfrm>
            <a:prstGeom prst="bentConnector3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67464" cy="99060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Εφηβεία… γιατί είναι σημαντική</a:t>
            </a:r>
            <a:r>
              <a:rPr lang="en-US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395536" y="1772816"/>
            <a:ext cx="8300764" cy="4680520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200000"/>
              </a:lnSpc>
              <a:spcBef>
                <a:spcPts val="12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anose="05000000000000000000" pitchFamily="2" charset="2"/>
              <a:buChar char="p"/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Η περίοδος με τον μεγαλύτερο ρυθμό ανάπτυξης μετά τη βρεφική ηλικία</a:t>
            </a:r>
          </a:p>
          <a:p>
            <a:pPr>
              <a:lnSpc>
                <a:spcPct val="200000"/>
              </a:lnSpc>
              <a:spcBef>
                <a:spcPts val="12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anose="05000000000000000000" pitchFamily="2" charset="2"/>
              <a:buChar char="p"/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Αύξηση βάρους, ύψους, μάζας και πυκνότητας οστών</a:t>
            </a:r>
          </a:p>
          <a:p>
            <a:pPr>
              <a:lnSpc>
                <a:spcPct val="200000"/>
              </a:lnSpc>
              <a:spcBef>
                <a:spcPts val="12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Font typeface="Wingdings" panose="05000000000000000000" pitchFamily="2" charset="2"/>
              <a:buChar char="p"/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Σημαντική περίοδος για την υιοθέτηση ισορροπημένων συνηθειών τρόπου ζωής</a:t>
            </a:r>
          </a:p>
          <a:p>
            <a:pPr marL="0" indent="0">
              <a:lnSpc>
                <a:spcPct val="200000"/>
              </a:lnSpc>
              <a:spcBef>
                <a:spcPts val="1200"/>
              </a:spcBef>
              <a:buClr>
                <a:schemeClr val="tx1">
                  <a:lumMod val="50000"/>
                  <a:lumOff val="50000"/>
                </a:schemeClr>
              </a:buClr>
              <a:buSzPct val="70000"/>
              <a:buNone/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Διατροφή &amp; σωματική δραστηριότητα</a:t>
            </a:r>
          </a:p>
        </p:txBody>
      </p:sp>
      <p:sp>
        <p:nvSpPr>
          <p:cNvPr id="4" name="Δεξιό βέλος 3"/>
          <p:cNvSpPr/>
          <p:nvPr/>
        </p:nvSpPr>
        <p:spPr>
          <a:xfrm>
            <a:off x="467544" y="5877273"/>
            <a:ext cx="720080" cy="360039"/>
          </a:xfrm>
          <a:prstGeom prst="rightArrow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719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www.thenutritiondr.com/files/FamilyHealth-GrowthGraph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94815"/>
            <a:ext cx="5395688" cy="4569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67464" cy="99060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Αύξηση βάρους στην εφηβεία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305368" y="1759282"/>
            <a:ext cx="7079712" cy="4762138"/>
            <a:chOff x="329566" y="1556792"/>
            <a:chExt cx="7079712" cy="4762138"/>
          </a:xfrm>
        </p:grpSpPr>
        <p:grpSp>
          <p:nvGrpSpPr>
            <p:cNvPr id="16" name="Group 15"/>
            <p:cNvGrpSpPr/>
            <p:nvPr/>
          </p:nvGrpSpPr>
          <p:grpSpPr>
            <a:xfrm>
              <a:off x="329566" y="1556792"/>
              <a:ext cx="7079712" cy="4762138"/>
              <a:chOff x="238272" y="1700808"/>
              <a:chExt cx="7079712" cy="4762138"/>
            </a:xfrm>
          </p:grpSpPr>
          <p:sp>
            <p:nvSpPr>
              <p:cNvPr id="3" name="TextBox 2"/>
              <p:cNvSpPr txBox="1"/>
              <p:nvPr/>
            </p:nvSpPr>
            <p:spPr>
              <a:xfrm>
                <a:off x="328440" y="1700808"/>
                <a:ext cx="5539704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l-GR" sz="20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Ρυθμός αύξησης βάρους (κιλά ανά έτος)</a:t>
                </a:r>
                <a:endParaRPr lang="en-US" sz="200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 rot="16200000">
                <a:off x="-956644" y="3584700"/>
                <a:ext cx="3159273" cy="76944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200000"/>
                  </a:lnSpc>
                </a:pPr>
                <a:r>
                  <a:rPr lang="el-GR" sz="19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Αύξηση βάρους (κιλά)</a:t>
                </a:r>
              </a:p>
              <a:p>
                <a:pPr algn="ctr"/>
                <a:endParaRPr lang="en-GB" sz="6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622992" y="5901254"/>
                <a:ext cx="4695158" cy="561692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endParaRPr lang="el-GR" sz="1050" b="1" dirty="0" smtClean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r>
                  <a:rPr lang="el-GR" sz="1900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Ηλικία (έτη)</a:t>
                </a:r>
                <a:endParaRPr lang="en-GB" sz="19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6052062" y="4439121"/>
                <a:ext cx="1265922" cy="1107996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l-GR" sz="1900" b="1" dirty="0" smtClean="0">
                    <a:solidFill>
                      <a:srgbClr val="FF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Κορίτσια</a:t>
                </a:r>
              </a:p>
              <a:p>
                <a:endParaRPr lang="el-GR" sz="700" b="1" dirty="0" smtClean="0">
                  <a:solidFill>
                    <a:srgbClr val="FF66CC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l-GR" sz="1900" b="1" dirty="0" smtClean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Αγόρια</a:t>
                </a:r>
                <a:endParaRPr lang="en-GB" sz="1900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cxnSp>
            <p:nvCxnSpPr>
              <p:cNvPr id="13" name="Straight Connector 12"/>
              <p:cNvCxnSpPr/>
              <p:nvPr/>
            </p:nvCxnSpPr>
            <p:spPr>
              <a:xfrm>
                <a:off x="5219865" y="5283744"/>
                <a:ext cx="792088" cy="0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lg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>
                <a:off x="5219865" y="4738064"/>
                <a:ext cx="792088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TextBox 23"/>
            <p:cNvSpPr txBox="1"/>
            <p:nvPr/>
          </p:nvSpPr>
          <p:spPr>
            <a:xfrm>
              <a:off x="1083619" y="5602774"/>
              <a:ext cx="3940810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l-GR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0      2    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l-GR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4      6      8     10    12    14</a:t>
              </a:r>
              <a:r>
                <a:rPr lang="en-US" sz="14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   16    18</a:t>
              </a:r>
            </a:p>
          </p:txBody>
        </p:sp>
      </p:grpSp>
      <p:sp>
        <p:nvSpPr>
          <p:cNvPr id="25" name="TextBox 24"/>
          <p:cNvSpPr txBox="1"/>
          <p:nvPr/>
        </p:nvSpPr>
        <p:spPr>
          <a:xfrm rot="16200000">
            <a:off x="-674284" y="3845898"/>
            <a:ext cx="3507519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0        2         4        6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8 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10   </a:t>
            </a:r>
            <a:r>
              <a:rPr lang="en-U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12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013411" y="3543488"/>
            <a:ext cx="1094537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endParaRPr lang="en-GB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Line Callout 2 (Border and Accent Bar) 27"/>
          <p:cNvSpPr/>
          <p:nvPr/>
        </p:nvSpPr>
        <p:spPr>
          <a:xfrm>
            <a:off x="5432824" y="2439803"/>
            <a:ext cx="3338801" cy="1727635"/>
          </a:xfrm>
          <a:prstGeom prst="accentBorderCallout2">
            <a:avLst>
              <a:gd name="adj1" fmla="val 41556"/>
              <a:gd name="adj2" fmla="val -4881"/>
              <a:gd name="adj3" fmla="val 41738"/>
              <a:gd name="adj4" fmla="val -28971"/>
              <a:gd name="adj5" fmla="val 41776"/>
              <a:gd name="adj6" fmla="val -27980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Μέγιστος ρυθμός </a:t>
            </a:r>
          </a:p>
          <a:p>
            <a:pPr algn="ctr">
              <a:lnSpc>
                <a:spcPct val="150000"/>
              </a:lnSpc>
            </a:pPr>
            <a:r>
              <a:rPr lang="el-GR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Κορίτσια: 12 έτη, 7 κιλά/έτος</a:t>
            </a:r>
          </a:p>
          <a:p>
            <a:pPr algn="ctr">
              <a:lnSpc>
                <a:spcPct val="150000"/>
              </a:lnSpc>
            </a:pPr>
            <a:r>
              <a:rPr lang="el-GR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Αγόρια: 14 έτη, 10 κιλά/έτος</a:t>
            </a:r>
            <a:endParaRPr lang="en-GB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1" name="Picture 4" descr="https://www.vapremier.com/assets/WMG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271" y="4850480"/>
            <a:ext cx="1504006" cy="151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" name="Oval 31"/>
          <p:cNvSpPr/>
          <p:nvPr/>
        </p:nvSpPr>
        <p:spPr>
          <a:xfrm>
            <a:off x="3851920" y="2647760"/>
            <a:ext cx="360040" cy="36004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val 32"/>
          <p:cNvSpPr/>
          <p:nvPr/>
        </p:nvSpPr>
        <p:spPr>
          <a:xfrm>
            <a:off x="3469756" y="3519500"/>
            <a:ext cx="360040" cy="360040"/>
          </a:xfrm>
          <a:prstGeom prst="ellipse">
            <a:avLst/>
          </a:prstGeom>
          <a:noFill/>
          <a:ln w="381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261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67464" cy="99060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Αύξηση ύψους στην εφηβεία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6447" y="1739816"/>
            <a:ext cx="61926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Ρυθμός αύξησης ύψους (εκατοστά ανά έτος)</a:t>
            </a:r>
            <a:endParaRPr lang="en-GB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332037" y="2060848"/>
            <a:ext cx="6051577" cy="4536504"/>
            <a:chOff x="332037" y="2060848"/>
            <a:chExt cx="6051577" cy="4536504"/>
          </a:xfrm>
        </p:grpSpPr>
        <p:grpSp>
          <p:nvGrpSpPr>
            <p:cNvPr id="30" name="Group 29"/>
            <p:cNvGrpSpPr/>
            <p:nvPr/>
          </p:nvGrpSpPr>
          <p:grpSpPr>
            <a:xfrm>
              <a:off x="332037" y="2139926"/>
              <a:ext cx="6051577" cy="4457426"/>
              <a:chOff x="332037" y="2037141"/>
              <a:chExt cx="6051577" cy="4457426"/>
            </a:xfrm>
          </p:grpSpPr>
          <p:grpSp>
            <p:nvGrpSpPr>
              <p:cNvPr id="21" name="Group 20"/>
              <p:cNvGrpSpPr/>
              <p:nvPr/>
            </p:nvGrpSpPr>
            <p:grpSpPr>
              <a:xfrm>
                <a:off x="332037" y="2209958"/>
                <a:ext cx="6051577" cy="4284609"/>
                <a:chOff x="332037" y="2373138"/>
                <a:chExt cx="6051577" cy="4284609"/>
              </a:xfrm>
            </p:grpSpPr>
            <p:grpSp>
              <p:nvGrpSpPr>
                <p:cNvPr id="4" name="Group 3"/>
                <p:cNvGrpSpPr/>
                <p:nvPr/>
              </p:nvGrpSpPr>
              <p:grpSpPr>
                <a:xfrm>
                  <a:off x="332037" y="2373138"/>
                  <a:ext cx="6051577" cy="4284609"/>
                  <a:chOff x="194021" y="2458770"/>
                  <a:chExt cx="6051577" cy="4284609"/>
                </a:xfrm>
              </p:grpSpPr>
              <p:pic>
                <p:nvPicPr>
                  <p:cNvPr id="2050" name="Picture 2" descr="http://www.coachr.org/growth6.jpg"/>
                  <p:cNvPicPr>
                    <a:picLocks noChangeAspect="1" noChangeArrowheads="1"/>
                  </p:cNvPicPr>
                  <p:nvPr/>
                </p:nvPicPr>
                <p:blipFill rotWithShape="1">
                  <a:blip r:embed="rId3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 t="39819" b="7444"/>
                  <a:stretch/>
                </p:blipFill>
                <p:spPr bwMode="auto">
                  <a:xfrm>
                    <a:off x="473544" y="2495540"/>
                    <a:ext cx="5112567" cy="4247839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  <p:sp>
                <p:nvSpPr>
                  <p:cNvPr id="8" name="TextBox 7"/>
                  <p:cNvSpPr txBox="1"/>
                  <p:nvPr/>
                </p:nvSpPr>
                <p:spPr>
                  <a:xfrm>
                    <a:off x="991356" y="6148307"/>
                    <a:ext cx="3803124" cy="492443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/>
                    <a:endParaRPr lang="el-GR" sz="700" b="1" dirty="0" smtClean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  <a:p>
                    <a:pPr algn="ctr"/>
                    <a:r>
                      <a:rPr lang="el-GR" sz="1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Ηλικία (έτη)</a:t>
                    </a:r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 rot="16200000">
                    <a:off x="-1223472" y="3876264"/>
                    <a:ext cx="3421366" cy="586379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square" rtlCol="0">
                    <a:spAutoFit/>
                  </a:bodyPr>
                  <a:lstStyle/>
                  <a:p>
                    <a:pPr algn="ctr">
                      <a:lnSpc>
                        <a:spcPct val="200000"/>
                      </a:lnSpc>
                    </a:pPr>
                    <a:r>
                      <a:rPr lang="el-GR" sz="1900" b="1" dirty="0" smtClean="0">
                        <a:latin typeface="Arial" panose="020B0604020202020204" pitchFamily="34" charset="0"/>
                        <a:cs typeface="Arial" panose="020B0604020202020204" pitchFamily="34" charset="0"/>
                      </a:rPr>
                      <a:t>Αύξηση ύψους (εκατοστά)</a:t>
                    </a:r>
                    <a:endParaRPr lang="en-GB" sz="1900" b="1" dirty="0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  <p:sp>
                <p:nvSpPr>
                  <p:cNvPr id="3" name="Rectangle 2"/>
                  <p:cNvSpPr/>
                  <p:nvPr/>
                </p:nvSpPr>
                <p:spPr>
                  <a:xfrm>
                    <a:off x="4794480" y="2458770"/>
                    <a:ext cx="1451118" cy="3508534"/>
                  </a:xfrm>
                  <a:prstGeom prst="rect">
                    <a:avLst/>
                  </a:prstGeom>
                  <a:solidFill>
                    <a:schemeClr val="bg1"/>
                  </a:solidFill>
                  <a:ln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GB">
                      <a:latin typeface="Arial" panose="020B0604020202020204" pitchFamily="34" charset="0"/>
                      <a:cs typeface="Arial" panose="020B0604020202020204" pitchFamily="34" charset="0"/>
                    </a:endParaRPr>
                  </a:p>
                </p:txBody>
              </p:sp>
            </p:grpSp>
            <p:sp>
              <p:nvSpPr>
                <p:cNvPr id="19" name="TextBox 18"/>
                <p:cNvSpPr txBox="1"/>
                <p:nvPr/>
              </p:nvSpPr>
              <p:spPr>
                <a:xfrm>
                  <a:off x="1085622" y="5789040"/>
                  <a:ext cx="4062441" cy="307777"/>
                </a:xfrm>
                <a:prstGeom prst="rect">
                  <a:avLst/>
                </a:prstGeom>
                <a:solidFill>
                  <a:schemeClr val="bg1"/>
                </a:solidFill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400" dirty="0" smtClean="0">
                      <a:latin typeface="Arial" panose="020B0604020202020204" pitchFamily="34" charset="0"/>
                      <a:cs typeface="Arial" panose="020B0604020202020204" pitchFamily="34" charset="0"/>
                    </a:rPr>
                    <a:t>  0      2      4      6      8    10     12   14    16    18</a:t>
                  </a:r>
                  <a:endParaRPr lang="en-GB" sz="1400" dirty="0">
                    <a:latin typeface="Arial" panose="020B0604020202020204" pitchFamily="34" charset="0"/>
                    <a:cs typeface="Arial" panose="020B0604020202020204" pitchFamily="34" charset="0"/>
                  </a:endParaRPr>
                </a:p>
              </p:txBody>
            </p:sp>
          </p:grpSp>
          <p:sp>
            <p:nvSpPr>
              <p:cNvPr id="10" name="TextBox 9"/>
              <p:cNvSpPr txBox="1"/>
              <p:nvPr/>
            </p:nvSpPr>
            <p:spPr>
              <a:xfrm>
                <a:off x="2025686" y="2420888"/>
                <a:ext cx="1377075" cy="646331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endParaRPr lang="en-GB" b="1" dirty="0">
                  <a:solidFill>
                    <a:schemeClr val="accent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grpSp>
            <p:nvGrpSpPr>
              <p:cNvPr id="32" name="Group 31"/>
              <p:cNvGrpSpPr/>
              <p:nvPr/>
            </p:nvGrpSpPr>
            <p:grpSpPr>
              <a:xfrm>
                <a:off x="5262011" y="4694367"/>
                <a:ext cx="801952" cy="524834"/>
                <a:chOff x="5083914" y="4488227"/>
                <a:chExt cx="801952" cy="524834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 flipV="1">
                  <a:off x="5091806" y="5013060"/>
                  <a:ext cx="794060" cy="1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5083914" y="4488227"/>
                  <a:ext cx="792088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6" name="TextBox 35"/>
              <p:cNvSpPr txBox="1"/>
              <p:nvPr/>
            </p:nvSpPr>
            <p:spPr>
              <a:xfrm rot="16200000">
                <a:off x="-708737" y="3677612"/>
                <a:ext cx="3588719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l-GR" sz="1400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  0        2       4         6         8        10      12</a:t>
                </a:r>
                <a:endParaRPr lang="en-GB" sz="1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1" name="TextBox 40"/>
            <p:cNvSpPr txBox="1"/>
            <p:nvPr/>
          </p:nvSpPr>
          <p:spPr>
            <a:xfrm>
              <a:off x="3494889" y="2060848"/>
              <a:ext cx="1094537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endParaRPr lang="en-GB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2819185" y="2279921"/>
              <a:ext cx="1094537" cy="95410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>
                <a:lnSpc>
                  <a:spcPct val="200000"/>
                </a:lnSpc>
              </a:pPr>
              <a:endParaRPr lang="en-GB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6119158" y="4497595"/>
            <a:ext cx="1261609" cy="10772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900" b="1" dirty="0" smtClean="0">
                <a:solidFill>
                  <a:srgbClr val="FF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Κορίτσια</a:t>
            </a:r>
          </a:p>
          <a:p>
            <a:endParaRPr lang="el-GR" sz="700" b="1" dirty="0" smtClean="0">
              <a:solidFill>
                <a:srgbClr val="FF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9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Αγόρια</a:t>
            </a:r>
            <a:endParaRPr lang="en-GB" sz="19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9" name="Picture 4" descr="https://www.vapremier.com/assets/WMG_logo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271" y="4850480"/>
            <a:ext cx="1504006" cy="1514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3" name="Straight Connector 42"/>
          <p:cNvCxnSpPr/>
          <p:nvPr/>
        </p:nvCxnSpPr>
        <p:spPr>
          <a:xfrm>
            <a:off x="1331640" y="2348880"/>
            <a:ext cx="349046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1331640" y="2924944"/>
            <a:ext cx="3476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1331640" y="3429000"/>
            <a:ext cx="348364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1331640" y="4005064"/>
            <a:ext cx="3476819" cy="183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>
            <a:off x="1331640" y="4509120"/>
            <a:ext cx="347681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1331640" y="5028420"/>
            <a:ext cx="3483237" cy="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 flipV="1">
            <a:off x="1691680" y="2348880"/>
            <a:ext cx="28794" cy="3191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2123728" y="2348880"/>
            <a:ext cx="0" cy="319102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/>
          <p:nvPr/>
        </p:nvCxnSpPr>
        <p:spPr>
          <a:xfrm flipH="1" flipV="1">
            <a:off x="2465537" y="2348248"/>
            <a:ext cx="18232" cy="3191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H="1" flipV="1">
            <a:off x="2835402" y="2348248"/>
            <a:ext cx="42488" cy="3191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 flipV="1">
            <a:off x="3251145" y="2348248"/>
            <a:ext cx="24711" cy="3191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H="1" flipV="1">
            <a:off x="3649111" y="2348248"/>
            <a:ext cx="20867" cy="3191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 flipV="1">
            <a:off x="3998871" y="2348248"/>
            <a:ext cx="31147" cy="3191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4391980" y="2348248"/>
            <a:ext cx="36004" cy="31916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4808459" y="2348249"/>
            <a:ext cx="0" cy="32265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Line Callout 2 (Border and Accent Bar) 88"/>
          <p:cNvSpPr/>
          <p:nvPr/>
        </p:nvSpPr>
        <p:spPr>
          <a:xfrm>
            <a:off x="5432824" y="2439803"/>
            <a:ext cx="3338801" cy="1727635"/>
          </a:xfrm>
          <a:prstGeom prst="accentBorderCallout2">
            <a:avLst>
              <a:gd name="adj1" fmla="val 41556"/>
              <a:gd name="adj2" fmla="val -4881"/>
              <a:gd name="adj3" fmla="val 41738"/>
              <a:gd name="adj4" fmla="val -28971"/>
              <a:gd name="adj5" fmla="val 41776"/>
              <a:gd name="adj6" fmla="val -27980"/>
            </a:avLst>
          </a:prstGeom>
          <a:solidFill>
            <a:schemeClr val="bg1">
              <a:lumMod val="85000"/>
            </a:schemeClr>
          </a:solidFill>
          <a:ln w="2857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sz="19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Μέγιστος ρυθμός </a:t>
            </a:r>
          </a:p>
          <a:p>
            <a:pPr algn="ctr">
              <a:lnSpc>
                <a:spcPct val="150000"/>
              </a:lnSpc>
            </a:pPr>
            <a:r>
              <a:rPr lang="el-GR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Κορίτσια: 12 έτη, 8.5 εκ/έτος</a:t>
            </a:r>
          </a:p>
          <a:p>
            <a:pPr algn="ctr">
              <a:lnSpc>
                <a:spcPct val="150000"/>
              </a:lnSpc>
            </a:pPr>
            <a:r>
              <a:rPr lang="el-GR" sz="19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Αγόρια: 14 έτη, 9.5 εκ/έτος</a:t>
            </a:r>
            <a:endParaRPr lang="en-GB" sz="19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Oval 86"/>
          <p:cNvSpPr/>
          <p:nvPr/>
        </p:nvSpPr>
        <p:spPr>
          <a:xfrm>
            <a:off x="3839740" y="2868706"/>
            <a:ext cx="360040" cy="360040"/>
          </a:xfrm>
          <a:prstGeom prst="ellipse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1" name="Oval 90"/>
          <p:cNvSpPr/>
          <p:nvPr/>
        </p:nvSpPr>
        <p:spPr>
          <a:xfrm>
            <a:off x="3471073" y="3174645"/>
            <a:ext cx="360040" cy="360040"/>
          </a:xfrm>
          <a:prstGeom prst="ellipse">
            <a:avLst/>
          </a:prstGeom>
          <a:noFill/>
          <a:ln w="38100">
            <a:solidFill>
              <a:srgbClr val="FF66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43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4.bp.blogspot.com/-tcfjVYSswyo/T1gDhupgJ_I/AAAAAAAAAEU/mnDymRHcZJA/s1600/Scale_ClipAr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9792" y="1995489"/>
            <a:ext cx="2546584" cy="254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70760" cy="9906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zh-CN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σημαίνει «επιθυμητό» βάρος;</a:t>
            </a:r>
            <a:endParaRPr lang="en-US" altLang="zh-CN" sz="4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395288" y="1628775"/>
            <a:ext cx="748823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</a:t>
            </a:r>
            <a:endParaRPr lang="en-US" sz="2000">
              <a:solidFill>
                <a:srgbClr val="CC33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Θέση περιεχομένου 2"/>
          <p:cNvSpPr txBox="1">
            <a:spLocks/>
          </p:cNvSpPr>
          <p:nvPr/>
        </p:nvSpPr>
        <p:spPr>
          <a:xfrm>
            <a:off x="395536" y="1700808"/>
            <a:ext cx="8280920" cy="478383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9875" indent="0">
              <a:lnSpc>
                <a:spcPct val="220000"/>
              </a:lnSpc>
              <a:spcBef>
                <a:spcPts val="300"/>
              </a:spcBef>
              <a:buClr>
                <a:schemeClr val="bg1">
                  <a:lumMod val="50000"/>
                </a:schemeClr>
              </a:buClr>
              <a:buNone/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Το σωματικό βάρος που:</a:t>
            </a:r>
          </a:p>
          <a:p>
            <a:pPr lvl="1">
              <a:lnSpc>
                <a:spcPct val="220000"/>
              </a:lnSpc>
              <a:spcBef>
                <a:spcPts val="300"/>
              </a:spcBef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Συνοδεύει μια υγιή ανάπτυξη</a:t>
            </a:r>
          </a:p>
          <a:p>
            <a:pPr lvl="1">
              <a:lnSpc>
                <a:spcPct val="220000"/>
              </a:lnSpc>
              <a:spcBef>
                <a:spcPts val="300"/>
              </a:spcBef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Δεν προκαλεί προβλήματα υγείας</a:t>
            </a:r>
          </a:p>
          <a:p>
            <a:pPr lvl="1">
              <a:lnSpc>
                <a:spcPct val="220000"/>
              </a:lnSpc>
              <a:spcBef>
                <a:spcPts val="300"/>
              </a:spcBef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Μπορεί να διατηρηθεί χωρίς πολύ κόπο</a:t>
            </a:r>
            <a:endParaRPr lang="el-G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Επεξήγηση με γραμμή 1 (γραμμή έμφασης και περιγράμματος) 8"/>
          <p:cNvSpPr/>
          <p:nvPr/>
        </p:nvSpPr>
        <p:spPr>
          <a:xfrm>
            <a:off x="467544" y="5157192"/>
            <a:ext cx="8208912" cy="1296144"/>
          </a:xfrm>
          <a:prstGeom prst="accentBorderCallout1">
            <a:avLst>
              <a:gd name="adj1" fmla="val 24698"/>
              <a:gd name="adj2" fmla="val -100"/>
              <a:gd name="adj3" fmla="val 32673"/>
              <a:gd name="adj4" fmla="val -206"/>
            </a:avLst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l-GR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Πώς αξιολογείται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el-G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l-GR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Δείκτης Μάζας Σώματος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Βάρος (κιλά)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 Ύψος </a:t>
            </a:r>
            <a:r>
              <a:rPr lang="en-US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²</a:t>
            </a:r>
            <a:r>
              <a:rPr lang="el-GR" sz="2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(μέτρα</a:t>
            </a:r>
            <a:r>
              <a:rPr lang="el-GR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503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395288" y="228600"/>
            <a:ext cx="8370760" cy="990600"/>
          </a:xfrm>
        </p:spPr>
        <p:txBody>
          <a:bodyPr wrap="square" numCol="1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l-GR" altLang="zh-CN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Τι σημαίνει «επιθυμητό» βάρος;</a:t>
            </a:r>
            <a:endParaRPr lang="en-US" altLang="zh-CN" sz="4000" b="1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790150"/>
              </p:ext>
            </p:extLst>
          </p:nvPr>
        </p:nvGraphicFramePr>
        <p:xfrm>
          <a:off x="467544" y="1628800"/>
          <a:ext cx="8298503" cy="4977744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689075"/>
                <a:gridCol w="3304714"/>
                <a:gridCol w="3304714"/>
              </a:tblGrid>
              <a:tr h="4320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Ηλικία</a:t>
                      </a:r>
                      <a:r>
                        <a:rPr lang="en-US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έτη)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Τιμές ΔΜΣ που αντιστοιχούν σε ένα </a:t>
                      </a:r>
                      <a:r>
                        <a:rPr lang="el-G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επιθυμητό σωματικό </a:t>
                      </a:r>
                      <a:r>
                        <a:rPr lang="el-GR" sz="16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βάρος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Αγόρια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Κορίτσια</a:t>
                      </a:r>
                      <a:endParaRPr lang="en-GB" sz="1600" b="1" dirty="0" smtClean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99CC"/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15,4 – </a:t>
                      </a:r>
                      <a:r>
                        <a:rPr lang="el-GR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21,2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 – 21,7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12,5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15,6 – 21,6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15,9 – 22,1</a:t>
                      </a:r>
                      <a:endParaRPr lang="en-GB" sz="15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 </a:t>
                      </a: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– </a:t>
                      </a:r>
                      <a:r>
                        <a:rPr lang="el-GR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21,9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16,3 – 22,6</a:t>
                      </a:r>
                      <a:endParaRPr lang="en-GB" sz="1500" b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13,5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16,1 – 22,3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16,6 – 22,9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16,4 – 22,6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 – 23,3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14,5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16,7 – 22,9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17,2 – 23,7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16,9 – 23,3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 – 23,9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17,3 – 23,6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17,7 – 24,2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 – 23,9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17,9 – 24,4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17,8 – 24,2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 – 24,5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18,1 – 24,5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 – 24,7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18,3 – 24,7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18,4 – 24,9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876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GB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7502" marR="47502" marT="47502" marB="47502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 – 25,0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l-GR" sz="15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18,5 – 25,0</a:t>
                      </a:r>
                      <a:endParaRPr lang="en-GB" sz="1500" b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97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Ομάδα 5"/>
          <p:cNvGrpSpPr/>
          <p:nvPr/>
        </p:nvGrpSpPr>
        <p:grpSpPr>
          <a:xfrm>
            <a:off x="6012160" y="2996952"/>
            <a:ext cx="2880320" cy="3240360"/>
            <a:chOff x="5580112" y="2924944"/>
            <a:chExt cx="2931841" cy="3296716"/>
          </a:xfrm>
        </p:grpSpPr>
        <p:pic>
          <p:nvPicPr>
            <p:cNvPr id="5124" name="Picture 4" descr="http://www.visualphotos.com/photo/2x4429396/rear_view_of_teenage_boy_and_girl_sitting_by_eiffel_tower_ZZ069037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82" b="2797"/>
            <a:stretch/>
          </p:blipFill>
          <p:spPr bwMode="auto">
            <a:xfrm>
              <a:off x="5580112" y="2924944"/>
              <a:ext cx="2931841" cy="32967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Ορθογώνιο 2"/>
            <p:cNvSpPr/>
            <p:nvPr/>
          </p:nvSpPr>
          <p:spPr>
            <a:xfrm>
              <a:off x="5580112" y="2924945"/>
              <a:ext cx="1016217" cy="2880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67464" cy="99060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Σύσταση σώματος στην εφηβεία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Θέση περιεχομένου 2"/>
          <p:cNvSpPr txBox="1">
            <a:spLocks/>
          </p:cNvSpPr>
          <p:nvPr/>
        </p:nvSpPr>
        <p:spPr>
          <a:xfrm>
            <a:off x="395536" y="1772816"/>
            <a:ext cx="8280920" cy="4783832"/>
          </a:xfrm>
          <a:prstGeom prst="rect">
            <a:avLst/>
          </a:prstGeom>
        </p:spPr>
        <p:txBody>
          <a:bodyPr vert="horz">
            <a:noAutofit/>
          </a:bodyPr>
          <a:lstStyle>
            <a:lvl1pPr marL="320040" indent="-320040" algn="l" rtl="0" eaLnBrk="1" latinLnBrk="0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/>
              <a:buChar char=""/>
              <a:defRPr kumimoji="0"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ts val="550"/>
              </a:spcBef>
              <a:buClr>
                <a:schemeClr val="accent1"/>
              </a:buClr>
              <a:buSzPct val="70000"/>
              <a:buFont typeface="Wingdings 2"/>
              <a:buChar char="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28600" algn="l" rtl="0" eaLnBrk="1" latinLnBrk="0" hangingPunct="1">
              <a:spcBef>
                <a:spcPts val="500"/>
              </a:spcBef>
              <a:buClr>
                <a:schemeClr val="accent2"/>
              </a:buClr>
              <a:buSzPct val="75000"/>
              <a:buFont typeface="Wingdings"/>
              <a:buChar char="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-228600" algn="l" rtl="0" eaLnBrk="1" latinLnBrk="0" hangingPunct="1">
              <a:spcBef>
                <a:spcPts val="400"/>
              </a:spcBef>
              <a:buClr>
                <a:schemeClr val="accent3"/>
              </a:buClr>
              <a:buSzPct val="7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5000"/>
              <a:buFont typeface="Wingdings"/>
              <a:buChar char="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0312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377440" indent="-228600" algn="l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517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"/>
              <a:buChar char="§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Διαφορές στη σύσταση του σώματος ανάμεσα στα 2 φύλα</a:t>
            </a:r>
          </a:p>
          <a:p>
            <a:pPr>
              <a:lnSpc>
                <a:spcPct val="200000"/>
              </a:lnSpc>
              <a:buClr>
                <a:schemeClr val="accent1"/>
              </a:buClr>
              <a:buFont typeface="Wingdings" panose="05000000000000000000" pitchFamily="2" charset="2"/>
              <a:buChar char="p"/>
            </a:pPr>
            <a:r>
              <a:rPr lang="el-GR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Αγόρια</a:t>
            </a:r>
            <a:endParaRPr lang="el-G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chemeClr val="bg1"/>
              </a:buClr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Αύξηση 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μυϊκής μάζας κυρίως στα </a:t>
            </a: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άκρα</a:t>
            </a:r>
          </a:p>
          <a:p>
            <a:pPr>
              <a:lnSpc>
                <a:spcPct val="200000"/>
              </a:lnSpc>
              <a:buClr>
                <a:srgbClr val="FF6699"/>
              </a:buClr>
              <a:buFont typeface="Wingdings" panose="05000000000000000000" pitchFamily="2" charset="2"/>
              <a:buChar char="p"/>
            </a:pPr>
            <a:r>
              <a:rPr lang="el-GR" sz="2200" b="1" dirty="0" smtClean="0">
                <a:solidFill>
                  <a:srgbClr val="FF66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Κορίτσια</a:t>
            </a:r>
            <a:endParaRPr lang="el-GR" sz="2200" dirty="0" smtClean="0">
              <a:solidFill>
                <a:srgbClr val="FF66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chemeClr val="bg1"/>
              </a:buClr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Αύξηση</a:t>
            </a:r>
            <a:r>
              <a:rPr lang="el-GR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λίπους σώματος </a:t>
            </a:r>
            <a:endParaRPr lang="en-U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200000"/>
              </a:lnSpc>
              <a:buClr>
                <a:schemeClr val="bg1"/>
              </a:buClr>
            </a:pPr>
            <a:r>
              <a:rPr lang="el-GR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κυρίως στους μηρούς και τους γλουτούς</a:t>
            </a:r>
            <a:endParaRPr lang="el-GR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66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 descr="http://www.clipartbest.com/cliparts/di7/oex/di7oex7i9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72" r="54486"/>
          <a:stretch/>
        </p:blipFill>
        <p:spPr bwMode="auto">
          <a:xfrm>
            <a:off x="7302059" y="1875660"/>
            <a:ext cx="1368152" cy="294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6" descr="http://www.clipartbest.com/cliparts/di7/oex/di7oex7i9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793"/>
          <a:stretch/>
        </p:blipFill>
        <p:spPr bwMode="auto">
          <a:xfrm>
            <a:off x="670073" y="1772816"/>
            <a:ext cx="1813695" cy="2942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28600"/>
            <a:ext cx="8367464" cy="990600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Ο σωματότυπος μου!</a:t>
            </a:r>
            <a:endParaRPr lang="en-US" sz="40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Επεξήγηση με γραμμή 1 (γραμμή έμφασης και περιγράμματος) 8"/>
          <p:cNvSpPr/>
          <p:nvPr/>
        </p:nvSpPr>
        <p:spPr>
          <a:xfrm>
            <a:off x="395536" y="4749139"/>
            <a:ext cx="8310072" cy="1488173"/>
          </a:xfrm>
          <a:prstGeom prst="accentBorderCallout1">
            <a:avLst>
              <a:gd name="adj1" fmla="val 29325"/>
              <a:gd name="adj2" fmla="val 16"/>
              <a:gd name="adj3" fmla="val 30691"/>
              <a:gd name="adj4" fmla="val 27"/>
            </a:avLst>
          </a:prstGeom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0" rIns="274320" rtlCol="0" anchor="ctr"/>
          <a:lstStyle/>
          <a:p>
            <a:pPr algn="ctr">
              <a:lnSpc>
                <a:spcPct val="150000"/>
              </a:lnSpc>
            </a:pPr>
            <a:r>
              <a:rPr lang="el-GR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Όλοι είμαστε μοναδικοί! Ο καθένας μας έχει διαφορετικό</a:t>
            </a:r>
            <a:r>
              <a:rPr lang="en-US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l-GR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βάρος, ύψος, μέγεθος &amp; σχήμα σώματος!</a:t>
            </a:r>
          </a:p>
          <a:p>
            <a:pPr algn="ctr">
              <a:lnSpc>
                <a:spcPct val="150000"/>
              </a:lnSpc>
            </a:pPr>
            <a:r>
              <a:rPr lang="el-GR" sz="2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Διάβασε περισσότερα εδώ</a:t>
            </a:r>
            <a:endParaRPr lang="el-GR" sz="2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 descr="http://www.clipartbest.com/cliparts/RTd/Kog/RTdKogAT9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925657"/>
            <a:ext cx="4197896" cy="27274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2.bp.blogspot.com/-NZx7XZyg9cA/TVbKSKnqjLI/AAAAAAAABiA/7CLG_oV7q2I/s1600/tummy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2094588"/>
            <a:ext cx="779670" cy="2504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5374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9abf066e41d96ff4f7be389f8d9c6ae859ccdd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Μπλε ΙΙ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StartDate xmlns="http://schemas.microsoft.com/sharepoint/v3" xsi:nil="true"/>
    <PublishingExpirationDate xmlns="http://schemas.microsoft.com/sharepoint/v3" xsi:nil="true"/>
    <_dlc_DocId xmlns="518a6007-efe9-46c2-964d-6674bd2b8f52">M2UKCR3KVD4F-2-130</_dlc_DocId>
    <_dlc_DocIdUrl xmlns="518a6007-efe9-46c2-964d-6674bd2b8f52">
      <Url>http://eyzin.minedu.gov.gr/_layouts/15/DocIdRedir.aspx?ID=M2UKCR3KVD4F-2-130</Url>
      <Description>M2UKCR3KVD4F-2-130</Description>
    </_dlc_DocIdUrl>
  </documentManagement>
</p:properties>
</file>

<file path=customXml/item3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31F244BA10194698A9348E251357B9" ma:contentTypeVersion="1" ma:contentTypeDescription="Create a new document." ma:contentTypeScope="" ma:versionID="de4c72e96d68e01254644517b6b1a869">
  <xsd:schema xmlns:xsd="http://www.w3.org/2001/XMLSchema" xmlns:xs="http://www.w3.org/2001/XMLSchema" xmlns:p="http://schemas.microsoft.com/office/2006/metadata/properties" xmlns:ns1="http://schemas.microsoft.com/sharepoint/v3" xmlns:ns2="518a6007-efe9-46c2-964d-6674bd2b8f52" targetNamespace="http://schemas.microsoft.com/office/2006/metadata/properties" ma:root="true" ma:fieldsID="53592dedebb54236641af3d3856e5050" ns1:_="" ns2:_="">
    <xsd:import namespace="http://schemas.microsoft.com/sharepoint/v3"/>
    <xsd:import namespace="518a6007-efe9-46c2-964d-6674bd2b8f5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8a6007-efe9-46c2-964d-6674bd2b8f52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04BE9E-3D2E-4214-AB3A-9C7CF5389EF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0C1E627-E752-4626-8D19-5111DA434437}">
  <ds:schemaRefs>
    <ds:schemaRef ds:uri="http://schemas.microsoft.com/office/2006/metadata/properties"/>
    <ds:schemaRef ds:uri="http://purl.org/dc/elements/1.1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microsoft.com/sharepoint/v3"/>
    <ds:schemaRef ds:uri="http://purl.org/dc/terms/"/>
    <ds:schemaRef ds:uri="http://schemas.openxmlformats.org/package/2006/metadata/core-properties"/>
    <ds:schemaRef ds:uri="518a6007-efe9-46c2-964d-6674bd2b8f52"/>
  </ds:schemaRefs>
</ds:datastoreItem>
</file>

<file path=customXml/itemProps3.xml><?xml version="1.0" encoding="utf-8"?>
<ds:datastoreItem xmlns:ds="http://schemas.openxmlformats.org/officeDocument/2006/customXml" ds:itemID="{9FB6DFE9-D39C-4FD0-B4EF-47C49D3BF1D0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966638B4-6C4D-4209-891D-15D400B20E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18a6007-efe9-46c2-964d-6674bd2b8f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8419</TotalTime>
  <Words>414</Words>
  <Application>Microsoft Office PowerPoint</Application>
  <PresentationFormat>Προβολή στην οθόνη (4:3)</PresentationFormat>
  <Paragraphs>113</Paragraphs>
  <Slides>11</Slides>
  <Notes>10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7" baseType="lpstr">
      <vt:lpstr>Arial</vt:lpstr>
      <vt:lpstr>Calibri</vt:lpstr>
      <vt:lpstr>黑体</vt:lpstr>
      <vt:lpstr>Wingdings</vt:lpstr>
      <vt:lpstr>Wingdings 2</vt:lpstr>
      <vt:lpstr>Διάμεσος</vt:lpstr>
      <vt:lpstr>ΤΡΕΦΟΜΑΙ… ! ΚΙΝΟΥΜΑΙ… ! ΑΝΑΠΤΥΣΣΟΜΑΙ… !</vt:lpstr>
      <vt:lpstr>Σωματική ανάπτυξη</vt:lpstr>
      <vt:lpstr>Εφηβεία… γιατί είναι σημαντική;</vt:lpstr>
      <vt:lpstr>Αύξηση βάρους στην εφηβεία</vt:lpstr>
      <vt:lpstr>Αύξηση ύψους στην εφηβεία</vt:lpstr>
      <vt:lpstr>Τι σημαίνει «επιθυμητό» βάρος;</vt:lpstr>
      <vt:lpstr>Τι σημαίνει «επιθυμητό» βάρος;</vt:lpstr>
      <vt:lpstr>Σύσταση σώματος στην εφηβεία</vt:lpstr>
      <vt:lpstr>Ο σωματότυπος μου!</vt:lpstr>
      <vt:lpstr>Μέγιστη ανάπτυξη… πώς;</vt:lpstr>
      <vt:lpstr>Ευχαριστώ για την προσοχή σας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ΕΥΖΗΝ έφηβοι</dc:title>
  <dc:creator>Michalis Georgoulis</dc:creator>
  <cp:lastModifiedBy>maria malliou</cp:lastModifiedBy>
  <cp:revision>534</cp:revision>
  <dcterms:created xsi:type="dcterms:W3CDTF">2014-01-24T12:20:27Z</dcterms:created>
  <dcterms:modified xsi:type="dcterms:W3CDTF">2020-03-25T06:57:27Z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2bccbdba-7ae6-4dca-968c-13c494865ace</vt:lpwstr>
  </property>
  <property fmtid="{D5CDD505-2E9C-101B-9397-08002B2CF9AE}" pid="3" name="ContentTypeId">
    <vt:lpwstr>0x0101007E31F244BA10194698A9348E251357B9</vt:lpwstr>
  </property>
</Properties>
</file>