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4"/>
  </p:notesMasterIdLst>
  <p:sldIdLst>
    <p:sldId id="256" r:id="rId4"/>
    <p:sldId id="257" r:id="rId5"/>
    <p:sldId id="258" r:id="rId6"/>
    <p:sldId id="263" r:id="rId7"/>
    <p:sldId id="259" r:id="rId8"/>
    <p:sldId id="261" r:id="rId9"/>
    <p:sldId id="264" r:id="rId10"/>
    <p:sldId id="265" r:id="rId11"/>
    <p:sldId id="269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66" r:id="rId21"/>
    <p:sldId id="278" r:id="rId22"/>
    <p:sldId id="26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68" r:id="rId31"/>
    <p:sldId id="286" r:id="rId32"/>
    <p:sldId id="287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E1441-9B65-413A-9BDD-2607F309AFD1}" type="datetimeFigureOut">
              <a:rPr lang="el-GR" smtClean="0"/>
              <a:t>25/3/2025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DC441-F13B-4CBB-86A8-4C5EBF535D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26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AE5-9962-4622-BC44-5986D56DC6EA}" type="datetimeFigureOut">
              <a:rPr lang="el-GR" smtClean="0"/>
              <a:t>25/3/2025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8F1D-972A-40DE-B619-C4362C423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40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AE5-9962-4622-BC44-5986D56DC6EA}" type="datetimeFigureOut">
              <a:rPr lang="el-GR" smtClean="0"/>
              <a:t>25/3/2025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8F1D-972A-40DE-B619-C4362C423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439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AE5-9962-4622-BC44-5986D56DC6EA}" type="datetimeFigureOut">
              <a:rPr lang="el-GR" smtClean="0"/>
              <a:t>25/3/2025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8F1D-972A-40DE-B619-C4362C423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10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4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20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79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32">
                <a:solidFill>
                  <a:schemeClr val="tx1">
                    <a:tint val="75000"/>
                  </a:schemeClr>
                </a:solidFill>
              </a:defRPr>
            </a:lvl1pPr>
            <a:lvl2pPr marL="457202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914403" indent="0">
              <a:buNone/>
              <a:defRPr sz="1609">
                <a:solidFill>
                  <a:schemeClr val="tx1">
                    <a:tint val="75000"/>
                  </a:schemeClr>
                </a:solidFill>
              </a:defRPr>
            </a:lvl3pPr>
            <a:lvl4pPr marL="1371605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4pPr>
            <a:lvl5pPr marL="1828808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5pPr>
            <a:lvl6pPr marL="2286009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6pPr>
            <a:lvl7pPr marL="2743211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7pPr>
            <a:lvl8pPr marL="3200412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8pPr>
            <a:lvl9pPr marL="3657614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41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794"/>
            </a:lvl1pPr>
            <a:lvl2pPr>
              <a:defRPr sz="2370"/>
            </a:lvl2pPr>
            <a:lvl3pPr>
              <a:defRPr sz="2032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794"/>
            </a:lvl1pPr>
            <a:lvl2pPr>
              <a:defRPr sz="2370"/>
            </a:lvl2pPr>
            <a:lvl3pPr>
              <a:defRPr sz="2032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90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7202" indent="0">
              <a:buNone/>
              <a:defRPr sz="2032" b="1"/>
            </a:lvl2pPr>
            <a:lvl3pPr marL="914403" indent="0">
              <a:buNone/>
              <a:defRPr sz="1778" b="1"/>
            </a:lvl3pPr>
            <a:lvl4pPr marL="1371605" indent="0">
              <a:buNone/>
              <a:defRPr sz="1609" b="1"/>
            </a:lvl4pPr>
            <a:lvl5pPr marL="1828808" indent="0">
              <a:buNone/>
              <a:defRPr sz="1609" b="1"/>
            </a:lvl5pPr>
            <a:lvl6pPr marL="2286009" indent="0">
              <a:buNone/>
              <a:defRPr sz="1609" b="1"/>
            </a:lvl6pPr>
            <a:lvl7pPr marL="2743211" indent="0">
              <a:buNone/>
              <a:defRPr sz="1609" b="1"/>
            </a:lvl7pPr>
            <a:lvl8pPr marL="3200412" indent="0">
              <a:buNone/>
              <a:defRPr sz="1609" b="1"/>
            </a:lvl8pPr>
            <a:lvl9pPr marL="3657614" indent="0">
              <a:buNone/>
              <a:defRPr sz="1609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70"/>
            </a:lvl1pPr>
            <a:lvl2pPr>
              <a:defRPr sz="2032"/>
            </a:lvl2pPr>
            <a:lvl3pPr>
              <a:defRPr sz="1778"/>
            </a:lvl3pPr>
            <a:lvl4pPr>
              <a:defRPr sz="1609"/>
            </a:lvl4pPr>
            <a:lvl5pPr>
              <a:defRPr sz="1609"/>
            </a:lvl5pPr>
            <a:lvl6pPr>
              <a:defRPr sz="1609"/>
            </a:lvl6pPr>
            <a:lvl7pPr>
              <a:defRPr sz="1609"/>
            </a:lvl7pPr>
            <a:lvl8pPr>
              <a:defRPr sz="1609"/>
            </a:lvl8pPr>
            <a:lvl9pPr>
              <a:defRPr sz="1609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7202" indent="0">
              <a:buNone/>
              <a:defRPr sz="2032" b="1"/>
            </a:lvl2pPr>
            <a:lvl3pPr marL="914403" indent="0">
              <a:buNone/>
              <a:defRPr sz="1778" b="1"/>
            </a:lvl3pPr>
            <a:lvl4pPr marL="1371605" indent="0">
              <a:buNone/>
              <a:defRPr sz="1609" b="1"/>
            </a:lvl4pPr>
            <a:lvl5pPr marL="1828808" indent="0">
              <a:buNone/>
              <a:defRPr sz="1609" b="1"/>
            </a:lvl5pPr>
            <a:lvl6pPr marL="2286009" indent="0">
              <a:buNone/>
              <a:defRPr sz="1609" b="1"/>
            </a:lvl6pPr>
            <a:lvl7pPr marL="2743211" indent="0">
              <a:buNone/>
              <a:defRPr sz="1609" b="1"/>
            </a:lvl7pPr>
            <a:lvl8pPr marL="3200412" indent="0">
              <a:buNone/>
              <a:defRPr sz="1609" b="1"/>
            </a:lvl8pPr>
            <a:lvl9pPr marL="3657614" indent="0">
              <a:buNone/>
              <a:defRPr sz="1609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370"/>
            </a:lvl1pPr>
            <a:lvl2pPr>
              <a:defRPr sz="2032"/>
            </a:lvl2pPr>
            <a:lvl3pPr>
              <a:defRPr sz="1778"/>
            </a:lvl3pPr>
            <a:lvl4pPr>
              <a:defRPr sz="1609"/>
            </a:lvl4pPr>
            <a:lvl5pPr>
              <a:defRPr sz="1609"/>
            </a:lvl5pPr>
            <a:lvl6pPr>
              <a:defRPr sz="1609"/>
            </a:lvl6pPr>
            <a:lvl7pPr>
              <a:defRPr sz="1609"/>
            </a:lvl7pPr>
            <a:lvl8pPr>
              <a:defRPr sz="1609"/>
            </a:lvl8pPr>
            <a:lvl9pPr>
              <a:defRPr sz="1609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6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89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76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32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17"/>
            </a:lvl1pPr>
            <a:lvl2pPr>
              <a:defRPr sz="2794"/>
            </a:lvl2pPr>
            <a:lvl3pPr>
              <a:defRPr sz="2370"/>
            </a:lvl3pPr>
            <a:lvl4pPr>
              <a:defRPr sz="2032"/>
            </a:lvl4pPr>
            <a:lvl5pPr>
              <a:defRPr sz="2032"/>
            </a:lvl5pPr>
            <a:lvl6pPr>
              <a:defRPr sz="2032"/>
            </a:lvl6pPr>
            <a:lvl7pPr>
              <a:defRPr sz="2032"/>
            </a:lvl7pPr>
            <a:lvl8pPr>
              <a:defRPr sz="2032"/>
            </a:lvl8pPr>
            <a:lvl9pPr>
              <a:defRPr sz="203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39"/>
            </a:lvl1pPr>
            <a:lvl2pPr marL="457202" indent="0">
              <a:buNone/>
              <a:defRPr sz="1185"/>
            </a:lvl2pPr>
            <a:lvl3pPr marL="914403" indent="0">
              <a:buNone/>
              <a:defRPr sz="1016"/>
            </a:lvl3pPr>
            <a:lvl4pPr marL="1371605" indent="0">
              <a:buNone/>
              <a:defRPr sz="931"/>
            </a:lvl4pPr>
            <a:lvl5pPr marL="1828808" indent="0">
              <a:buNone/>
              <a:defRPr sz="931"/>
            </a:lvl5pPr>
            <a:lvl6pPr marL="2286009" indent="0">
              <a:buNone/>
              <a:defRPr sz="931"/>
            </a:lvl6pPr>
            <a:lvl7pPr marL="2743211" indent="0">
              <a:buNone/>
              <a:defRPr sz="931"/>
            </a:lvl7pPr>
            <a:lvl8pPr marL="3200412" indent="0">
              <a:buNone/>
              <a:defRPr sz="931"/>
            </a:lvl8pPr>
            <a:lvl9pPr marL="3657614" indent="0">
              <a:buNone/>
              <a:defRPr sz="93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2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AE5-9962-4622-BC44-5986D56DC6EA}" type="datetimeFigureOut">
              <a:rPr lang="el-GR" smtClean="0"/>
              <a:t>25/3/2025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8F1D-972A-40DE-B619-C4362C423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311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32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17"/>
            </a:lvl1pPr>
            <a:lvl2pPr marL="457202" indent="0">
              <a:buNone/>
              <a:defRPr sz="2794"/>
            </a:lvl2pPr>
            <a:lvl3pPr marL="914403" indent="0">
              <a:buNone/>
              <a:defRPr sz="2370"/>
            </a:lvl3pPr>
            <a:lvl4pPr marL="1371605" indent="0">
              <a:buNone/>
              <a:defRPr sz="2032"/>
            </a:lvl4pPr>
            <a:lvl5pPr marL="1828808" indent="0">
              <a:buNone/>
              <a:defRPr sz="2032"/>
            </a:lvl5pPr>
            <a:lvl6pPr marL="2286009" indent="0">
              <a:buNone/>
              <a:defRPr sz="2032"/>
            </a:lvl6pPr>
            <a:lvl7pPr marL="2743211" indent="0">
              <a:buNone/>
              <a:defRPr sz="2032"/>
            </a:lvl7pPr>
            <a:lvl8pPr marL="3200412" indent="0">
              <a:buNone/>
              <a:defRPr sz="2032"/>
            </a:lvl8pPr>
            <a:lvl9pPr marL="3657614" indent="0">
              <a:buNone/>
              <a:defRPr sz="2032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39"/>
            </a:lvl1pPr>
            <a:lvl2pPr marL="457202" indent="0">
              <a:buNone/>
              <a:defRPr sz="1185"/>
            </a:lvl2pPr>
            <a:lvl3pPr marL="914403" indent="0">
              <a:buNone/>
              <a:defRPr sz="1016"/>
            </a:lvl3pPr>
            <a:lvl4pPr marL="1371605" indent="0">
              <a:buNone/>
              <a:defRPr sz="931"/>
            </a:lvl4pPr>
            <a:lvl5pPr marL="1828808" indent="0">
              <a:buNone/>
              <a:defRPr sz="931"/>
            </a:lvl5pPr>
            <a:lvl6pPr marL="2286009" indent="0">
              <a:buNone/>
              <a:defRPr sz="931"/>
            </a:lvl6pPr>
            <a:lvl7pPr marL="2743211" indent="0">
              <a:buNone/>
              <a:defRPr sz="931"/>
            </a:lvl7pPr>
            <a:lvl8pPr marL="3200412" indent="0">
              <a:buNone/>
              <a:defRPr sz="931"/>
            </a:lvl8pPr>
            <a:lvl9pPr marL="3657614" indent="0">
              <a:buNone/>
              <a:defRPr sz="93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68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50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14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35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90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79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32">
                <a:solidFill>
                  <a:schemeClr val="tx1">
                    <a:tint val="75000"/>
                  </a:schemeClr>
                </a:solidFill>
              </a:defRPr>
            </a:lvl1pPr>
            <a:lvl2pPr marL="457202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914403" indent="0">
              <a:buNone/>
              <a:defRPr sz="1609">
                <a:solidFill>
                  <a:schemeClr val="tx1">
                    <a:tint val="75000"/>
                  </a:schemeClr>
                </a:solidFill>
              </a:defRPr>
            </a:lvl3pPr>
            <a:lvl4pPr marL="1371605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4pPr>
            <a:lvl5pPr marL="1828808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5pPr>
            <a:lvl6pPr marL="2286009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6pPr>
            <a:lvl7pPr marL="2743211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7pPr>
            <a:lvl8pPr marL="3200412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8pPr>
            <a:lvl9pPr marL="3657614" indent="0">
              <a:buNone/>
              <a:defRPr sz="14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33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794"/>
            </a:lvl1pPr>
            <a:lvl2pPr>
              <a:defRPr sz="2370"/>
            </a:lvl2pPr>
            <a:lvl3pPr>
              <a:defRPr sz="2032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794"/>
            </a:lvl1pPr>
            <a:lvl2pPr>
              <a:defRPr sz="2370"/>
            </a:lvl2pPr>
            <a:lvl3pPr>
              <a:defRPr sz="2032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76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7202" indent="0">
              <a:buNone/>
              <a:defRPr sz="2032" b="1"/>
            </a:lvl2pPr>
            <a:lvl3pPr marL="914403" indent="0">
              <a:buNone/>
              <a:defRPr sz="1778" b="1"/>
            </a:lvl3pPr>
            <a:lvl4pPr marL="1371605" indent="0">
              <a:buNone/>
              <a:defRPr sz="1609" b="1"/>
            </a:lvl4pPr>
            <a:lvl5pPr marL="1828808" indent="0">
              <a:buNone/>
              <a:defRPr sz="1609" b="1"/>
            </a:lvl5pPr>
            <a:lvl6pPr marL="2286009" indent="0">
              <a:buNone/>
              <a:defRPr sz="1609" b="1"/>
            </a:lvl6pPr>
            <a:lvl7pPr marL="2743211" indent="0">
              <a:buNone/>
              <a:defRPr sz="1609" b="1"/>
            </a:lvl7pPr>
            <a:lvl8pPr marL="3200412" indent="0">
              <a:buNone/>
              <a:defRPr sz="1609" b="1"/>
            </a:lvl8pPr>
            <a:lvl9pPr marL="3657614" indent="0">
              <a:buNone/>
              <a:defRPr sz="1609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70"/>
            </a:lvl1pPr>
            <a:lvl2pPr>
              <a:defRPr sz="2032"/>
            </a:lvl2pPr>
            <a:lvl3pPr>
              <a:defRPr sz="1778"/>
            </a:lvl3pPr>
            <a:lvl4pPr>
              <a:defRPr sz="1609"/>
            </a:lvl4pPr>
            <a:lvl5pPr>
              <a:defRPr sz="1609"/>
            </a:lvl5pPr>
            <a:lvl6pPr>
              <a:defRPr sz="1609"/>
            </a:lvl6pPr>
            <a:lvl7pPr>
              <a:defRPr sz="1609"/>
            </a:lvl7pPr>
            <a:lvl8pPr>
              <a:defRPr sz="1609"/>
            </a:lvl8pPr>
            <a:lvl9pPr>
              <a:defRPr sz="1609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7202" indent="0">
              <a:buNone/>
              <a:defRPr sz="2032" b="1"/>
            </a:lvl2pPr>
            <a:lvl3pPr marL="914403" indent="0">
              <a:buNone/>
              <a:defRPr sz="1778" b="1"/>
            </a:lvl3pPr>
            <a:lvl4pPr marL="1371605" indent="0">
              <a:buNone/>
              <a:defRPr sz="1609" b="1"/>
            </a:lvl4pPr>
            <a:lvl5pPr marL="1828808" indent="0">
              <a:buNone/>
              <a:defRPr sz="1609" b="1"/>
            </a:lvl5pPr>
            <a:lvl6pPr marL="2286009" indent="0">
              <a:buNone/>
              <a:defRPr sz="1609" b="1"/>
            </a:lvl6pPr>
            <a:lvl7pPr marL="2743211" indent="0">
              <a:buNone/>
              <a:defRPr sz="1609" b="1"/>
            </a:lvl7pPr>
            <a:lvl8pPr marL="3200412" indent="0">
              <a:buNone/>
              <a:defRPr sz="1609" b="1"/>
            </a:lvl8pPr>
            <a:lvl9pPr marL="3657614" indent="0">
              <a:buNone/>
              <a:defRPr sz="1609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370"/>
            </a:lvl1pPr>
            <a:lvl2pPr>
              <a:defRPr sz="2032"/>
            </a:lvl2pPr>
            <a:lvl3pPr>
              <a:defRPr sz="1778"/>
            </a:lvl3pPr>
            <a:lvl4pPr>
              <a:defRPr sz="1609"/>
            </a:lvl4pPr>
            <a:lvl5pPr>
              <a:defRPr sz="1609"/>
            </a:lvl5pPr>
            <a:lvl6pPr>
              <a:defRPr sz="1609"/>
            </a:lvl6pPr>
            <a:lvl7pPr>
              <a:defRPr sz="1609"/>
            </a:lvl7pPr>
            <a:lvl8pPr>
              <a:defRPr sz="1609"/>
            </a:lvl8pPr>
            <a:lvl9pPr>
              <a:defRPr sz="1609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52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62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0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AE5-9962-4622-BC44-5986D56DC6EA}" type="datetimeFigureOut">
              <a:rPr lang="el-GR" smtClean="0"/>
              <a:t>25/3/2025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8F1D-972A-40DE-B619-C4362C423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0795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32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17"/>
            </a:lvl1pPr>
            <a:lvl2pPr>
              <a:defRPr sz="2794"/>
            </a:lvl2pPr>
            <a:lvl3pPr>
              <a:defRPr sz="2370"/>
            </a:lvl3pPr>
            <a:lvl4pPr>
              <a:defRPr sz="2032"/>
            </a:lvl4pPr>
            <a:lvl5pPr>
              <a:defRPr sz="2032"/>
            </a:lvl5pPr>
            <a:lvl6pPr>
              <a:defRPr sz="2032"/>
            </a:lvl6pPr>
            <a:lvl7pPr>
              <a:defRPr sz="2032"/>
            </a:lvl7pPr>
            <a:lvl8pPr>
              <a:defRPr sz="2032"/>
            </a:lvl8pPr>
            <a:lvl9pPr>
              <a:defRPr sz="203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39"/>
            </a:lvl1pPr>
            <a:lvl2pPr marL="457202" indent="0">
              <a:buNone/>
              <a:defRPr sz="1185"/>
            </a:lvl2pPr>
            <a:lvl3pPr marL="914403" indent="0">
              <a:buNone/>
              <a:defRPr sz="1016"/>
            </a:lvl3pPr>
            <a:lvl4pPr marL="1371605" indent="0">
              <a:buNone/>
              <a:defRPr sz="931"/>
            </a:lvl4pPr>
            <a:lvl5pPr marL="1828808" indent="0">
              <a:buNone/>
              <a:defRPr sz="931"/>
            </a:lvl5pPr>
            <a:lvl6pPr marL="2286009" indent="0">
              <a:buNone/>
              <a:defRPr sz="931"/>
            </a:lvl6pPr>
            <a:lvl7pPr marL="2743211" indent="0">
              <a:buNone/>
              <a:defRPr sz="931"/>
            </a:lvl7pPr>
            <a:lvl8pPr marL="3200412" indent="0">
              <a:buNone/>
              <a:defRPr sz="931"/>
            </a:lvl8pPr>
            <a:lvl9pPr marL="3657614" indent="0">
              <a:buNone/>
              <a:defRPr sz="93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71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32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17"/>
            </a:lvl1pPr>
            <a:lvl2pPr marL="457202" indent="0">
              <a:buNone/>
              <a:defRPr sz="2794"/>
            </a:lvl2pPr>
            <a:lvl3pPr marL="914403" indent="0">
              <a:buNone/>
              <a:defRPr sz="2370"/>
            </a:lvl3pPr>
            <a:lvl4pPr marL="1371605" indent="0">
              <a:buNone/>
              <a:defRPr sz="2032"/>
            </a:lvl4pPr>
            <a:lvl5pPr marL="1828808" indent="0">
              <a:buNone/>
              <a:defRPr sz="2032"/>
            </a:lvl5pPr>
            <a:lvl6pPr marL="2286009" indent="0">
              <a:buNone/>
              <a:defRPr sz="2032"/>
            </a:lvl6pPr>
            <a:lvl7pPr marL="2743211" indent="0">
              <a:buNone/>
              <a:defRPr sz="2032"/>
            </a:lvl7pPr>
            <a:lvl8pPr marL="3200412" indent="0">
              <a:buNone/>
              <a:defRPr sz="2032"/>
            </a:lvl8pPr>
            <a:lvl9pPr marL="3657614" indent="0">
              <a:buNone/>
              <a:defRPr sz="2032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39"/>
            </a:lvl1pPr>
            <a:lvl2pPr marL="457202" indent="0">
              <a:buNone/>
              <a:defRPr sz="1185"/>
            </a:lvl2pPr>
            <a:lvl3pPr marL="914403" indent="0">
              <a:buNone/>
              <a:defRPr sz="1016"/>
            </a:lvl3pPr>
            <a:lvl4pPr marL="1371605" indent="0">
              <a:buNone/>
              <a:defRPr sz="931"/>
            </a:lvl4pPr>
            <a:lvl5pPr marL="1828808" indent="0">
              <a:buNone/>
              <a:defRPr sz="931"/>
            </a:lvl5pPr>
            <a:lvl6pPr marL="2286009" indent="0">
              <a:buNone/>
              <a:defRPr sz="931"/>
            </a:lvl6pPr>
            <a:lvl7pPr marL="2743211" indent="0">
              <a:buNone/>
              <a:defRPr sz="931"/>
            </a:lvl7pPr>
            <a:lvl8pPr marL="3200412" indent="0">
              <a:buNone/>
              <a:defRPr sz="931"/>
            </a:lvl8pPr>
            <a:lvl9pPr marL="3657614" indent="0">
              <a:buNone/>
              <a:defRPr sz="93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2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56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AE5-9962-4622-BC44-5986D56DC6EA}" type="datetimeFigureOut">
              <a:rPr lang="el-GR" smtClean="0"/>
              <a:t>25/3/2025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8F1D-972A-40DE-B619-C4362C423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24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AE5-9962-4622-BC44-5986D56DC6EA}" type="datetimeFigureOut">
              <a:rPr lang="el-GR" smtClean="0"/>
              <a:t>25/3/2025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8F1D-972A-40DE-B619-C4362C423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11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AE5-9962-4622-BC44-5986D56DC6EA}" type="datetimeFigureOut">
              <a:rPr lang="el-GR" smtClean="0"/>
              <a:t>25/3/2025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8F1D-972A-40DE-B619-C4362C423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455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AE5-9962-4622-BC44-5986D56DC6EA}" type="datetimeFigureOut">
              <a:rPr lang="el-GR" smtClean="0"/>
              <a:t>25/3/2025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8F1D-972A-40DE-B619-C4362C423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098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AE5-9962-4622-BC44-5986D56DC6EA}" type="datetimeFigureOut">
              <a:rPr lang="el-GR" smtClean="0"/>
              <a:t>25/3/2025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8F1D-972A-40DE-B619-C4362C423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472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AE5-9962-4622-BC44-5986D56DC6EA}" type="datetimeFigureOut">
              <a:rPr lang="el-GR" smtClean="0"/>
              <a:t>25/3/2025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8F1D-972A-40DE-B619-C4362C423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617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DAE5-9962-4622-BC44-5986D56DC6EA}" type="datetimeFigureOut">
              <a:rPr lang="el-GR" smtClean="0"/>
              <a:t>25/3/2025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98F1D-972A-40DE-B619-C4362C423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368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108009" tIns="54004" rIns="108009" bIns="54004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108009" tIns="54004" rIns="108009" bIns="54004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108009" tIns="54004" rIns="108009" bIns="54004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3"/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 defTabSz="914403"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8009" tIns="54004" rIns="108009" bIns="54004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3"/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lIns="108009" tIns="54004" rIns="108009" bIns="54004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3"/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 defTabSz="914403"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3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3" rtl="0" eaLnBrk="1" latinLnBrk="0" hangingPunct="1">
        <a:spcBef>
          <a:spcPct val="0"/>
        </a:spcBef>
        <a:buNone/>
        <a:defRPr sz="44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1" indent="-342901" algn="l" defTabSz="914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17" kern="1200">
          <a:solidFill>
            <a:schemeClr val="tx1"/>
          </a:solidFill>
          <a:latin typeface="+mn-lt"/>
          <a:ea typeface="+mn-ea"/>
          <a:cs typeface="+mn-cs"/>
        </a:defRPr>
      </a:lvl1pPr>
      <a:lvl2pPr marL="742953" indent="-285751" algn="l" defTabSz="914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4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5" indent="-228601" algn="l" defTabSz="914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6" indent="-228601" algn="l" defTabSz="914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32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8" indent="-228601" algn="l" defTabSz="914403" rtl="0" eaLnBrk="1" latinLnBrk="0" hangingPunct="1">
        <a:spcBef>
          <a:spcPct val="20000"/>
        </a:spcBef>
        <a:buFont typeface="Arial" panose="020B0604020202020204" pitchFamily="34" charset="0"/>
        <a:buChar char="»"/>
        <a:defRPr sz="2032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0" indent="-228601" algn="l" defTabSz="914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2" indent="-228601" algn="l" defTabSz="914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4" indent="-228601" algn="l" defTabSz="914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5" indent="-228601" algn="l" defTabSz="914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57202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914403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5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8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9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1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2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4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108009" tIns="54004" rIns="108009" bIns="54004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108009" tIns="54004" rIns="108009" bIns="54004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108009" tIns="54004" rIns="108009" bIns="54004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3"/>
            <a:fld id="{4E8B6EC5-7975-4486-A390-CC6EC2BB50F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 defTabSz="914403"/>
              <a:t>25/3/2025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8009" tIns="54004" rIns="108009" bIns="54004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3"/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lIns="108009" tIns="54004" rIns="108009" bIns="54004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3"/>
            <a:fld id="{F0797FB2-9DDF-429E-9258-B7B00044538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 defTabSz="914403"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6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3" rtl="0" eaLnBrk="1" latinLnBrk="0" hangingPunct="1">
        <a:spcBef>
          <a:spcPct val="0"/>
        </a:spcBef>
        <a:buNone/>
        <a:defRPr sz="44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1" indent="-342901" algn="l" defTabSz="914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17" kern="1200">
          <a:solidFill>
            <a:schemeClr val="tx1"/>
          </a:solidFill>
          <a:latin typeface="+mn-lt"/>
          <a:ea typeface="+mn-ea"/>
          <a:cs typeface="+mn-cs"/>
        </a:defRPr>
      </a:lvl1pPr>
      <a:lvl2pPr marL="742953" indent="-285751" algn="l" defTabSz="914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4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5" indent="-228601" algn="l" defTabSz="914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6" indent="-228601" algn="l" defTabSz="914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32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8" indent="-228601" algn="l" defTabSz="914403" rtl="0" eaLnBrk="1" latinLnBrk="0" hangingPunct="1">
        <a:spcBef>
          <a:spcPct val="20000"/>
        </a:spcBef>
        <a:buFont typeface="Arial" panose="020B0604020202020204" pitchFamily="34" charset="0"/>
        <a:buChar char="»"/>
        <a:defRPr sz="2032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0" indent="-228601" algn="l" defTabSz="914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2" indent="-228601" algn="l" defTabSz="914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4" indent="-228601" algn="l" defTabSz="914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5" indent="-228601" algn="l" defTabSz="914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57202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914403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5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8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9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1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2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4" algn="l" defTabSz="91440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ΓΡΑΠΤΗ ΕΡΓΑΣΙΑ ΤΕΧΝΟΛΟΓΙΑΣ Γ’ ΓΥΜΝΑΣΙΟΥ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8961" y="5327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4489" y="583673"/>
            <a:ext cx="8233128" cy="6212064"/>
          </a:xfrm>
        </p:spPr>
        <p:txBody>
          <a:bodyPr>
            <a:normAutofit/>
          </a:bodyPr>
          <a:lstStyle/>
          <a:p>
            <a:pPr marL="4191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l-GR" sz="2000" b="1" dirty="0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2α</a:t>
            </a:r>
            <a:r>
              <a:rPr lang="el-GR" sz="20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Περιγραφή του προβλήματος </a:t>
            </a:r>
            <a:r>
              <a:rPr lang="el-GR" sz="2000" b="1" dirty="0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–Παράδειγμα</a:t>
            </a:r>
          </a:p>
          <a:p>
            <a:pPr marL="41910" indent="0" algn="just">
              <a:lnSpc>
                <a:spcPct val="125000"/>
              </a:lnSpc>
              <a:spcAft>
                <a:spcPts val="0"/>
              </a:spcAft>
              <a:buNone/>
            </a:pPr>
            <a:r>
              <a:rPr lang="el-GR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Ορισμός </a:t>
            </a:r>
            <a:r>
              <a:rPr lang="el-GR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μεταβλητών</a:t>
            </a:r>
            <a:r>
              <a:rPr lang="el-G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84810" indent="-3429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sz="20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Ανεξάρτητη μεταβλητή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Το μήκος κάθε μολυβιού ( 4-6-8-10-12 και 14 εκ.)</a:t>
            </a:r>
          </a:p>
          <a:p>
            <a:pPr marL="384810" indent="-3429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sz="20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Εξαρτημένη μεταβλητή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: Η τιμή της ηλεκτρικής αντίστασης κάθε μολυβιού</a:t>
            </a:r>
          </a:p>
          <a:p>
            <a:pPr marL="384810" indent="-34290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sz="20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Ελεγχόμενες (Σταθερές) μεταβλητές </a:t>
            </a:r>
            <a:r>
              <a:rPr lang="el-GR" sz="20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31825" indent="-342900" algn="just">
              <a:lnSpc>
                <a:spcPct val="105000"/>
              </a:lnSpc>
            </a:pP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Χρήση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του ίδιου πολύμετρου για κάθε διαφορετική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μέτρηση</a:t>
            </a:r>
            <a:endParaRPr lang="el-G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-342900" algn="just">
              <a:lnSpc>
                <a:spcPct val="105000"/>
              </a:lnSpc>
            </a:pP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Ίδιος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τύπος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(ΗΒ)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κάθε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μολυβιού</a:t>
            </a:r>
            <a:endParaRPr lang="el-G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-342900" algn="just">
              <a:lnSpc>
                <a:spcPct val="105000"/>
              </a:lnSpc>
            </a:pP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ίδιο είδος και μέγεθος των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αγωγών (κροκοδειλάκια) που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χρησιμοποιήθηκαν στο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ηλεκτρικό κύκλωμα</a:t>
            </a:r>
            <a:endParaRPr lang="el-G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Aft>
                <a:spcPts val="0"/>
              </a:spcAft>
              <a:buNone/>
            </a:pPr>
            <a:endParaRPr lang="el-GR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8044" y="504825"/>
            <a:ext cx="8346017" cy="522993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400" b="1" u="sng" dirty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ΚΕΦΑΛΑΙΟ 2ο: ΘΕΩΡΗΤΙΚΟ ΜΕΡΟΣ </a:t>
            </a:r>
            <a:r>
              <a:rPr lang="el-GR" sz="2400" b="1" u="sng" dirty="0" smtClean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ΕΡΕΥΝΑΣ</a:t>
            </a: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Clr>
                <a:srgbClr val="000099"/>
              </a:buClr>
              <a:buNone/>
            </a:pPr>
            <a:endParaRPr lang="el-GR" sz="2400" dirty="0">
              <a:ea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2β. Περιγραφή του σκοπού της έρευνας </a:t>
            </a:r>
            <a:endParaRPr lang="el-GR" sz="2400" b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Αναλύονται </a:t>
            </a: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εξηγούνται οι λόγοι για </a:t>
            </a: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τους οποίους </a:t>
            </a:r>
            <a:r>
              <a:rPr lang="el-G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πραγματοποιήσατε </a:t>
            </a:r>
            <a:r>
              <a:rPr lang="el-G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την </a:t>
            </a:r>
            <a:r>
              <a:rPr lang="el-GR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συγκεκριμένη έρευνα.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Παράδειγμα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 smtClean="0"/>
              <a:t>Σκοπός μας ήταν να εξετάσουμε εάν επηρεάζει </a:t>
            </a:r>
            <a:r>
              <a:rPr lang="el-GR" sz="2400" dirty="0"/>
              <a:t>το μήκος των μολυβιών </a:t>
            </a:r>
            <a:r>
              <a:rPr lang="el-GR" sz="2400" dirty="0" smtClean="0"/>
              <a:t>(τύπου HB) , την </a:t>
            </a:r>
            <a:r>
              <a:rPr lang="el-GR" sz="2400" dirty="0"/>
              <a:t>τιμή της ηλεκτρικής </a:t>
            </a:r>
            <a:r>
              <a:rPr lang="el-GR" sz="2400" dirty="0" smtClean="0"/>
              <a:t>τους αντίστασης.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203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8044" y="504824"/>
            <a:ext cx="8346017" cy="6020153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000" b="1" u="sng" dirty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ΚΕΦΑΛΑΙΟ 2ο: ΘΕΩΡΗΤΙΚΟ ΜΕΡΟΣ </a:t>
            </a:r>
            <a:r>
              <a:rPr lang="el-GR" sz="2000" b="1" u="sng" dirty="0" smtClean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ΕΡΕΥΝΑΣ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000" b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2γ. Περιγραφή 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των κοινωνικών αναγκών που εξυπηρετεί η </a:t>
            </a:r>
            <a:r>
              <a:rPr lang="el-G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έρευνα</a:t>
            </a:r>
            <a:r>
              <a:rPr lang="el-GR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Εδώ   αναλύεται  η 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χρησιμότητα  της  έρευνας  στο  κοινωνικό σύνολο. </a:t>
            </a:r>
            <a:endParaRPr lang="el-GR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Εξηγούνται οι λόγοι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τους οποίους η συγκεκριμένη έρευνα βελτιώνει την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υπάρχουσα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κατάσταση στον τομέα που αναφέρεται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Παράδειγμα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/>
              <a:t>Η μεταφορά της </a:t>
            </a:r>
            <a:r>
              <a:rPr lang="el-GR" sz="2000" dirty="0" smtClean="0"/>
              <a:t>ηλεκτρικής ενέργειας </a:t>
            </a:r>
            <a:r>
              <a:rPr lang="el-GR" sz="2000" dirty="0"/>
              <a:t>επιτυγχάνεται με το ηλεκτρικό ρεύμα που διαρρέει ένα κλειστό ηλεκτρικό </a:t>
            </a:r>
            <a:r>
              <a:rPr lang="el-GR" sz="2000" dirty="0" smtClean="0"/>
              <a:t>κύκλωμα. Η επιλογή </a:t>
            </a:r>
            <a:r>
              <a:rPr lang="el-GR" sz="2000" dirty="0"/>
              <a:t>των αγωγών που </a:t>
            </a:r>
            <a:r>
              <a:rPr lang="el-GR" sz="2000" dirty="0" smtClean="0"/>
              <a:t>σχηματίζουν </a:t>
            </a:r>
            <a:r>
              <a:rPr lang="el-GR" sz="2000" dirty="0"/>
              <a:t>τα κυκλώματα αυτά είναι καθοριστικής σημασίας για </a:t>
            </a:r>
            <a:r>
              <a:rPr lang="el-GR" sz="2000" dirty="0" smtClean="0"/>
              <a:t>τα κυκλώματα </a:t>
            </a:r>
            <a:r>
              <a:rPr lang="el-GR" sz="2000" dirty="0"/>
              <a:t>μεταφοράς και διανομής της ηλεκτρικής ενέργειας και η γνώση του μήκους κάθε </a:t>
            </a:r>
            <a:r>
              <a:rPr lang="el-GR" sz="2000" dirty="0" smtClean="0"/>
              <a:t>αγωγού είναι απαραίτητη για τον υπολογισμό της </a:t>
            </a:r>
            <a:r>
              <a:rPr lang="el-GR" sz="2000" dirty="0"/>
              <a:t>ηλεκτρικής </a:t>
            </a:r>
            <a:r>
              <a:rPr lang="el-GR" sz="2000" dirty="0" smtClean="0"/>
              <a:t>του αντίστασης. </a:t>
            </a:r>
          </a:p>
          <a:p>
            <a:pPr marL="4191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 smtClean="0"/>
              <a:t>Η </a:t>
            </a:r>
            <a:r>
              <a:rPr lang="el-GR" sz="2000" dirty="0"/>
              <a:t>έρευνά μας προσπαθεί να δείξει πως το διαφορετικό μήκος επηρεάζει </a:t>
            </a:r>
            <a:r>
              <a:rPr lang="el-GR" sz="2000" dirty="0" smtClean="0"/>
              <a:t>την τιμή </a:t>
            </a:r>
            <a:r>
              <a:rPr lang="el-GR" sz="2000" dirty="0"/>
              <a:t>της ηλεκτρικής αντίστασης </a:t>
            </a:r>
            <a:r>
              <a:rPr lang="el-GR" sz="2000" dirty="0" smtClean="0"/>
              <a:t> και σε </a:t>
            </a:r>
            <a:r>
              <a:rPr lang="el-GR" sz="2000" dirty="0"/>
              <a:t>συνδυασμό με </a:t>
            </a:r>
            <a:r>
              <a:rPr lang="el-GR" sz="2000" dirty="0" smtClean="0"/>
              <a:t>άλλα χαρακτηριστικά μεγέθη </a:t>
            </a:r>
            <a:r>
              <a:rPr lang="el-GR" sz="2000" dirty="0"/>
              <a:t>που χρειάζεται </a:t>
            </a:r>
            <a:r>
              <a:rPr lang="el-GR" sz="2000" dirty="0" smtClean="0"/>
              <a:t>να συνυπολογισθούν, </a:t>
            </a:r>
            <a:r>
              <a:rPr lang="el-GR" sz="2000" dirty="0"/>
              <a:t>να ωφελήσει στον προσδιορισμό του κατάλληλου μήκους </a:t>
            </a:r>
            <a:r>
              <a:rPr lang="el-GR" sz="2000" dirty="0" smtClean="0"/>
              <a:t>των αγωγών </a:t>
            </a:r>
            <a:r>
              <a:rPr lang="el-GR" sz="2000" dirty="0"/>
              <a:t>για μία </a:t>
            </a:r>
            <a:r>
              <a:rPr lang="el-GR" sz="2000" dirty="0" smtClean="0"/>
              <a:t>σειρά χρήσιμων </a:t>
            </a:r>
            <a:r>
              <a:rPr lang="el-GR" sz="2000" dirty="0"/>
              <a:t>ηλεκτρολογικών </a:t>
            </a:r>
            <a:r>
              <a:rPr lang="el-GR" sz="2000" dirty="0" smtClean="0"/>
              <a:t>εφαρμογών.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543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7066" y="708556"/>
            <a:ext cx="8346017" cy="602015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400" b="1" u="sng" dirty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ΚΕΦΑΛΑΙΟ 2ο: ΘΕΩΡΗΤΙΚΟ ΜΕΡΟΣ </a:t>
            </a:r>
            <a:r>
              <a:rPr lang="el-GR" sz="2400" b="1" u="sng" dirty="0" smtClean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ΕΡΕΥΝΑΣ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400" b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2δ.  Διαμόρφωση της υπόθεσης της έρευνας</a:t>
            </a:r>
            <a:endParaRPr lang="el-GR" sz="24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Εδώ   θα διατυπώσετε την υπόθεση της έρευνας, η οποία περιλαμβάνει τις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μεταβλητές που </a:t>
            </a: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μελετώνται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Απαιτείται η πραγματοποίηση ενός ικανοποιητικού αριθμού πειραμάτων ώστε </a:t>
            </a: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υπόθεση να επαληθευθεί ή να απορριφθεί.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400" b="1" u="sng" dirty="0" smtClean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Παράδειγμα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αυξηθεί το μήκος ενός μολυβιού </a:t>
            </a: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ΗΒ,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τότε θα αυξηθεί και η τιμή της ηλεκτρικής του αντίστασης.</a:t>
            </a:r>
            <a:endParaRPr lang="el-GR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7066" y="708556"/>
            <a:ext cx="8346017" cy="602015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000" b="1" u="sng" dirty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ΚΕΦΑΛΑΙΟ 2ο: ΘΕΩΡΗΤΙΚΟ ΜΕΡΟΣ </a:t>
            </a:r>
            <a:r>
              <a:rPr lang="el-GR" sz="2000" b="1" u="sng" dirty="0" smtClean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ΕΡΕΥΝΑΣ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000" b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2ε. </a:t>
            </a:r>
            <a:r>
              <a:rPr lang="el-GR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Ορισμός των </a:t>
            </a:r>
            <a:r>
              <a:rPr lang="el-GR" sz="2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παραμέτρων που θεωρήθηκαν ότι δεν επηρεάζουν τα αποτελέσματα της </a:t>
            </a:r>
            <a:r>
              <a:rPr lang="el-GR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έρευνας </a:t>
            </a:r>
          </a:p>
          <a:p>
            <a:pPr marL="384810" indent="-342900" algn="just">
              <a:lnSpc>
                <a:spcPct val="105000"/>
              </a:lnSpc>
              <a:spcBef>
                <a:spcPts val="0"/>
              </a:spcBef>
            </a:pP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Στα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πειράματα πάντοτε υπάρχουν </a:t>
            </a:r>
            <a:r>
              <a:rPr lang="el-GR" sz="2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μεταβλητές που ίσως επηρεάζουν τα </a:t>
            </a:r>
            <a:r>
              <a:rPr lang="el-GR" sz="2200" b="1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πειραματικές μετρήσεις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που θεωρούνται από τον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ερευνητή ως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αμελητέες, επειδή δεν μπορεί να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«ελέγξει»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την επιρροή τους. </a:t>
            </a:r>
            <a:endParaRPr lang="el-GR" sz="2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810" indent="-342900" algn="just">
              <a:lnSpc>
                <a:spcPct val="105000"/>
              </a:lnSpc>
              <a:spcBef>
                <a:spcPts val="0"/>
              </a:spcBef>
            </a:pPr>
            <a:endParaRPr lang="el-GR" sz="2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810" indent="-342900" algn="just">
              <a:lnSpc>
                <a:spcPct val="105000"/>
              </a:lnSpc>
              <a:spcBef>
                <a:spcPts val="0"/>
              </a:spcBef>
            </a:pP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παράδειγμα μπορεί να θεωρήσει ότι οι </a:t>
            </a:r>
            <a:r>
              <a:rPr lang="el-GR" sz="2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μεταβολές της θερμοκρασίας σε χώρο εργαστηρίου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μεγάλο χρονικό διάστημα δεν επηρέασαν τα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πειραματικές μετρήσεις (που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ίσως τα επηρέασαν σε κάποιο απειροελάχιστο βαθμό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84810" indent="-342900" algn="just">
              <a:lnSpc>
                <a:spcPct val="105000"/>
              </a:lnSpc>
              <a:spcBef>
                <a:spcPts val="0"/>
              </a:spcBef>
            </a:pPr>
            <a:endParaRPr lang="el-GR" sz="2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810" indent="-342900" algn="just">
              <a:lnSpc>
                <a:spcPct val="105000"/>
              </a:lnSpc>
              <a:spcBef>
                <a:spcPts val="0"/>
              </a:spcBef>
            </a:pP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παράμετροι που θεωρήθηκαν αμελητέες σε μια έρευνα θα πρέπει να ορίζονται με ακρίβεια από τον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ερευνητή. </a:t>
            </a:r>
          </a:p>
        </p:txBody>
      </p:sp>
    </p:spTree>
    <p:extLst>
      <p:ext uri="{BB962C8B-B14F-4D97-AF65-F5344CB8AC3E}">
        <p14:creationId xmlns:p14="http://schemas.microsoft.com/office/powerpoint/2010/main" val="37879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7066" y="708556"/>
            <a:ext cx="8346017" cy="602015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000" b="1" u="sng" dirty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ΚΕΦΑΛΑΙΟ 2ο: ΘΕΩΡΗΤΙΚΟ ΜΕΡΟΣ </a:t>
            </a:r>
            <a:r>
              <a:rPr lang="el-GR" sz="2000" b="1" u="sng" dirty="0" smtClean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ΕΡΕΥΝΑΣ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000" b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2ε. </a:t>
            </a:r>
            <a:r>
              <a:rPr lang="el-GR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Ορισμός των </a:t>
            </a:r>
            <a:r>
              <a:rPr lang="el-GR" sz="2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παραμέτρων που θεωρήθηκαν ότι δεν επηρεάζουν τα αποτελέσματα της </a:t>
            </a:r>
            <a:r>
              <a:rPr lang="el-GR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έρευνας 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2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Παράδειγμα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Παράμετροι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που κατά την διάρκεια των πειραμάτων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μας,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θεωρούμε ότι δεν επηρέασαν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αποτελέσματα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της έρευνας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μας, είναι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84810" indent="-342900" algn="just">
              <a:lnSpc>
                <a:spcPct val="105000"/>
              </a:lnSpc>
              <a:spcBef>
                <a:spcPts val="0"/>
              </a:spcBef>
            </a:pP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τύπος των αγωγών και του πολύμετρου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(ωμόμετρου)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που χρησιμοποιήθηκαν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στα πειράματά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μας.</a:t>
            </a:r>
          </a:p>
          <a:p>
            <a:pPr marL="384810" indent="-342900" algn="just">
              <a:lnSpc>
                <a:spcPct val="105000"/>
              </a:lnSpc>
              <a:spcBef>
                <a:spcPts val="0"/>
              </a:spcBef>
            </a:pP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συνθήκες και μεταβολές της θερμοκρασίας στο χώρο εργαστηρίου (που ίσως τα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επηρέασαν σε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κάποιο απειροελάχιστο βαθμό) </a:t>
            </a:r>
            <a:endParaRPr lang="el-GR" sz="2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πείραμα </a:t>
            </a:r>
            <a:r>
              <a:rPr lang="el-GR" sz="2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έγινε την ίδια διδακτική ώρα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τις 2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φορές και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εξωτερική θερμοκρασία και τις 2 αυτές μέρες δεν είχε αξιόλογη μεταβολή.</a:t>
            </a:r>
            <a:endParaRPr lang="el-GR" sz="2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7066" y="708556"/>
            <a:ext cx="8346017" cy="602015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000" b="1" u="sng" dirty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ΚΕΦΑΛΑΙΟ 2ο: ΘΕΩΡΗΤΙΚΟ ΜΕΡΟΣ </a:t>
            </a:r>
            <a:r>
              <a:rPr lang="el-GR" sz="2000" b="1" u="sng" dirty="0" smtClean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ΕΡΕΥΝΑΣ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000" b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2στ. Περιγραφή των ορίων – περιορισμών της έρευνας,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όπου  αναλύονται  όλοι οι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συντελεστές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που τείνουν να περιορίσουν την αξιοπιστία της έρευνας. Για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παράδειγμα:</a:t>
            </a:r>
          </a:p>
          <a:p>
            <a:pPr marL="384810" indent="-342900" algn="just">
              <a:lnSpc>
                <a:spcPct val="105000"/>
              </a:lnSpc>
              <a:spcBef>
                <a:spcPts val="0"/>
              </a:spcBef>
            </a:pPr>
            <a:r>
              <a:rPr lang="el-GR" sz="2200" b="1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sz="2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αριθμός των  πειραμάτων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όσο μεγαλύτερος είναι τόσο μεγαλύτερη είναι η αξιοπιστία της έρευνας</a:t>
            </a:r>
          </a:p>
          <a:p>
            <a:pPr marL="384810" indent="-342900" algn="just">
              <a:lnSpc>
                <a:spcPct val="105000"/>
              </a:lnSpc>
              <a:spcBef>
                <a:spcPts val="0"/>
              </a:spcBef>
            </a:pPr>
            <a:r>
              <a:rPr lang="el-GR" sz="2200" b="1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χρονική διάρκεια της έρευνας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Αν οι παρατηρήσεις (πειράματα) καλύπτουν μεγάλο χρονικό διάστημα, αυξάνεται η αξιοπιστία της έρευνας.</a:t>
            </a:r>
          </a:p>
          <a:p>
            <a:pPr marL="384810" indent="-342900" algn="just">
              <a:lnSpc>
                <a:spcPct val="105000"/>
              </a:lnSpc>
              <a:spcBef>
                <a:spcPts val="0"/>
              </a:spcBef>
            </a:pPr>
            <a:r>
              <a:rPr lang="el-GR" sz="2200" b="1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sz="22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τρόπος ανάλυσης των πειραματικών αποτελεσμάτων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Ορισμένες μέθοδοι ανάλυσης εξασφαλίζουν μεγαλύτερη αξιοπιστία των αποτελεσμάτων συγκριτικά με άλλες.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7066" y="708556"/>
            <a:ext cx="8346017" cy="602015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000" b="1" u="sng" dirty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ΚΕΦΑΛΑΙΟ 2ο: ΘΕΩΡΗΤΙΚΟ ΜΕΡΟΣ </a:t>
            </a:r>
            <a:r>
              <a:rPr lang="el-GR" sz="2000" b="1" u="sng" dirty="0" smtClean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ΕΡΕΥΝΑΣ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000" b="1" dirty="0" smtClean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2στ. Περιγραφή των ορίων – περιορισμών της </a:t>
            </a:r>
            <a:r>
              <a:rPr lang="el-GR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έρευνας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2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b="1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Παράδειγμα</a:t>
            </a: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200" b="1" dirty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Σαν όρια και περιορισμούς που πιθανά να μειώνουν την </a:t>
            </a:r>
            <a:r>
              <a:rPr lang="el-GR" sz="2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αξιοπιστία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της έρευνας ,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σημειώνουμε τα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εξής:</a:t>
            </a:r>
          </a:p>
          <a:p>
            <a:pPr marL="384810" indent="-342900" algn="just">
              <a:lnSpc>
                <a:spcPct val="105000"/>
              </a:lnSpc>
              <a:spcBef>
                <a:spcPts val="0"/>
              </a:spcBef>
            </a:pP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δυνατότητα πραγματοποίησης των πειραμάτων, σε μεγαλύτερη χρονική διάρκεια (2 –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διδακτικές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ώρες), θα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προσέθεται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περισσότερη αξιοπιστία στα αποτελέσματα των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μετρήσεων και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κατά συνέπεια και στην ίδια την έρευνα.</a:t>
            </a:r>
          </a:p>
          <a:p>
            <a:pPr marL="384810" indent="-342900" algn="just">
              <a:lnSpc>
                <a:spcPct val="105000"/>
              </a:lnSpc>
              <a:spcBef>
                <a:spcPts val="0"/>
              </a:spcBef>
            </a:pP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πραγματοποίηση του πειράματος με περισσότερα μολύβια διαφορετικού μήκους, </a:t>
            </a:r>
            <a:r>
              <a:rPr lang="el-GR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θα προσέθεται </a:t>
            </a:r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ακόμη μεγαλύτερη αξιοπιστία στο πείραμά μας.</a:t>
            </a:r>
          </a:p>
        </p:txBody>
      </p:sp>
    </p:spTree>
    <p:extLst>
      <p:ext uri="{BB962C8B-B14F-4D97-AF65-F5344CB8AC3E}">
        <p14:creationId xmlns:p14="http://schemas.microsoft.com/office/powerpoint/2010/main" val="24498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3228" y="708555"/>
            <a:ext cx="8876594" cy="598575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5000"/>
              </a:lnSpc>
              <a:buNone/>
            </a:pPr>
            <a:r>
              <a:rPr lang="el-GR" sz="2000" b="1" dirty="0" smtClean="0">
                <a:solidFill>
                  <a:srgbClr val="0000CC"/>
                </a:solidFill>
              </a:rPr>
              <a:t>ΚΕΦΑΛΑΙΟ </a:t>
            </a:r>
            <a:r>
              <a:rPr lang="el-GR" sz="2000" b="1" dirty="0">
                <a:solidFill>
                  <a:srgbClr val="0000CC"/>
                </a:solidFill>
              </a:rPr>
              <a:t>3ο: ΠΛΗΡΟΦΟΡΙΑΚΟ ΥΛΙΚΟ / ΕΝΝΟΙΕΣ-ΟΡΙΣΜΟΙ</a:t>
            </a: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000" dirty="0"/>
              <a:t>Δίνονται χρήσιμες πληροφορίες για τους βασικά στοιχεία που περιλαμβάνονται στην </a:t>
            </a:r>
            <a:endParaRPr lang="el-GR" sz="2000" dirty="0" smtClean="0"/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000" dirty="0" smtClean="0"/>
              <a:t>Ανάλογα </a:t>
            </a:r>
            <a:r>
              <a:rPr lang="el-GR" sz="2000" dirty="0"/>
              <a:t>με το θέμα της έρευνας σας, γράφονται ενότητες:  </a:t>
            </a: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000" b="1" dirty="0">
                <a:solidFill>
                  <a:srgbClr val="FF0000"/>
                </a:solidFill>
              </a:rPr>
              <a:t>3α.  </a:t>
            </a:r>
            <a:r>
              <a:rPr lang="el-GR" sz="2000" b="1" dirty="0" smtClean="0">
                <a:solidFill>
                  <a:srgbClr val="FF0000"/>
                </a:solidFill>
              </a:rPr>
              <a:t>Ιστορική </a:t>
            </a:r>
            <a:r>
              <a:rPr lang="el-GR" sz="2000" b="1" dirty="0">
                <a:solidFill>
                  <a:srgbClr val="FF0000"/>
                </a:solidFill>
              </a:rPr>
              <a:t>αναδρομή </a:t>
            </a:r>
            <a:r>
              <a:rPr lang="el-GR" sz="2000" b="1" dirty="0" smtClean="0">
                <a:solidFill>
                  <a:srgbClr val="FF0000"/>
                </a:solidFill>
              </a:rPr>
              <a:t>(αν υπάρχει)</a:t>
            </a: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000" b="1" u="sng" dirty="0" smtClean="0">
                <a:solidFill>
                  <a:srgbClr val="0000CC"/>
                </a:solidFill>
              </a:rPr>
              <a:t>Παράδειγμα</a:t>
            </a: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000" dirty="0" smtClean="0"/>
              <a:t>Ιστορική </a:t>
            </a:r>
            <a:r>
              <a:rPr lang="el-GR" sz="2000" dirty="0"/>
              <a:t>αναδρομή </a:t>
            </a:r>
            <a:r>
              <a:rPr lang="el-GR" sz="2000" dirty="0" smtClean="0"/>
              <a:t>της παραγωγής, της μεταφοράς και της διανομής της ηλεκτρικής ενέργειας.</a:t>
            </a: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000" b="1" dirty="0">
                <a:solidFill>
                  <a:srgbClr val="FF0000"/>
                </a:solidFill>
              </a:rPr>
              <a:t>3β.</a:t>
            </a:r>
            <a:r>
              <a:rPr lang="el-GR" sz="2000" b="1" dirty="0"/>
              <a:t>  </a:t>
            </a:r>
            <a:r>
              <a:rPr lang="el-GR" sz="2000" b="1" dirty="0">
                <a:solidFill>
                  <a:srgbClr val="FF0000"/>
                </a:solidFill>
              </a:rPr>
              <a:t>δίνονται  ορισμοί για τις έννοιες που αφορούν την έρευνα </a:t>
            </a:r>
            <a:r>
              <a:rPr lang="el-GR" sz="2000" dirty="0"/>
              <a:t>δηλ.  θα  πρέπει  να  δοθούν  οι  ορισμοί  των  διαφόρων  μεταβλητών  που εξετάσθηκαν στην </a:t>
            </a:r>
            <a:r>
              <a:rPr lang="el-GR" sz="2000" dirty="0" smtClean="0"/>
              <a:t>έρευνα</a:t>
            </a: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000" b="1" u="sng" dirty="0" smtClean="0">
                <a:solidFill>
                  <a:srgbClr val="0000CC"/>
                </a:solidFill>
              </a:rPr>
              <a:t>Παράδειγμα</a:t>
            </a:r>
          </a:p>
          <a:p>
            <a:pPr algn="just">
              <a:lnSpc>
                <a:spcPct val="105000"/>
              </a:lnSpc>
            </a:pPr>
            <a:r>
              <a:rPr lang="el-GR" sz="2000" b="1" dirty="0" smtClean="0"/>
              <a:t>Ορισμοί</a:t>
            </a:r>
            <a:r>
              <a:rPr lang="el-GR" sz="2000" dirty="0" smtClean="0"/>
              <a:t> Ηλεκτρικής ενέργειας, ηλεκτρικής τάσης, ηλεκτρικού ρεύματος, ηλεκτρικής αντίστασης</a:t>
            </a:r>
          </a:p>
          <a:p>
            <a:pPr algn="just">
              <a:lnSpc>
                <a:spcPct val="105000"/>
              </a:lnSpc>
            </a:pPr>
            <a:r>
              <a:rPr lang="el-GR" sz="2000" b="1" dirty="0" smtClean="0"/>
              <a:t>Παράγοντες</a:t>
            </a:r>
            <a:r>
              <a:rPr lang="el-GR" sz="2000" dirty="0" smtClean="0"/>
              <a:t> από τους οπαίους εξαρτάται η ηλεκτρική αντίσταση ενός αγωγού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846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3228" y="708555"/>
            <a:ext cx="8575322" cy="282486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5000"/>
              </a:lnSpc>
              <a:buNone/>
            </a:pPr>
            <a:r>
              <a:rPr lang="el-GR" sz="2000" b="1" dirty="0" smtClean="0">
                <a:solidFill>
                  <a:srgbClr val="0000CC"/>
                </a:solidFill>
              </a:rPr>
              <a:t>ΚΕΦΑΛΑΙΟ </a:t>
            </a:r>
            <a:r>
              <a:rPr lang="el-GR" sz="2000" b="1" dirty="0">
                <a:solidFill>
                  <a:srgbClr val="0000CC"/>
                </a:solidFill>
              </a:rPr>
              <a:t>3ο: ΠΛΗΡΟΦΟΡΙΑΚΟ ΥΛΙΚΟ / ΕΝΝΟΙΕΣ-ΟΡΙΣΜΟΙ</a:t>
            </a:r>
          </a:p>
          <a:p>
            <a:pPr marL="0" marR="3238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3γ.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Παρατίθενται πίνακες, διαγράμματα 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φωτογραφίες που σχετίζονται με την έρευνα σας. </a:t>
            </a:r>
            <a:endParaRPr lang="el-GR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000" b="1" u="sng" dirty="0" smtClean="0">
                <a:solidFill>
                  <a:srgbClr val="0000CC"/>
                </a:solidFill>
              </a:rPr>
              <a:t>Παράδειγμα</a:t>
            </a: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000" dirty="0" smtClean="0"/>
              <a:t>Πίνακας τιμών ειδικής αντίστασης διάφορων υλικών</a:t>
            </a: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000" dirty="0" smtClean="0"/>
              <a:t>Πίνακας με τους διάφορους τύπους μολυβιών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8" y="3533422"/>
            <a:ext cx="3726180" cy="320497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93" y="3533422"/>
            <a:ext cx="5108807" cy="428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rgbClr val="FF0000"/>
                </a:solidFill>
                <a:latin typeface="+mn-lt"/>
              </a:rPr>
              <a:t>ΓΡΑΠΤΗ ΕΡΓΑΣΙΑ Γ’ ΤΑΞΗΣ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8978" y="945092"/>
            <a:ext cx="8075083" cy="474450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5000"/>
              </a:lnSpc>
              <a:buFont typeface="Wingdings" panose="05000000000000000000" pitchFamily="2" charset="2"/>
              <a:buChar char="q"/>
            </a:pPr>
            <a:r>
              <a:rPr lang="el-GR" sz="3200" b="1" dirty="0" smtClean="0">
                <a:solidFill>
                  <a:srgbClr val="0000CC"/>
                </a:solidFill>
              </a:rPr>
              <a:t>Αναλυτικές οδηγίες </a:t>
            </a:r>
            <a:r>
              <a:rPr lang="el-GR" sz="3200" dirty="0" smtClean="0"/>
              <a:t>για τα περιεχόμενα της γραπτής  </a:t>
            </a:r>
            <a:r>
              <a:rPr lang="el-GR" sz="3200" dirty="0"/>
              <a:t>εργασίας </a:t>
            </a:r>
            <a:r>
              <a:rPr lang="el-GR" sz="3200" dirty="0" smtClean="0"/>
              <a:t>υπάρχουν σε σχετικό </a:t>
            </a:r>
            <a:r>
              <a:rPr lang="el-GR" sz="3200" dirty="0"/>
              <a:t>αρχείο </a:t>
            </a:r>
            <a:r>
              <a:rPr lang="el-GR" sz="3200" dirty="0" smtClean="0"/>
              <a:t>στην </a:t>
            </a:r>
            <a:r>
              <a:rPr lang="el-GR" sz="3200" dirty="0"/>
              <a:t>ηλεκτρονική </a:t>
            </a:r>
            <a:r>
              <a:rPr lang="el-GR" sz="3200" dirty="0" smtClean="0"/>
              <a:t>τάξη</a:t>
            </a: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q"/>
            </a:pPr>
            <a:r>
              <a:rPr lang="el-GR" sz="3200" dirty="0" smtClean="0"/>
              <a:t>Επίσης υπάρχουν </a:t>
            </a:r>
            <a:r>
              <a:rPr lang="el-GR" sz="3200" b="1" dirty="0" smtClean="0">
                <a:solidFill>
                  <a:srgbClr val="0000CC"/>
                </a:solidFill>
              </a:rPr>
              <a:t>παραδείγματα γραπτών εργασιών</a:t>
            </a:r>
            <a:endParaRPr lang="el-GR" sz="32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05000"/>
              </a:lnSpc>
              <a:buFont typeface="Wingdings" panose="05000000000000000000" pitchFamily="2" charset="2"/>
              <a:buChar char="q"/>
            </a:pPr>
            <a:r>
              <a:rPr lang="el-GR" sz="3200" dirty="0" smtClean="0"/>
              <a:t>Η </a:t>
            </a:r>
            <a:r>
              <a:rPr lang="el-GR" sz="3200" dirty="0"/>
              <a:t>γραπτή εργασία παραδίδεται </a:t>
            </a:r>
            <a:r>
              <a:rPr lang="el-GR" sz="3200" b="1" dirty="0" smtClean="0">
                <a:solidFill>
                  <a:srgbClr val="0000CC"/>
                </a:solidFill>
              </a:rPr>
              <a:t>ηλεκτρονικά </a:t>
            </a:r>
            <a:r>
              <a:rPr lang="el-GR" sz="3200" b="1" dirty="0">
                <a:solidFill>
                  <a:srgbClr val="0000CC"/>
                </a:solidFill>
              </a:rPr>
              <a:t>σε ενιαία </a:t>
            </a:r>
            <a:r>
              <a:rPr lang="el-GR" sz="3200" b="1" dirty="0" smtClean="0">
                <a:solidFill>
                  <a:srgbClr val="0000CC"/>
                </a:solidFill>
              </a:rPr>
              <a:t>μορφή </a:t>
            </a:r>
            <a:r>
              <a:rPr lang="el-GR" sz="3200" b="1" dirty="0" smtClean="0">
                <a:solidFill>
                  <a:srgbClr val="FF0000"/>
                </a:solidFill>
              </a:rPr>
              <a:t>(αρχείο </a:t>
            </a:r>
            <a:r>
              <a:rPr lang="en-US" sz="3200" b="1" dirty="0" smtClean="0">
                <a:solidFill>
                  <a:srgbClr val="FF0000"/>
                </a:solidFill>
              </a:rPr>
              <a:t>Microsoft word)</a:t>
            </a:r>
            <a:r>
              <a:rPr lang="el-GR" sz="3200" b="1" dirty="0" smtClean="0">
                <a:solidFill>
                  <a:srgbClr val="FF0000"/>
                </a:solidFill>
              </a:rPr>
              <a:t> </a:t>
            </a:r>
            <a:r>
              <a:rPr lang="el-GR" sz="3200" dirty="0"/>
              <a:t>και πρέπει να περιέχει  τα </a:t>
            </a:r>
            <a:r>
              <a:rPr lang="el-GR" sz="3200" b="1" dirty="0">
                <a:solidFill>
                  <a:srgbClr val="00B050"/>
                </a:solidFill>
              </a:rPr>
              <a:t>παρακάτω κεφάλαια και ενότητες:</a:t>
            </a:r>
          </a:p>
        </p:txBody>
      </p:sp>
    </p:spTree>
    <p:extLst>
      <p:ext uri="{BB962C8B-B14F-4D97-AF65-F5344CB8AC3E}">
        <p14:creationId xmlns:p14="http://schemas.microsoft.com/office/powerpoint/2010/main" val="20545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3539" y="708556"/>
            <a:ext cx="8774994" cy="1876600"/>
          </a:xfrm>
        </p:spPr>
        <p:txBody>
          <a:bodyPr>
            <a:normAutofit/>
          </a:bodyPr>
          <a:lstStyle/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000" b="1" u="sng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ΚΕΦΑΛΑΙΟ 4ο: ΕΡΕΥΝΗΤΙΚΟ ΚΑΙ ΠΕΙΡΑΜΑΤΙΚΟ ΜΕΡΟΣ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4α. Σχεδιασμός πειραματικής διάταξης – αιτιολόγηση επιλογών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όπου αιτιολογείται με ακρίβεια και λεπτομέρεια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ποια υλικά  χρησιμοποιήθηκαν και ποια διαδικασία ακολουθήθηκε για την κατασκευή της πειραματικής διάταξης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έρευνας. Θα περιλαμβάνονται και σχετικές φωτογραφίες.</a:t>
            </a:r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3293712"/>
            <a:ext cx="3543300" cy="20574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-1" y="2344089"/>
            <a:ext cx="545253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</a:pPr>
            <a:r>
              <a:rPr lang="el-GR" sz="2000" b="1" u="sng" dirty="0">
                <a:solidFill>
                  <a:srgbClr val="0000CC"/>
                </a:solidFill>
              </a:rPr>
              <a:t>Παράδειγμα</a:t>
            </a:r>
          </a:p>
          <a:p>
            <a:pPr lvl="0" algn="just">
              <a:lnSpc>
                <a:spcPct val="105000"/>
              </a:lnSpc>
            </a:pPr>
            <a:r>
              <a:rPr lang="el-GR" sz="2000" dirty="0">
                <a:solidFill>
                  <a:prstClr val="black"/>
                </a:solidFill>
              </a:rPr>
              <a:t>Για την πειραματική μας διάταξη χρησιμοποιήσαμε:</a:t>
            </a:r>
          </a:p>
          <a:p>
            <a:pPr marL="228600" lvl="0" indent="-2286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prstClr val="black"/>
                </a:solidFill>
              </a:rPr>
              <a:t>Ένα </a:t>
            </a:r>
            <a:r>
              <a:rPr lang="el-GR" sz="2000" dirty="0" err="1">
                <a:solidFill>
                  <a:prstClr val="black"/>
                </a:solidFill>
              </a:rPr>
              <a:t>τμχ</a:t>
            </a:r>
            <a:r>
              <a:rPr lang="el-GR" sz="2000" dirty="0">
                <a:solidFill>
                  <a:prstClr val="black"/>
                </a:solidFill>
              </a:rPr>
              <a:t>. μακετόχαρτο 6 Χ19 εκ. ,</a:t>
            </a:r>
          </a:p>
          <a:p>
            <a:pPr marL="228600" lvl="0" indent="-2286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prstClr val="black"/>
                </a:solidFill>
              </a:rPr>
              <a:t>6 μολύβια HB, που με κοπίδι τα κόψαμε σε μήκη 4cm</a:t>
            </a:r>
            <a:r>
              <a:rPr lang="el-GR" sz="2000" dirty="0" smtClean="0">
                <a:solidFill>
                  <a:prstClr val="black"/>
                </a:solidFill>
              </a:rPr>
              <a:t>, 6cm, 8cm, 10cm, 12cm και </a:t>
            </a:r>
            <a:r>
              <a:rPr lang="el-GR" sz="2000" dirty="0">
                <a:solidFill>
                  <a:prstClr val="black"/>
                </a:solidFill>
              </a:rPr>
              <a:t>14 cm και με ξύστρα τα ξύσαμε και στα 2 άκρα τους </a:t>
            </a:r>
          </a:p>
          <a:p>
            <a:pPr marL="228600" lvl="0" indent="-2286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prstClr val="black"/>
                </a:solidFill>
              </a:rPr>
              <a:t>Με πιστόλι σιλικόνης επικολλήσαμε τα μολύβια, το ένα δίπλα στο άλλο, στη βάση από μακετόχαρτο και τα στηρίξαμε και από το πάνω μέρος τους με μονωτική ταινία. Η επικόλληση έγινε με τέτοιο τρόπο, ώστε και οι 2 μύτες των μολυβιών , να εξέχουν από το μακετόχαρτο</a:t>
            </a:r>
          </a:p>
        </p:txBody>
      </p:sp>
    </p:spTree>
    <p:extLst>
      <p:ext uri="{BB962C8B-B14F-4D97-AF65-F5344CB8AC3E}">
        <p14:creationId xmlns:p14="http://schemas.microsoft.com/office/powerpoint/2010/main" val="4069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9241" y="-3736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7858" y="567670"/>
            <a:ext cx="8774994" cy="1876600"/>
          </a:xfrm>
        </p:spPr>
        <p:txBody>
          <a:bodyPr>
            <a:normAutofit/>
          </a:bodyPr>
          <a:lstStyle/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000" b="1" u="sng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ΚΕΦΑΛΑΙΟ 4ο: ΕΡΕΥΝΗΤΙΚΟ ΚΑΙ ΠΕΙΡΑΜΑΤΙΚΟ ΜΕΡΟΣ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4β. Διάγραμμα ροής (πορεία εργασίας) 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</a:t>
            </a:r>
            <a:r>
              <a:rPr lang="el-G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πειράματος </a:t>
            </a:r>
          </a:p>
          <a:p>
            <a:pPr mar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Εδώ θα δημιουργήσετε μια γραφική απεικόνιση των διαδικασιών που ακολουθήσατε για να λάβετε τις πειραματικές σας μετρήσεις.</a:t>
            </a:r>
          </a:p>
        </p:txBody>
      </p:sp>
      <p:sp>
        <p:nvSpPr>
          <p:cNvPr id="20" name="Ορθογώνιο 19"/>
          <p:cNvSpPr/>
          <p:nvPr/>
        </p:nvSpPr>
        <p:spPr>
          <a:xfrm rot="5400000">
            <a:off x="1037735" y="3817529"/>
            <a:ext cx="1537784" cy="179813"/>
          </a:xfrm>
          <a:prstGeom prst="rect">
            <a:avLst/>
          </a:prstGeom>
          <a:solidFill>
            <a:srgbClr val="4F81BD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ysClr val="window" lastClr="FFFFFF"/>
            </a:contourClr>
          </a:sp3d>
        </p:spPr>
      </p:sp>
      <p:sp>
        <p:nvSpPr>
          <p:cNvPr id="21" name="Ελεύθερη σχεδίαση 20"/>
          <p:cNvSpPr/>
          <p:nvPr/>
        </p:nvSpPr>
        <p:spPr>
          <a:xfrm>
            <a:off x="1029241" y="2269067"/>
            <a:ext cx="1502478" cy="111138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10000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83820" tIns="83820" rIns="83820" bIns="438621" numCol="1" spcCol="1270" anchor="ctr" anchorCtr="0">
            <a:noAutofit/>
          </a:bodyPr>
          <a:lstStyle/>
          <a:p>
            <a:pPr marL="0" marR="0" lvl="0" indent="0" algn="ctr" defTabSz="977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Έναρξη του πειράματος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Ορθογώνιο 21"/>
          <p:cNvSpPr/>
          <p:nvPr/>
        </p:nvSpPr>
        <p:spPr>
          <a:xfrm rot="5400000">
            <a:off x="423909" y="5510301"/>
            <a:ext cx="1880770" cy="127517"/>
          </a:xfrm>
          <a:prstGeom prst="rect">
            <a:avLst/>
          </a:prstGeom>
          <a:solidFill>
            <a:srgbClr val="4F81BD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ysClr val="window" lastClr="FFFFFF"/>
            </a:contourClr>
          </a:sp3d>
        </p:spPr>
      </p:sp>
      <p:sp>
        <p:nvSpPr>
          <p:cNvPr id="23" name="Ελεύθερη σχεδίαση 22"/>
          <p:cNvSpPr/>
          <p:nvPr/>
        </p:nvSpPr>
        <p:spPr>
          <a:xfrm>
            <a:off x="146756" y="4585258"/>
            <a:ext cx="3582153" cy="2085980"/>
          </a:xfrm>
          <a:custGeom>
            <a:avLst/>
            <a:gdLst>
              <a:gd name="connsiteX0" fmla="*/ 0 w 2912014"/>
              <a:gd name="connsiteY0" fmla="*/ 178289 h 1782888"/>
              <a:gd name="connsiteX1" fmla="*/ 178289 w 2912014"/>
              <a:gd name="connsiteY1" fmla="*/ 0 h 1782888"/>
              <a:gd name="connsiteX2" fmla="*/ 2733725 w 2912014"/>
              <a:gd name="connsiteY2" fmla="*/ 0 h 1782888"/>
              <a:gd name="connsiteX3" fmla="*/ 2912014 w 2912014"/>
              <a:gd name="connsiteY3" fmla="*/ 178289 h 1782888"/>
              <a:gd name="connsiteX4" fmla="*/ 2912014 w 2912014"/>
              <a:gd name="connsiteY4" fmla="*/ 1604599 h 1782888"/>
              <a:gd name="connsiteX5" fmla="*/ 2733725 w 2912014"/>
              <a:gd name="connsiteY5" fmla="*/ 1782888 h 1782888"/>
              <a:gd name="connsiteX6" fmla="*/ 178289 w 2912014"/>
              <a:gd name="connsiteY6" fmla="*/ 1782888 h 1782888"/>
              <a:gd name="connsiteX7" fmla="*/ 0 w 2912014"/>
              <a:gd name="connsiteY7" fmla="*/ 1604599 h 1782888"/>
              <a:gd name="connsiteX8" fmla="*/ 0 w 2912014"/>
              <a:gd name="connsiteY8" fmla="*/ 178289 h 178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2014" h="1782888">
                <a:moveTo>
                  <a:pt x="0" y="178289"/>
                </a:moveTo>
                <a:cubicBezTo>
                  <a:pt x="0" y="79823"/>
                  <a:pt x="79823" y="0"/>
                  <a:pt x="178289" y="0"/>
                </a:cubicBezTo>
                <a:lnTo>
                  <a:pt x="2733725" y="0"/>
                </a:lnTo>
                <a:cubicBezTo>
                  <a:pt x="2832191" y="0"/>
                  <a:pt x="2912014" y="79823"/>
                  <a:pt x="2912014" y="178289"/>
                </a:cubicBezTo>
                <a:lnTo>
                  <a:pt x="2912014" y="1604599"/>
                </a:lnTo>
                <a:cubicBezTo>
                  <a:pt x="2912014" y="1703065"/>
                  <a:pt x="2832191" y="1782888"/>
                  <a:pt x="2733725" y="1782888"/>
                </a:cubicBezTo>
                <a:lnTo>
                  <a:pt x="178289" y="1782888"/>
                </a:lnTo>
                <a:cubicBezTo>
                  <a:pt x="79823" y="1782888"/>
                  <a:pt x="0" y="1703065"/>
                  <a:pt x="0" y="1604599"/>
                </a:cubicBezTo>
                <a:lnTo>
                  <a:pt x="0" y="178289"/>
                </a:lnTo>
                <a:close/>
              </a:path>
            </a:pathLst>
          </a:custGeom>
          <a:solidFill>
            <a:srgbClr val="1F497D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128419" tIns="128419" rIns="128419" bIns="128419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itchFamily="34" charset="0"/>
            </a:endParaRPr>
          </a:p>
        </p:txBody>
      </p:sp>
      <p:sp>
        <p:nvSpPr>
          <p:cNvPr id="24" name="Ορθογώνιο 23"/>
          <p:cNvSpPr/>
          <p:nvPr/>
        </p:nvSpPr>
        <p:spPr>
          <a:xfrm rot="16200000">
            <a:off x="4524002" y="4206711"/>
            <a:ext cx="962900" cy="180979"/>
          </a:xfrm>
          <a:prstGeom prst="rect">
            <a:avLst/>
          </a:prstGeom>
          <a:solidFill>
            <a:srgbClr val="4F81BD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ysClr val="window" lastClr="FFFFFF"/>
            </a:contourClr>
          </a:sp3d>
        </p:spPr>
      </p:sp>
      <p:sp>
        <p:nvSpPr>
          <p:cNvPr id="25" name="Ελεύθερη σχεδίαση 24"/>
          <p:cNvSpPr/>
          <p:nvPr/>
        </p:nvSpPr>
        <p:spPr>
          <a:xfrm>
            <a:off x="4158839" y="4572395"/>
            <a:ext cx="3133783" cy="2003327"/>
          </a:xfrm>
          <a:custGeom>
            <a:avLst/>
            <a:gdLst>
              <a:gd name="connsiteX0" fmla="*/ 0 w 3441710"/>
              <a:gd name="connsiteY0" fmla="*/ 140266 h 1402655"/>
              <a:gd name="connsiteX1" fmla="*/ 140266 w 3441710"/>
              <a:gd name="connsiteY1" fmla="*/ 0 h 1402655"/>
              <a:gd name="connsiteX2" fmla="*/ 3301445 w 3441710"/>
              <a:gd name="connsiteY2" fmla="*/ 0 h 1402655"/>
              <a:gd name="connsiteX3" fmla="*/ 3441711 w 3441710"/>
              <a:gd name="connsiteY3" fmla="*/ 140266 h 1402655"/>
              <a:gd name="connsiteX4" fmla="*/ 3441710 w 3441710"/>
              <a:gd name="connsiteY4" fmla="*/ 1262390 h 1402655"/>
              <a:gd name="connsiteX5" fmla="*/ 3301444 w 3441710"/>
              <a:gd name="connsiteY5" fmla="*/ 1402656 h 1402655"/>
              <a:gd name="connsiteX6" fmla="*/ 140266 w 3441710"/>
              <a:gd name="connsiteY6" fmla="*/ 1402655 h 1402655"/>
              <a:gd name="connsiteX7" fmla="*/ 0 w 3441710"/>
              <a:gd name="connsiteY7" fmla="*/ 1262389 h 1402655"/>
              <a:gd name="connsiteX8" fmla="*/ 0 w 3441710"/>
              <a:gd name="connsiteY8" fmla="*/ 140266 h 140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1710" h="1402655">
                <a:moveTo>
                  <a:pt x="0" y="140266"/>
                </a:moveTo>
                <a:cubicBezTo>
                  <a:pt x="0" y="62799"/>
                  <a:pt x="62799" y="0"/>
                  <a:pt x="140266" y="0"/>
                </a:cubicBezTo>
                <a:lnTo>
                  <a:pt x="3301445" y="0"/>
                </a:lnTo>
                <a:cubicBezTo>
                  <a:pt x="3378912" y="0"/>
                  <a:pt x="3441711" y="62799"/>
                  <a:pt x="3441711" y="140266"/>
                </a:cubicBezTo>
                <a:cubicBezTo>
                  <a:pt x="3441711" y="514307"/>
                  <a:pt x="3441710" y="888349"/>
                  <a:pt x="3441710" y="1262390"/>
                </a:cubicBezTo>
                <a:cubicBezTo>
                  <a:pt x="3441710" y="1339857"/>
                  <a:pt x="3378911" y="1402656"/>
                  <a:pt x="3301444" y="1402656"/>
                </a:cubicBezTo>
                <a:lnTo>
                  <a:pt x="140266" y="1402655"/>
                </a:lnTo>
                <a:cubicBezTo>
                  <a:pt x="62799" y="1402655"/>
                  <a:pt x="0" y="1339856"/>
                  <a:pt x="0" y="1262389"/>
                </a:cubicBezTo>
                <a:lnTo>
                  <a:pt x="0" y="140266"/>
                </a:lnTo>
                <a:close/>
              </a:path>
            </a:pathLst>
          </a:custGeom>
          <a:solidFill>
            <a:srgbClr val="1F497D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117282" tIns="117282" rIns="117282" bIns="117282" numCol="1" spcCol="1270" anchor="ctr" anchorCtr="0">
            <a:noAutofit/>
          </a:bodyPr>
          <a:lstStyle/>
          <a:p>
            <a:pPr marL="0" marR="0" lvl="0" indent="0" defTabSz="10800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Στη συνέχεια, συνδέσαμε διαδοχικά τα άκρα των</a:t>
            </a:r>
          </a:p>
          <a:p>
            <a:pPr lvl="0" defTabSz="1080089"/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αγωγών σύνδεσης με τα 2 άκρα του μολυβιού με</a:t>
            </a:r>
            <a:r>
              <a:rPr kumimoji="0" lang="el-GR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μήκος 4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cm (</a:t>
            </a:r>
            <a:r>
              <a:rPr lang="el-GR" sz="2000" b="1" dirty="0">
                <a:solidFill>
                  <a:srgbClr val="FF0000"/>
                </a:solidFill>
              </a:rPr>
              <a:t>6cm, 8cm, 10cm, 12cm και 14 </a:t>
            </a:r>
            <a:r>
              <a:rPr lang="el-GR" sz="2000" b="1" dirty="0" smtClean="0">
                <a:solidFill>
                  <a:srgbClr val="FF0000"/>
                </a:solidFill>
              </a:rPr>
              <a:t>cm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itchFamily="34" charset="0"/>
            </a:endParaRPr>
          </a:p>
        </p:txBody>
      </p:sp>
      <p:sp>
        <p:nvSpPr>
          <p:cNvPr id="26" name="Ορθογώνιο 25"/>
          <p:cNvSpPr/>
          <p:nvPr/>
        </p:nvSpPr>
        <p:spPr>
          <a:xfrm rot="21578693">
            <a:off x="5085381" y="3061724"/>
            <a:ext cx="3767112" cy="127517"/>
          </a:xfrm>
          <a:prstGeom prst="rect">
            <a:avLst/>
          </a:prstGeom>
          <a:solidFill>
            <a:srgbClr val="4F81BD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ysClr val="window" lastClr="FFFFFF"/>
            </a:contourClr>
          </a:sp3d>
        </p:spPr>
      </p:sp>
      <p:sp>
        <p:nvSpPr>
          <p:cNvPr id="27" name="Ελεύθερη σχεδίαση 26"/>
          <p:cNvSpPr/>
          <p:nvPr/>
        </p:nvSpPr>
        <p:spPr>
          <a:xfrm>
            <a:off x="3396821" y="2242911"/>
            <a:ext cx="3039022" cy="1691491"/>
          </a:xfrm>
          <a:custGeom>
            <a:avLst/>
            <a:gdLst>
              <a:gd name="connsiteX0" fmla="*/ 0 w 3039022"/>
              <a:gd name="connsiteY0" fmla="*/ 169149 h 1691491"/>
              <a:gd name="connsiteX1" fmla="*/ 169149 w 3039022"/>
              <a:gd name="connsiteY1" fmla="*/ 0 h 1691491"/>
              <a:gd name="connsiteX2" fmla="*/ 2869873 w 3039022"/>
              <a:gd name="connsiteY2" fmla="*/ 0 h 1691491"/>
              <a:gd name="connsiteX3" fmla="*/ 3039022 w 3039022"/>
              <a:gd name="connsiteY3" fmla="*/ 169149 h 1691491"/>
              <a:gd name="connsiteX4" fmla="*/ 3039022 w 3039022"/>
              <a:gd name="connsiteY4" fmla="*/ 1522342 h 1691491"/>
              <a:gd name="connsiteX5" fmla="*/ 2869873 w 3039022"/>
              <a:gd name="connsiteY5" fmla="*/ 1691491 h 1691491"/>
              <a:gd name="connsiteX6" fmla="*/ 169149 w 3039022"/>
              <a:gd name="connsiteY6" fmla="*/ 1691491 h 1691491"/>
              <a:gd name="connsiteX7" fmla="*/ 0 w 3039022"/>
              <a:gd name="connsiteY7" fmla="*/ 1522342 h 1691491"/>
              <a:gd name="connsiteX8" fmla="*/ 0 w 3039022"/>
              <a:gd name="connsiteY8" fmla="*/ 169149 h 16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9022" h="1691491">
                <a:moveTo>
                  <a:pt x="0" y="169149"/>
                </a:moveTo>
                <a:cubicBezTo>
                  <a:pt x="0" y="75731"/>
                  <a:pt x="75731" y="0"/>
                  <a:pt x="169149" y="0"/>
                </a:cubicBezTo>
                <a:lnTo>
                  <a:pt x="2869873" y="0"/>
                </a:lnTo>
                <a:cubicBezTo>
                  <a:pt x="2963291" y="0"/>
                  <a:pt x="3039022" y="75731"/>
                  <a:pt x="3039022" y="169149"/>
                </a:cubicBezTo>
                <a:lnTo>
                  <a:pt x="3039022" y="1522342"/>
                </a:lnTo>
                <a:cubicBezTo>
                  <a:pt x="3039022" y="1615760"/>
                  <a:pt x="2963291" y="1691491"/>
                  <a:pt x="2869873" y="1691491"/>
                </a:cubicBezTo>
                <a:lnTo>
                  <a:pt x="169149" y="1691491"/>
                </a:lnTo>
                <a:cubicBezTo>
                  <a:pt x="75731" y="1691491"/>
                  <a:pt x="0" y="1615760"/>
                  <a:pt x="0" y="1522342"/>
                </a:cubicBezTo>
                <a:lnTo>
                  <a:pt x="0" y="169149"/>
                </a:lnTo>
                <a:close/>
              </a:path>
            </a:pathLst>
          </a:custGeom>
          <a:solidFill>
            <a:srgbClr val="1F497D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 spcFirstLastPara="0" vert="horz" wrap="square" lIns="133362" tIns="133362" rIns="133362" bIns="133362" numCol="1" spcCol="1270" anchor="ctr" anchorCtr="0">
            <a:no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Καταγράψαμε </a:t>
            </a:r>
            <a:r>
              <a:rPr lang="el-GR" sz="2000" b="1" dirty="0">
                <a:solidFill>
                  <a:srgbClr val="FF0000"/>
                </a:solidFill>
              </a:rPr>
              <a:t>την τιμή της </a:t>
            </a:r>
            <a:r>
              <a:rPr lang="el-GR" sz="2000" b="1" dirty="0" smtClean="0">
                <a:solidFill>
                  <a:srgbClr val="FF0000"/>
                </a:solidFill>
              </a:rPr>
              <a:t>ηλεκτρικής</a:t>
            </a:r>
            <a:endParaRPr lang="el-GR" sz="2000" b="1" dirty="0">
              <a:solidFill>
                <a:srgbClr val="FF0000"/>
              </a:solidFill>
            </a:endParaRPr>
          </a:p>
          <a:p>
            <a:r>
              <a:rPr lang="el-GR" sz="2000" b="1" dirty="0" smtClean="0">
                <a:solidFill>
                  <a:srgbClr val="FF0000"/>
                </a:solidFill>
              </a:rPr>
              <a:t>αντίστασης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του μολυβιού, </a:t>
            </a:r>
            <a:r>
              <a:rPr lang="el-GR" sz="2000" b="1" dirty="0">
                <a:solidFill>
                  <a:srgbClr val="FF0000"/>
                </a:solidFill>
              </a:rPr>
              <a:t>από την ένδειξη του ωμόμετρου.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itchFamily="34" charset="0"/>
            </a:endParaRPr>
          </a:p>
        </p:txBody>
      </p:sp>
      <p:sp>
        <p:nvSpPr>
          <p:cNvPr id="28" name="Ορθογώνιο 27"/>
          <p:cNvSpPr/>
          <p:nvPr/>
        </p:nvSpPr>
        <p:spPr>
          <a:xfrm>
            <a:off x="301009" y="4732247"/>
            <a:ext cx="35188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0800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Χρησιμοποιήσαμε ένα πολύμετρο σε λειτουργία ωμομέτρου  και προσαρμόσαμε στα άκρα του, 2 αγωγούς σύνδεσης</a:t>
            </a:r>
          </a:p>
          <a:p>
            <a:pPr marL="0" marR="0" lvl="0" indent="0" defTabSz="10800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(κροκοδειλάκια)</a:t>
            </a:r>
          </a:p>
        </p:txBody>
      </p:sp>
      <p:sp>
        <p:nvSpPr>
          <p:cNvPr id="29" name="Ορθογώνιο 28"/>
          <p:cNvSpPr/>
          <p:nvPr/>
        </p:nvSpPr>
        <p:spPr>
          <a:xfrm rot="10800000">
            <a:off x="3728909" y="5365915"/>
            <a:ext cx="429930" cy="236901"/>
          </a:xfrm>
          <a:prstGeom prst="rect">
            <a:avLst/>
          </a:prstGeom>
          <a:solidFill>
            <a:srgbClr val="4F81BD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ysClr val="window" lastClr="FFFFFF"/>
            </a:contourClr>
          </a:sp3d>
        </p:spPr>
      </p:sp>
      <p:sp>
        <p:nvSpPr>
          <p:cNvPr id="30" name="Ελεύθερη σχεδίαση 29"/>
          <p:cNvSpPr/>
          <p:nvPr/>
        </p:nvSpPr>
        <p:spPr>
          <a:xfrm>
            <a:off x="6664712" y="2365247"/>
            <a:ext cx="2542836" cy="1569155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5000"/>
                </a:moveTo>
                <a:lnTo>
                  <a:pt x="2000" y="0"/>
                </a:lnTo>
                <a:lnTo>
                  <a:pt x="8000" y="0"/>
                </a:lnTo>
                <a:lnTo>
                  <a:pt x="10000" y="5000"/>
                </a:lnTo>
                <a:lnTo>
                  <a:pt x="8000" y="10000"/>
                </a:lnTo>
                <a:lnTo>
                  <a:pt x="2000" y="10000"/>
                </a:lnTo>
                <a:lnTo>
                  <a:pt x="0" y="500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18528" tIns="76200" rIns="618528" bIns="76200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kern="1200" dirty="0" smtClean="0">
                <a:solidFill>
                  <a:srgbClr val="FF0000"/>
                </a:solidFill>
                <a:latin typeface="Gill Sans MT" pitchFamily="34" charset="0"/>
              </a:rPr>
              <a:t>Τέλος του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kern="1200" dirty="0" smtClean="0">
                <a:solidFill>
                  <a:srgbClr val="FF0000"/>
                </a:solidFill>
                <a:latin typeface="Gill Sans MT" pitchFamily="34" charset="0"/>
              </a:rPr>
              <a:t>πειράματος</a:t>
            </a:r>
            <a:endParaRPr lang="en-US" sz="2000" b="1" kern="1200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1" y="1676096"/>
            <a:ext cx="3414934" cy="468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75" y="1679287"/>
            <a:ext cx="5220623" cy="478623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975410" y="137206"/>
            <a:ext cx="7501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3"/>
            <a:r>
              <a:rPr lang="el-GR" sz="2800" b="1" spc="85" dirty="0" smtClean="0">
                <a:solidFill>
                  <a:srgbClr val="0000CC"/>
                </a:solidFill>
              </a:rPr>
              <a:t>Εργαλεία </a:t>
            </a:r>
            <a:r>
              <a:rPr lang="el-GR" sz="2800" b="1" spc="85" dirty="0">
                <a:solidFill>
                  <a:srgbClr val="0000CC"/>
                </a:solidFill>
              </a:rPr>
              <a:t>για διάγραμμα ροής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95112" y="781945"/>
            <a:ext cx="78231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3"/>
            <a:r>
              <a:rPr lang="el-GR" sz="2200" b="1" dirty="0">
                <a:sym typeface="Wingdings" panose="05000000000000000000" pitchFamily="2" charset="2"/>
              </a:rPr>
              <a:t>στο </a:t>
            </a:r>
            <a:r>
              <a:rPr lang="en-US" sz="2200" b="1" dirty="0">
                <a:sym typeface="Wingdings" panose="05000000000000000000" pitchFamily="2" charset="2"/>
              </a:rPr>
              <a:t>Microsoft Word</a:t>
            </a:r>
            <a:endParaRPr lang="el-GR" sz="2200" b="1" dirty="0"/>
          </a:p>
          <a:p>
            <a:pPr defTabSz="914403"/>
            <a:r>
              <a:rPr lang="el-GR" sz="2200" b="1" dirty="0" smtClean="0">
                <a:solidFill>
                  <a:srgbClr val="FF0000"/>
                </a:solidFill>
              </a:rPr>
              <a:t>Καρτέλα </a:t>
            </a:r>
            <a:r>
              <a:rPr lang="el-GR" sz="2200" b="1" dirty="0">
                <a:solidFill>
                  <a:srgbClr val="FF0000"/>
                </a:solidFill>
              </a:rPr>
              <a:t>εισαγωγή </a:t>
            </a:r>
            <a:r>
              <a:rPr lang="el-GR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l-GR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Σχήματα ή </a:t>
            </a:r>
            <a:r>
              <a:rPr lang="en-US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SmartArt</a:t>
            </a:r>
            <a:endParaRPr lang="el-G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6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9241" y="-3736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458" y="704820"/>
            <a:ext cx="8838083" cy="4117220"/>
          </a:xfrm>
        </p:spPr>
        <p:txBody>
          <a:bodyPr>
            <a:noAutofit/>
          </a:bodyPr>
          <a:lstStyle/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000" b="1" u="sng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ΚΕΦΑΛΑΙΟ 4ο: ΕΡΕΥΝΗΤΙΚΟ ΚΑΙ ΠΕΙΡΑΜΑΤΙΚΟ ΜΕΡΟΣ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4γ. Εκτέλεση και φωτογραφίες του </a:t>
            </a:r>
            <a:r>
              <a:rPr lang="el-G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πειράματος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εδώ θα περιγράψετε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βήμα –βήμα κάθε ενέργεια που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ακολουθήσατε για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την επιτυχή εκτέλεση του πειράματος. </a:t>
            </a:r>
            <a:endParaRPr lang="el-GR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Όλες οι σημαντικές ενέργειες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φωτογραφίζονται.</a:t>
            </a:r>
          </a:p>
          <a:p>
            <a:pPr mar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Παράδειγμα</a:t>
            </a:r>
          </a:p>
          <a:p>
            <a:pPr mar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ομάδα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μας,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εκτέλεσε 2 πειράματα στις 30-3-2016 και στις 27-4-2017 στο εργαστήριο τεχνολογίας.</a:t>
            </a:r>
          </a:p>
          <a:p>
            <a:pPr mar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βάση την πειραματική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διάταξη 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που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κατασκευάσαμε,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εκτελέσαμε το πείραμά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μας ως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εξής :</a:t>
            </a:r>
          </a:p>
          <a:p>
            <a:pPr algn="just">
              <a:lnSpc>
                <a:spcPct val="105000"/>
              </a:lnSpc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Χρησιμοποιήσαμε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αγωγούς σύνδεσης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κροκοδειλάκια) , και το ένα άκρο τους το συνδέσαμε</a:t>
            </a:r>
          </a:p>
          <a:p>
            <a:pPr marL="271463" indent="0" algn="just">
              <a:lnSpc>
                <a:spcPct val="105000"/>
              </a:lnSpc>
              <a:spcBef>
                <a:spcPts val="0"/>
              </a:spcBef>
              <a:buNone/>
            </a:pP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στην υποδοχή του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πολύμετρου,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αφού πρώτα το ρυθμίσαμε να λειτουργήσει σαν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ωμόμετρο,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το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άλλο άκρο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στη μύτη κάθε μολυβιού </a:t>
            </a:r>
            <a:endParaRPr lang="el-GR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Τοποθετήσαμε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διαδοχικά τα άκρα των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αγωγών,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κάθε μολύβι και καταγράψαμε τις τιμές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της ηλεκτρικής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τους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αντίστασης σε πίνακα μετρήσεων</a:t>
            </a:r>
          </a:p>
        </p:txBody>
      </p:sp>
    </p:spTree>
    <p:extLst>
      <p:ext uri="{BB962C8B-B14F-4D97-AF65-F5344CB8AC3E}">
        <p14:creationId xmlns:p14="http://schemas.microsoft.com/office/powerpoint/2010/main" val="10481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9241" y="-3736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458" y="704820"/>
            <a:ext cx="8838083" cy="4117220"/>
          </a:xfrm>
        </p:spPr>
        <p:txBody>
          <a:bodyPr>
            <a:noAutofit/>
          </a:bodyPr>
          <a:lstStyle/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000" b="1" u="sng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ΚΕΦΑΛΑΙΟ 4ο: ΕΡΕΥΝΗΤΙΚΟ ΚΑΙ ΠΕΙΡΑΜΑΤΙΚΟ ΜΕΡΟΣ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4δ. Κατάλογος </a:t>
            </a:r>
            <a:r>
              <a:rPr lang="el-G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υλικών-συσκευών-εργαλείων πειράματος και υπολογισμός του κόστους 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έρευνας</a:t>
            </a:r>
            <a:endParaRPr lang="el-G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000" b="1" u="sng" dirty="0" smtClean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Παράδειγμα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57" y="2381955"/>
            <a:ext cx="7650355" cy="43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9241" y="-3736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458" y="704821"/>
            <a:ext cx="8838083" cy="1586824"/>
          </a:xfrm>
        </p:spPr>
        <p:txBody>
          <a:bodyPr>
            <a:noAutofit/>
          </a:bodyPr>
          <a:lstStyle/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000" b="1" u="sng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ΚΕΦΑΛΑΙΟ 4ο: ΕΡΕΥΝΗΤΙΚΟ ΚΑΙ ΠΕΙΡΑΜΑΤΙΚΟ ΜΕΡΟΣ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4ε. Παρουσίαση δεδομένων–μετρήσεων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όπου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γράφονται οι πειραματικές 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μετρήσεις 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κατάλληλους πίνακες. 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Παράδειγμα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8" y="2381956"/>
            <a:ext cx="8755762" cy="384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9241" y="-3736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458" y="558064"/>
            <a:ext cx="8838083" cy="2320601"/>
          </a:xfrm>
        </p:spPr>
        <p:txBody>
          <a:bodyPr>
            <a:noAutofit/>
          </a:bodyPr>
          <a:lstStyle/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000" b="1" u="sng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ΚΕΦΑΛΑΙΟ 4ο: ΕΡΕΥΝΗΤΙΚΟ ΚΑΙ ΠΕΙΡΑΜΑΤΙΚΟ ΜΕΡΟΣ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spcAft>
                <a:spcPts val="0"/>
              </a:spcAft>
              <a:buNone/>
            </a:pP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4στ. Ανάλυση αποτελεσμάτων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στην ενότητα αυτή με βάση τους πίνακες μετρήσεων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ατασκευάζονται </a:t>
            </a:r>
            <a:r>
              <a:rPr lang="el-GR" sz="2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αντιπροσωπευτικά </a:t>
            </a:r>
            <a:r>
              <a:rPr lang="el-GR" sz="20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γραφήματα-γραφικές παραστάσεις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με την βοήθεια του προγράμματος του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Excel</a:t>
            </a: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u="sng" dirty="0" smtClean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Παράδειγμα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9" y="2578936"/>
            <a:ext cx="5948902" cy="2731597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79458" y="5551302"/>
            <a:ext cx="84948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/>
              <a:t>Επίσης παρατηρούμε ότι </a:t>
            </a:r>
            <a:r>
              <a:rPr lang="el-GR" sz="2000" dirty="0"/>
              <a:t>όταν το μήκος </a:t>
            </a:r>
            <a:r>
              <a:rPr lang="el-GR" sz="2000" dirty="0" smtClean="0"/>
              <a:t>αυξήθηκε κατά 3,5 </a:t>
            </a:r>
            <a:r>
              <a:rPr lang="el-GR" sz="2000" dirty="0"/>
              <a:t>φορές </a:t>
            </a:r>
            <a:r>
              <a:rPr lang="el-GR" sz="2000" dirty="0" smtClean="0"/>
              <a:t>(από </a:t>
            </a:r>
            <a:r>
              <a:rPr lang="el-GR" sz="2000" dirty="0"/>
              <a:t>4cm σε 14 cm</a:t>
            </a:r>
            <a:r>
              <a:rPr lang="el-GR" sz="2000" dirty="0" smtClean="0"/>
              <a:t>), </a:t>
            </a:r>
            <a:r>
              <a:rPr lang="el-GR" sz="2000" dirty="0"/>
              <a:t>η αντίσταση του μολυβιού αυξήθηκε </a:t>
            </a:r>
            <a:r>
              <a:rPr lang="el-GR" sz="2000" dirty="0" smtClean="0"/>
              <a:t>κατά 2,3 </a:t>
            </a:r>
            <a:r>
              <a:rPr lang="el-GR" sz="2000" dirty="0"/>
              <a:t>φορές και έτσι καταλήγουμε </a:t>
            </a:r>
            <a:r>
              <a:rPr lang="el-GR" sz="2000" dirty="0" smtClean="0"/>
              <a:t>στο συμπέρασμα ότι </a:t>
            </a:r>
            <a:r>
              <a:rPr lang="el-GR" sz="2000" dirty="0"/>
              <a:t>η αύξηση αυτή δεν είναι γραμμική , διότι η τιμή της </a:t>
            </a:r>
            <a:r>
              <a:rPr lang="el-GR" sz="2000" dirty="0" smtClean="0"/>
              <a:t>αντίστασης </a:t>
            </a:r>
            <a:r>
              <a:rPr lang="el-GR" sz="2000" dirty="0"/>
              <a:t>ενός υλικού επηρεάζεται και από άλλους παράγοντες.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79458" y="2140434"/>
            <a:ext cx="25968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Αναλύοντας </a:t>
            </a:r>
            <a:r>
              <a:rPr lang="el-GR" sz="2000" dirty="0" smtClean="0"/>
              <a:t>τις μετρήσεις παρατηρούμε ότι</a:t>
            </a:r>
            <a:r>
              <a:rPr lang="el-GR" sz="2000" dirty="0"/>
              <a:t>, όσο αυξάνεται το μήκος ενός </a:t>
            </a:r>
            <a:r>
              <a:rPr lang="el-GR" sz="2000" dirty="0" smtClean="0"/>
              <a:t>μολυβιού, αυξάνεται και </a:t>
            </a:r>
            <a:r>
              <a:rPr lang="el-GR" sz="2000" dirty="0"/>
              <a:t>η ηλεκτρική του </a:t>
            </a:r>
            <a:r>
              <a:rPr lang="el-GR" sz="2000" dirty="0" smtClean="0"/>
              <a:t>αντίσταση, </a:t>
            </a:r>
            <a:r>
              <a:rPr lang="el-GR" sz="2000" dirty="0"/>
              <a:t>κάτι που επιβεβαιώνει τη </a:t>
            </a:r>
            <a:r>
              <a:rPr lang="el-GR" sz="2000" dirty="0" smtClean="0"/>
              <a:t>υπόθεση που κάναμε.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273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487737" y="76247"/>
            <a:ext cx="8412363" cy="4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3"/>
            <a:r>
              <a:rPr lang="el-GR" sz="2370" b="1" spc="85" dirty="0" smtClean="0">
                <a:solidFill>
                  <a:srgbClr val="FF0000"/>
                </a:solidFill>
              </a:rPr>
              <a:t>Δημιουργία γραφήματος</a:t>
            </a:r>
            <a:endParaRPr lang="el-GR" sz="2370" b="1" spc="85" dirty="0">
              <a:solidFill>
                <a:srgbClr val="FF000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71910" y="656104"/>
            <a:ext cx="71448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3"/>
            <a:r>
              <a:rPr lang="el-GR" sz="2200" b="1" dirty="0" smtClean="0"/>
              <a:t>Στο </a:t>
            </a:r>
            <a:r>
              <a:rPr lang="en-US" sz="2200" b="1" dirty="0" smtClean="0"/>
              <a:t>Microsoft Word</a:t>
            </a:r>
          </a:p>
          <a:p>
            <a:pPr defTabSz="914403"/>
            <a:r>
              <a:rPr lang="el-GR" sz="2200" b="1" dirty="0" smtClean="0">
                <a:solidFill>
                  <a:srgbClr val="0000CC"/>
                </a:solidFill>
              </a:rPr>
              <a:t>Καρτέλα </a:t>
            </a:r>
            <a:r>
              <a:rPr lang="el-GR" sz="2200" b="1" dirty="0">
                <a:solidFill>
                  <a:srgbClr val="0000CC"/>
                </a:solidFill>
              </a:rPr>
              <a:t>εισαγωγή </a:t>
            </a:r>
            <a:r>
              <a:rPr lang="el-GR" sz="2200" b="1" dirty="0">
                <a:solidFill>
                  <a:srgbClr val="0000CC"/>
                </a:solidFill>
                <a:sym typeface="Wingdings" panose="05000000000000000000" pitchFamily="2" charset="2"/>
              </a:rPr>
              <a:t> </a:t>
            </a:r>
            <a:r>
              <a:rPr lang="en-US" sz="2200" b="1" dirty="0">
                <a:solidFill>
                  <a:srgbClr val="0000CC"/>
                </a:solidFill>
                <a:sym typeface="Wingdings" panose="05000000000000000000" pitchFamily="2" charset="2"/>
              </a:rPr>
              <a:t> </a:t>
            </a:r>
            <a:r>
              <a:rPr lang="el-GR" sz="2200" b="1" dirty="0">
                <a:solidFill>
                  <a:srgbClr val="0000CC"/>
                </a:solidFill>
                <a:sym typeface="Wingdings" panose="05000000000000000000" pitchFamily="2" charset="2"/>
              </a:rPr>
              <a:t>Γράφημα</a:t>
            </a:r>
            <a:endParaRPr lang="el-GR" sz="2200" b="1" dirty="0">
              <a:solidFill>
                <a:srgbClr val="0000CC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73" y="1548355"/>
            <a:ext cx="6357827" cy="530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5100" y="832203"/>
            <a:ext cx="8440561" cy="52299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5000"/>
              </a:lnSpc>
              <a:buNone/>
            </a:pPr>
            <a:r>
              <a:rPr lang="el-GR" sz="2200" b="1" dirty="0" smtClean="0">
                <a:solidFill>
                  <a:srgbClr val="0000CC"/>
                </a:solidFill>
              </a:rPr>
              <a:t>ΚΕΦΑΛΑΙΟ </a:t>
            </a:r>
            <a:r>
              <a:rPr lang="el-GR" sz="2200" b="1" dirty="0">
                <a:solidFill>
                  <a:srgbClr val="0000CC"/>
                </a:solidFill>
              </a:rPr>
              <a:t>5ο: </a:t>
            </a:r>
            <a:r>
              <a:rPr lang="el-GR" sz="2200" b="1" dirty="0" smtClean="0">
                <a:solidFill>
                  <a:srgbClr val="0000CC"/>
                </a:solidFill>
              </a:rPr>
              <a:t>ΕΞΑΓΩΓΗ ΣYMΠΕΡΑΣΜΑΤΩΝ</a:t>
            </a:r>
            <a:endParaRPr lang="el-GR" sz="2200" b="1" dirty="0">
              <a:solidFill>
                <a:srgbClr val="0000CC"/>
              </a:solidFill>
            </a:endParaRP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200" dirty="0" smtClean="0"/>
              <a:t>Εδώ περιγράφονται </a:t>
            </a:r>
            <a:r>
              <a:rPr lang="el-GR" sz="2200" dirty="0"/>
              <a:t>με ακρίβεια τα </a:t>
            </a:r>
            <a:r>
              <a:rPr lang="el-GR" sz="2200" dirty="0" smtClean="0"/>
              <a:t>συμπεράσματα στα </a:t>
            </a:r>
            <a:r>
              <a:rPr lang="el-GR" sz="2200" dirty="0"/>
              <a:t>οποία κατέληξε η έρευνα, αν </a:t>
            </a:r>
            <a:r>
              <a:rPr lang="el-GR" sz="2200" dirty="0" smtClean="0"/>
              <a:t>δηλαδή:</a:t>
            </a:r>
          </a:p>
          <a:p>
            <a:pPr algn="just">
              <a:lnSpc>
                <a:spcPct val="105000"/>
              </a:lnSpc>
            </a:pPr>
            <a:r>
              <a:rPr lang="el-GR" sz="2200" b="1" dirty="0">
                <a:solidFill>
                  <a:srgbClr val="00B050"/>
                </a:solidFill>
              </a:rPr>
              <a:t>Υπάρχει σχέση </a:t>
            </a:r>
            <a:r>
              <a:rPr lang="el-GR" sz="2200" dirty="0"/>
              <a:t>μεταξύ ανεξάρτητης και εξαρτημένης μεταβλητής; Ποια είναι αυτή η σχέση; </a:t>
            </a:r>
          </a:p>
          <a:p>
            <a:pPr algn="just">
              <a:lnSpc>
                <a:spcPct val="105000"/>
              </a:lnSpc>
            </a:pPr>
            <a:r>
              <a:rPr lang="el-GR" sz="2200" dirty="0" smtClean="0"/>
              <a:t>Η </a:t>
            </a:r>
            <a:r>
              <a:rPr lang="el-GR" sz="2200" b="1" dirty="0" smtClean="0">
                <a:solidFill>
                  <a:srgbClr val="00B050"/>
                </a:solidFill>
              </a:rPr>
              <a:t>υπόθεσή </a:t>
            </a:r>
            <a:r>
              <a:rPr lang="el-GR" sz="2200" b="1" dirty="0">
                <a:solidFill>
                  <a:srgbClr val="00B050"/>
                </a:solidFill>
              </a:rPr>
              <a:t>μας επαληθεύθηκε ή </a:t>
            </a:r>
            <a:r>
              <a:rPr lang="el-GR" sz="2200" b="1" dirty="0" smtClean="0">
                <a:solidFill>
                  <a:srgbClr val="00B050"/>
                </a:solidFill>
              </a:rPr>
              <a:t>απορρίφθηκε</a:t>
            </a:r>
            <a:r>
              <a:rPr lang="el-GR" sz="2200" dirty="0" smtClean="0"/>
              <a:t>;</a:t>
            </a: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200" b="1" u="sng" dirty="0" smtClean="0">
                <a:solidFill>
                  <a:srgbClr val="0000CC"/>
                </a:solidFill>
              </a:rPr>
              <a:t>Παράδειγμα</a:t>
            </a: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200" dirty="0" smtClean="0"/>
              <a:t>Από την </a:t>
            </a:r>
            <a:r>
              <a:rPr lang="el-GR" sz="2200" dirty="0"/>
              <a:t>ανάλυση των αποτελεσμάτων </a:t>
            </a:r>
            <a:r>
              <a:rPr lang="el-GR" sz="2200" dirty="0" smtClean="0"/>
              <a:t>προηγουμένως, επιβεβαιώθηκε η αρχική </a:t>
            </a:r>
            <a:r>
              <a:rPr lang="el-GR" sz="2200" dirty="0"/>
              <a:t>υπόθεση </a:t>
            </a:r>
            <a:r>
              <a:rPr lang="el-GR" sz="2200" dirty="0" smtClean="0"/>
              <a:t>οπότε καταλήγουμε </a:t>
            </a:r>
            <a:r>
              <a:rPr lang="el-GR" sz="2200" dirty="0"/>
              <a:t>στο παρακάτω συμπέρασμα </a:t>
            </a:r>
            <a:r>
              <a:rPr lang="el-GR" sz="2200" dirty="0" smtClean="0"/>
              <a:t>:</a:t>
            </a: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200" dirty="0"/>
              <a:t>Όταν αυξάνεται το μήκος ενός μολυβιού , τότε αυξάνεται και η τιμή </a:t>
            </a:r>
            <a:r>
              <a:rPr lang="el-GR" sz="2200" dirty="0" smtClean="0"/>
              <a:t>της ηλεκτρικής </a:t>
            </a:r>
            <a:r>
              <a:rPr lang="el-GR" sz="2200" dirty="0"/>
              <a:t>του αντίστασης.</a:t>
            </a:r>
          </a:p>
        </p:txBody>
      </p:sp>
    </p:spTree>
    <p:extLst>
      <p:ext uri="{BB962C8B-B14F-4D97-AF65-F5344CB8AC3E}">
        <p14:creationId xmlns:p14="http://schemas.microsoft.com/office/powerpoint/2010/main" val="32430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5100" y="832203"/>
            <a:ext cx="8440561" cy="58606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5000"/>
              </a:lnSpc>
              <a:buNone/>
            </a:pPr>
            <a:r>
              <a:rPr lang="el-GR" sz="2200" b="1" dirty="0" smtClean="0">
                <a:solidFill>
                  <a:srgbClr val="0000CC"/>
                </a:solidFill>
              </a:rPr>
              <a:t>ΚΕΦΑΛΑΙΟ </a:t>
            </a:r>
            <a:r>
              <a:rPr lang="el-GR" sz="2200" b="1" dirty="0">
                <a:solidFill>
                  <a:srgbClr val="0000CC"/>
                </a:solidFill>
              </a:rPr>
              <a:t>6ο: ΠΡΟΤΑΣΕΙΣ ΓΙΑ ΣΥΜΠΛΗΡΩΜΑΤΙΚΗ ΕΡΕΥΝΑ ΣΤΟ ΜΕΛΛΟΝ ΑΠΟ ΑΛΛΟΥΣ ΕΡΕΥΝΗΤΕΣ</a:t>
            </a: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200" dirty="0" smtClean="0"/>
              <a:t>Βασιζόμενοι </a:t>
            </a:r>
            <a:r>
              <a:rPr lang="el-GR" sz="2200" dirty="0"/>
              <a:t>στα αποτελέσματα της έρευνάς </a:t>
            </a:r>
            <a:r>
              <a:rPr lang="el-GR" sz="2200" dirty="0" smtClean="0"/>
              <a:t>σας, θα προτείνετε σχετικές παρόμοιες έρευνες που θεωρείτε </a:t>
            </a:r>
            <a:r>
              <a:rPr lang="el-GR" sz="2200" dirty="0"/>
              <a:t>ότι θα πρέπει να </a:t>
            </a:r>
            <a:r>
              <a:rPr lang="el-GR" sz="2200" dirty="0" smtClean="0"/>
              <a:t>διεξαχθούν στο </a:t>
            </a:r>
            <a:r>
              <a:rPr lang="el-GR" sz="2200" dirty="0"/>
              <a:t>μέλλον από άλλους </a:t>
            </a:r>
            <a:r>
              <a:rPr lang="el-GR" sz="2200" dirty="0" smtClean="0"/>
              <a:t>ερευνητές.</a:t>
            </a: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200" b="1" u="sng" dirty="0" smtClean="0">
                <a:solidFill>
                  <a:srgbClr val="FF0000"/>
                </a:solidFill>
              </a:rPr>
              <a:t>Παράδειγμα</a:t>
            </a: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200" dirty="0" smtClean="0"/>
              <a:t>Σχετικές έρευνες </a:t>
            </a:r>
            <a:r>
              <a:rPr lang="el-GR" sz="2200" dirty="0"/>
              <a:t>που </a:t>
            </a:r>
            <a:r>
              <a:rPr lang="el-GR" sz="2200" dirty="0" smtClean="0"/>
              <a:t>θα μπορούσαν να διεξαχθούν στο μέλλον από άλλους ερευνητές, είναι </a:t>
            </a:r>
            <a:r>
              <a:rPr lang="el-GR" sz="2200" dirty="0"/>
              <a:t>οι εξής </a:t>
            </a:r>
            <a:r>
              <a:rPr lang="el-GR" sz="2200" dirty="0" smtClean="0"/>
              <a:t>:</a:t>
            </a:r>
          </a:p>
          <a:p>
            <a:pPr algn="just">
              <a:lnSpc>
                <a:spcPct val="105000"/>
              </a:lnSpc>
            </a:pPr>
            <a:r>
              <a:rPr lang="el-GR" sz="2200" dirty="0"/>
              <a:t>Πως </a:t>
            </a:r>
            <a:r>
              <a:rPr lang="el-GR" sz="2200" dirty="0" smtClean="0"/>
              <a:t>η </a:t>
            </a:r>
            <a:r>
              <a:rPr lang="el-GR" sz="2200" dirty="0"/>
              <a:t>σκληρότητα των μολυβιών ( Β,Η,ΗΒ</a:t>
            </a:r>
            <a:r>
              <a:rPr lang="el-GR" sz="2200" dirty="0" smtClean="0"/>
              <a:t>), επηρεάζει την </a:t>
            </a:r>
            <a:r>
              <a:rPr lang="el-GR" sz="2200" dirty="0"/>
              <a:t>τιμή </a:t>
            </a:r>
            <a:r>
              <a:rPr lang="el-GR" sz="2200" dirty="0" smtClean="0"/>
              <a:t>της ηλεκτρικής </a:t>
            </a:r>
            <a:r>
              <a:rPr lang="el-GR" sz="2200" dirty="0"/>
              <a:t>τους </a:t>
            </a:r>
            <a:r>
              <a:rPr lang="el-GR" sz="2200" dirty="0" smtClean="0"/>
              <a:t>αντίστασης;</a:t>
            </a:r>
          </a:p>
          <a:p>
            <a:pPr algn="just">
              <a:lnSpc>
                <a:spcPct val="105000"/>
              </a:lnSpc>
            </a:pPr>
            <a:r>
              <a:rPr lang="el-GR" sz="2200" dirty="0"/>
              <a:t>Πως </a:t>
            </a:r>
            <a:r>
              <a:rPr lang="el-GR" sz="2200" dirty="0" smtClean="0"/>
              <a:t>το πάχος των μολυβιών, επηρεάζει την </a:t>
            </a:r>
            <a:r>
              <a:rPr lang="el-GR" sz="2200" dirty="0"/>
              <a:t>τιμή της ηλεκτρικής τους αντίστασης ;</a:t>
            </a:r>
          </a:p>
          <a:p>
            <a:pPr algn="just">
              <a:lnSpc>
                <a:spcPct val="105000"/>
              </a:lnSpc>
            </a:pPr>
            <a:r>
              <a:rPr lang="el-GR" sz="2200" dirty="0"/>
              <a:t>Πώς το μήκος </a:t>
            </a:r>
            <a:r>
              <a:rPr lang="el-GR" sz="2200" dirty="0" smtClean="0"/>
              <a:t>ενός μολυβιού </a:t>
            </a:r>
            <a:r>
              <a:rPr lang="el-GR" sz="2200" dirty="0"/>
              <a:t>επηρεάζει τη φωτεινότητα </a:t>
            </a:r>
            <a:r>
              <a:rPr lang="el-GR" sz="2200" dirty="0" smtClean="0"/>
              <a:t>ενός λαμπτήρα </a:t>
            </a:r>
            <a:r>
              <a:rPr lang="el-GR" sz="2200" dirty="0"/>
              <a:t>σε ένα απλό ηλεκτρικό κύκλωμα;</a:t>
            </a:r>
          </a:p>
        </p:txBody>
      </p:sp>
    </p:spTree>
    <p:extLst>
      <p:ext uri="{BB962C8B-B14F-4D97-AF65-F5344CB8AC3E}">
        <p14:creationId xmlns:p14="http://schemas.microsoft.com/office/powerpoint/2010/main" val="7361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8961" y="832203"/>
            <a:ext cx="7886700" cy="522993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400" b="1" u="sng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ΕΞΩΦΥΛΛΟ </a:t>
            </a: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(υπάρχει σχετικό αρχείο για συμπλήρωση στην ηλεκτρονική </a:t>
            </a:r>
            <a:r>
              <a:rPr lang="el-GR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τάξη)</a:t>
            </a:r>
            <a:r>
              <a:rPr lang="el-G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όλα τα στοιχεία </a:t>
            </a: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σας: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Τίτλο έρευνας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Σχολείο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Ονοματεπώνυμα μελών ομάδας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Κάποια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εικόνα ή φωτογραφία σχετική με την έρευνα.</a:t>
            </a:r>
            <a:endParaRPr lang="el-G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956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0500" y="756003"/>
            <a:ext cx="8788400" cy="610199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5000"/>
              </a:lnSpc>
              <a:buNone/>
            </a:pPr>
            <a:r>
              <a:rPr lang="el-GR" sz="2200" b="1" dirty="0" smtClean="0">
                <a:solidFill>
                  <a:srgbClr val="0000CC"/>
                </a:solidFill>
              </a:rPr>
              <a:t>ΒΙΒΛΙΟΓΡΑΦΙΑ</a:t>
            </a:r>
            <a:endParaRPr lang="el-GR" sz="2200" b="1" dirty="0">
              <a:solidFill>
                <a:srgbClr val="0000CC"/>
              </a:solidFill>
            </a:endParaRPr>
          </a:p>
          <a:p>
            <a:pPr algn="just">
              <a:lnSpc>
                <a:spcPct val="105000"/>
              </a:lnSpc>
            </a:pPr>
            <a:r>
              <a:rPr lang="el-GR" sz="2200" dirty="0" smtClean="0"/>
              <a:t>Πάντα στο τέλος μιας γραπτής εργασίας καταγράφουμε </a:t>
            </a:r>
            <a:r>
              <a:rPr lang="el-GR" sz="2200" dirty="0"/>
              <a:t>τις πηγές </a:t>
            </a:r>
            <a:r>
              <a:rPr lang="el-GR" sz="2200" dirty="0" smtClean="0"/>
              <a:t>πληροφόρησης.</a:t>
            </a:r>
            <a:endParaRPr lang="el-GR" sz="2200" dirty="0"/>
          </a:p>
          <a:p>
            <a:pPr algn="just">
              <a:lnSpc>
                <a:spcPct val="105000"/>
              </a:lnSpc>
            </a:pPr>
            <a:r>
              <a:rPr lang="el-GR" sz="2200" dirty="0" smtClean="0"/>
              <a:t>Για </a:t>
            </a:r>
            <a:r>
              <a:rPr lang="el-GR" sz="2200" dirty="0"/>
              <a:t>τον τρόπο γραφής των πηγών πληροφόρησης, οδηγίες στο βιβλίο τεχνολογίας της Α τάξης Γυμνασίου-σελίδα 56 </a:t>
            </a:r>
            <a:endParaRPr lang="el-GR" sz="2200" dirty="0" smtClean="0"/>
          </a:p>
          <a:p>
            <a:pPr algn="just">
              <a:lnSpc>
                <a:spcPct val="105000"/>
              </a:lnSpc>
            </a:pPr>
            <a:endParaRPr lang="el-GR" sz="2200" dirty="0"/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200" b="1" u="sng" dirty="0" smtClean="0">
                <a:solidFill>
                  <a:srgbClr val="FF0000"/>
                </a:solidFill>
              </a:rPr>
              <a:t>Παράδειγμα</a:t>
            </a:r>
          </a:p>
          <a:p>
            <a:pPr algn="just">
              <a:lnSpc>
                <a:spcPct val="105000"/>
              </a:lnSpc>
            </a:pPr>
            <a:r>
              <a:rPr lang="en-US" sz="2200" dirty="0" smtClean="0"/>
              <a:t>https</a:t>
            </a:r>
            <a:r>
              <a:rPr lang="en-US" sz="2200" dirty="0"/>
              <a:t>://el.wikipedia.org/wiki/%CE%93%CF%81%CE%B1%CF%86%CE%AF%CF%84%CE%B7%CF%82</a:t>
            </a:r>
          </a:p>
          <a:p>
            <a:pPr algn="just">
              <a:lnSpc>
                <a:spcPct val="105000"/>
              </a:lnSpc>
            </a:pPr>
            <a:r>
              <a:rPr lang="en-US" sz="2200" dirty="0" smtClean="0"/>
              <a:t>http</a:t>
            </a:r>
            <a:r>
              <a:rPr lang="en-US" sz="2200" dirty="0"/>
              <a:t>://ebooks.edu.gr/modules/ebook/show.php/DSGYM-C201/531/3516,14427/</a:t>
            </a:r>
          </a:p>
          <a:p>
            <a:pPr algn="just">
              <a:lnSpc>
                <a:spcPct val="105000"/>
              </a:lnSpc>
            </a:pPr>
            <a:r>
              <a:rPr lang="en-US" sz="2200" dirty="0" smtClean="0"/>
              <a:t>https</a:t>
            </a:r>
            <a:r>
              <a:rPr lang="en-US" sz="2200" dirty="0"/>
              <a:t>://el.wikipedia.org/wiki/%</a:t>
            </a:r>
            <a:r>
              <a:rPr lang="en-US" sz="2200" dirty="0" smtClean="0"/>
              <a:t>CE%97%CE%BB%CE%B5%CE%BA%CF%84%CF%81%CE%B9%CE%BA%CE%AE</a:t>
            </a:r>
            <a:r>
              <a:rPr lang="en-US" sz="2200" dirty="0"/>
              <a:t>_%CE%B1%CE%BD%CF%84%CE%AF%CF%83%CF%84%CE%B1%CF%83%CE%B7</a:t>
            </a:r>
          </a:p>
          <a:p>
            <a:pPr algn="just">
              <a:lnSpc>
                <a:spcPct val="105000"/>
              </a:lnSpc>
            </a:pPr>
            <a:r>
              <a:rPr lang="en-US" sz="2200" dirty="0" smtClean="0"/>
              <a:t>https</a:t>
            </a:r>
            <a:r>
              <a:rPr lang="en-US" sz="2200" dirty="0"/>
              <a:t>://el.wikipedia.org/wiki/%</a:t>
            </a:r>
            <a:r>
              <a:rPr lang="en-US" sz="2200" dirty="0" smtClean="0"/>
              <a:t>CE%97%CE%BB%CE%B5%CE%BA%CF%84%CF%81%CE%B9%CE%BA%CE%AE</a:t>
            </a:r>
            <a:r>
              <a:rPr lang="en-US" sz="2200" dirty="0"/>
              <a:t>_%CE%B5%CE%BD%CE%AD%CF%81%CE%B3%CE%B5%CE%B9%CE%B1</a:t>
            </a:r>
          </a:p>
          <a:p>
            <a:pPr algn="just">
              <a:lnSpc>
                <a:spcPct val="105000"/>
              </a:lnSpc>
            </a:pPr>
            <a:r>
              <a:rPr lang="en-US" sz="2200" dirty="0" smtClean="0"/>
              <a:t>http</a:t>
            </a:r>
            <a:r>
              <a:rPr lang="en-US" sz="2200" dirty="0"/>
              <a:t>://www.enet.gr/?i=news.el.article&amp;id=360586</a:t>
            </a:r>
            <a:endParaRPr lang="el-GR" sz="2200" dirty="0" smtClean="0"/>
          </a:p>
          <a:p>
            <a:pPr algn="just">
              <a:lnSpc>
                <a:spcPct val="105000"/>
              </a:lnSpc>
            </a:pPr>
            <a:r>
              <a:rPr lang="en-US" sz="2200" dirty="0" smtClean="0"/>
              <a:t>https</a:t>
            </a:r>
            <a:r>
              <a:rPr lang="en-US" sz="2200" dirty="0"/>
              <a:t>://www.britannica.com/science/resistivity#ref208635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7431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rgbClr val="FF0000"/>
                </a:solidFill>
                <a:latin typeface="Calibri" panose="020F0502020204030204"/>
              </a:rPr>
              <a:t>ΓΡΑΠΤΗ ΕΡΓΑΣΙΑ</a:t>
            </a:r>
            <a:endParaRPr lang="el-GR" sz="2800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2872" y="2253253"/>
            <a:ext cx="2464506" cy="1946213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400" b="1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ΕΞΩΦΥΛΛΟ </a:t>
            </a:r>
            <a:r>
              <a:rPr lang="el-GR" sz="2400" b="1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ΠΑΡΑΔΕΙΓΜΑ</a:t>
            </a:r>
            <a:endParaRPr lang="el-GR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buNone/>
            </a:pPr>
            <a:endParaRPr lang="el-GR" sz="2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0"/>
          <a:stretch/>
        </p:blipFill>
        <p:spPr>
          <a:xfrm>
            <a:off x="2952257" y="586483"/>
            <a:ext cx="5484070" cy="639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52739" y="-121533"/>
            <a:ext cx="7886700" cy="56180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latin typeface="Calibri" panose="020F0502020204030204"/>
              </a:rPr>
              <a:t>ΓΡΑΠΤΗ ΕΡΓΑΣΙΑ Γ’ ΤΑΞΗΣ</a:t>
            </a:r>
            <a:endParaRPr lang="el-GR" sz="2800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8073" y="956381"/>
            <a:ext cx="2520950" cy="522993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000" b="1" u="sng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ΣΕΛΙΔΑ ΠΕΡΙΕΧΟΜΕΝΩΝ </a:t>
            </a: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(υπάρχει σχετικό αρχείο για συμπλήρωση στην ηλεκτρονική τάξη)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l-G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εξώφυλλο, ακολουθούν τα 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περιεχόμενα της γραπτής εργασίας.</a:t>
            </a:r>
            <a:endParaRPr lang="el-GR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buNone/>
            </a:pPr>
            <a:endParaRPr lang="el-GR" sz="2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46"/>
          <a:stretch/>
        </p:blipFill>
        <p:spPr>
          <a:xfrm>
            <a:off x="2336800" y="440267"/>
            <a:ext cx="6707974" cy="64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9317" y="708555"/>
            <a:ext cx="7886700" cy="5906733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000" b="1" u="sng" dirty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ΠΡΟΛΟΓΟΣ</a:t>
            </a:r>
            <a:r>
              <a:rPr lang="el-GR" sz="2000" b="1" dirty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000" dirty="0">
              <a:ea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Θα αναφέρετε συνοπτικά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σε 2 παραγράφους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τα εξής:</a:t>
            </a:r>
            <a:endParaRPr lang="el-GR" sz="2000" dirty="0">
              <a:ea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α) γιατί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επιλέξατε το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συγκεκριμένο θέμα και </a:t>
            </a:r>
            <a:endParaRPr lang="el-GR" sz="2000" dirty="0">
              <a:ea typeface="Times New Roman" panose="02020603050405020304" pitchFamily="18" charset="0"/>
            </a:endParaRPr>
          </a:p>
          <a:p>
            <a:pPr marL="41910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β) Τι περιλαμβάνει η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εργασία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σας και το συμπέρασμα της έρευνας σας.</a:t>
            </a:r>
            <a:endParaRPr lang="el-GR" sz="2000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Παράδειγμα</a:t>
            </a:r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000" dirty="0" smtClean="0"/>
              <a:t>Α). Σαν </a:t>
            </a:r>
            <a:r>
              <a:rPr lang="el-GR" sz="2000" dirty="0"/>
              <a:t>θέμα για την πειραματική μας έρευνα επιλέξαμε θέμα σχετικό με τα μολύβια και την </a:t>
            </a:r>
            <a:r>
              <a:rPr lang="el-GR" sz="2000" dirty="0" smtClean="0"/>
              <a:t>ηλεκτρική αντίστασή </a:t>
            </a:r>
            <a:r>
              <a:rPr lang="el-GR" sz="2000" dirty="0"/>
              <a:t>τους. Αφορμή στάθηκε κάποιο βίντεο που μας έδειξε ένα μέλος της ομάδας και οι </a:t>
            </a:r>
            <a:r>
              <a:rPr lang="el-GR" sz="2000" dirty="0" smtClean="0"/>
              <a:t>γνώσεις που </a:t>
            </a:r>
            <a:r>
              <a:rPr lang="el-GR" sz="2000" dirty="0"/>
              <a:t>αποκτήσαμε σχετικά με τον </a:t>
            </a:r>
            <a:r>
              <a:rPr lang="el-GR" sz="2000" dirty="0" smtClean="0"/>
              <a:t>ηλεκτρισμό, </a:t>
            </a:r>
            <a:r>
              <a:rPr lang="el-GR" sz="2000" dirty="0"/>
              <a:t>στην γ΄ τάξη γυμνασίου, </a:t>
            </a:r>
            <a:r>
              <a:rPr lang="el-GR" sz="2000" dirty="0" smtClean="0"/>
              <a:t>στο μάθημα </a:t>
            </a:r>
            <a:r>
              <a:rPr lang="el-GR" sz="2000" dirty="0"/>
              <a:t>της φυσικής </a:t>
            </a:r>
            <a:r>
              <a:rPr lang="el-GR" sz="2000" dirty="0" smtClean="0"/>
              <a:t>.</a:t>
            </a:r>
          </a:p>
          <a:p>
            <a:pPr marL="0" indent="0" algn="just">
              <a:lnSpc>
                <a:spcPct val="105000"/>
              </a:lnSpc>
              <a:buNone/>
            </a:pPr>
            <a:endParaRPr lang="el-GR" sz="2000" dirty="0" smtClean="0"/>
          </a:p>
          <a:p>
            <a:pPr marL="0" indent="0" algn="just">
              <a:lnSpc>
                <a:spcPct val="105000"/>
              </a:lnSpc>
              <a:buNone/>
            </a:pPr>
            <a:r>
              <a:rPr lang="el-GR" sz="2000" dirty="0" smtClean="0"/>
              <a:t>Β) Στην </a:t>
            </a:r>
            <a:r>
              <a:rPr lang="el-GR" sz="2000" dirty="0"/>
              <a:t>εργασία μας παρουσιάζουμε όλα τα σχετικά κεφάλαια που προβλέπονται στις γραπτές </a:t>
            </a:r>
            <a:r>
              <a:rPr lang="el-GR" sz="2000" dirty="0" smtClean="0"/>
              <a:t>εκθέσεις που </a:t>
            </a:r>
            <a:r>
              <a:rPr lang="el-GR" sz="2000" dirty="0"/>
              <a:t>συνοδεύουν τις έρευνες. Πιο συγκεκριμένα , το χρονοδιάγραμμα εργασιών , οι </a:t>
            </a:r>
            <a:r>
              <a:rPr lang="el-GR" sz="2000" dirty="0" smtClean="0"/>
              <a:t>απαραίτητες θεωρητικές </a:t>
            </a:r>
            <a:r>
              <a:rPr lang="el-GR" sz="2000" dirty="0"/>
              <a:t>πληροφορίες και το απαιτούμενο πληροφοριακό υλικό, το ερευνητικό και </a:t>
            </a:r>
            <a:r>
              <a:rPr lang="el-GR" sz="2000" dirty="0" smtClean="0"/>
              <a:t>πειραματικό μέρος </a:t>
            </a:r>
            <a:r>
              <a:rPr lang="el-GR" sz="2000" dirty="0"/>
              <a:t>και ολοκληρώνουμε με το συμπέρασμα της έρευνας και τις προτάσεις μας για </a:t>
            </a:r>
            <a:r>
              <a:rPr lang="el-GR" sz="2000" dirty="0" smtClean="0"/>
              <a:t>συμπληρωματικές έρευνες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54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1600" y="854781"/>
            <a:ext cx="3691467" cy="5229930"/>
          </a:xfrm>
        </p:spPr>
        <p:txBody>
          <a:bodyPr>
            <a:normAutofit/>
          </a:bodyPr>
          <a:lstStyle/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200" b="1" u="sng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ΚΕΦΑΛΑΙΟ 1ο: ΧΡΟΝΟΔΙΑΓΡΑΜΜΑ ΕΡΓΑΣΙΩΝ </a:t>
            </a:r>
            <a:r>
              <a:rPr lang="el-GR" sz="2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(υπάρχει σχετικό αρχείο για συμπλήρωση στην ηλεκτρονική τάξη)</a:t>
            </a:r>
            <a:endParaRPr lang="el-G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Καταγράφονται σε πίνακα  (όλες οι δραστηριότητες ανά εβδομάδα της ερευνητικής σας εργασίας, για να τις οργανώσετε με βάση και τον διαθέσιμο χρόνο. </a:t>
            </a:r>
            <a:endParaRPr lang="el-GR" sz="2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8889" r="4792" b="27901"/>
          <a:stretch/>
        </p:blipFill>
        <p:spPr>
          <a:xfrm>
            <a:off x="3668889" y="708556"/>
            <a:ext cx="5350933" cy="52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9644" y="832203"/>
            <a:ext cx="8346017" cy="522993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Clr>
                <a:srgbClr val="000099"/>
              </a:buClr>
              <a:buNone/>
            </a:pPr>
            <a:r>
              <a:rPr lang="el-GR" sz="2200" b="1" u="sng" dirty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ΚΕΦΑΛΑΙΟ 2ο: ΘΕΩΡΗΤΙΚΟ ΜΕΡΟΣ ΕΡΕΥΝΑΣ</a:t>
            </a:r>
            <a:endParaRPr lang="el-GR" sz="2200" dirty="0">
              <a:ea typeface="Times New Roman" panose="02020603050405020304" pitchFamily="18" charset="0"/>
            </a:endParaRPr>
          </a:p>
          <a:p>
            <a:pPr marL="4191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l-GR" sz="2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2α. Περιγραφή του προβλήματος </a:t>
            </a:r>
          </a:p>
          <a:p>
            <a:pPr marL="38481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στην ενότητα αυτή  περιγράφεται </a:t>
            </a:r>
            <a:r>
              <a:rPr lang="el-G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με ακρίβεια τα ερωτήματα στα οποία προσπάθησε να δώσει απάντηση η έρευνα. </a:t>
            </a:r>
            <a:endParaRPr lang="el-GR" sz="2200" dirty="0">
              <a:ea typeface="Times New Roman" panose="02020603050405020304" pitchFamily="18" charset="0"/>
            </a:endParaRPr>
          </a:p>
          <a:p>
            <a:pPr marL="38481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Αναλυτικά στην ενότητα αυτή θα </a:t>
            </a:r>
            <a:r>
              <a:rPr lang="el-G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πρέπει:</a:t>
            </a:r>
            <a:endParaRPr lang="el-GR" sz="2200" dirty="0" smtClean="0">
              <a:ea typeface="Times New Roman" panose="02020603050405020304" pitchFamily="18" charset="0"/>
            </a:endParaRPr>
          </a:p>
          <a:p>
            <a:pPr marL="38481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Να </a:t>
            </a:r>
            <a:r>
              <a:rPr lang="el-G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περιγράφεται το θέμα που διαπραγματεύεται η έρευνα.</a:t>
            </a:r>
            <a:endParaRPr lang="el-GR" sz="2200" dirty="0"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Να </a:t>
            </a:r>
            <a:r>
              <a:rPr lang="el-G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προσδιορίζονται και να περιγράφονται οι </a:t>
            </a:r>
            <a:r>
              <a:rPr lang="el-GR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μεταβλητές </a:t>
            </a:r>
            <a:r>
              <a:rPr lang="el-G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της έρευνας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0071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8961" y="53270"/>
            <a:ext cx="7886700" cy="708556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+mn-lt"/>
              </a:rPr>
              <a:t>ΓΡΑΠΤΗ ΕΡΓΑΣΙΑ Γ’ ΤΑΞΗΣ</a:t>
            </a:r>
            <a:endParaRPr 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4489" y="583673"/>
            <a:ext cx="8233128" cy="6212064"/>
          </a:xfrm>
        </p:spPr>
        <p:txBody>
          <a:bodyPr>
            <a:normAutofit fontScale="92500" lnSpcReduction="10000"/>
          </a:bodyPr>
          <a:lstStyle/>
          <a:p>
            <a:pPr marL="4191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l-GR" sz="2000" b="1" dirty="0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2α</a:t>
            </a:r>
            <a:r>
              <a:rPr lang="el-GR" sz="20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Περιγραφή του προβλήματος </a:t>
            </a:r>
            <a:r>
              <a:rPr lang="el-GR" sz="2000" b="1" dirty="0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–Παράδειγμα</a:t>
            </a:r>
          </a:p>
          <a:p>
            <a:pPr marL="4191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l-GR" sz="20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Πως επηρεάζει το μήκος των μολυβιών την τιμή της ηλεκτρικής τους αντίστασης</a:t>
            </a:r>
          </a:p>
          <a:p>
            <a:pPr marL="4191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l-GR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Θέμα έρευνας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: Τα υλικά που επιτρέπουν τη ροή ηλεκτρικού ρεύματος μέσα από αυτά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εύκολα ονομάζονται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αγωγοί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Μια σημαντική ιδιότητα των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αγωγών είναι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η αντίσταση δηλ. το πόσο κάθε υλικό αντιστέκεται στη ροή του ηλεκτρικού ρεύματος , που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περνά από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μέσα του.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αντίσταση ενός αγωγού εξαρτάται τόσο από το υλικό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του αγωγού το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μέγεθος και το σχήμα του. Μετριέται σε Ω ( </a:t>
            </a:r>
            <a:r>
              <a:rPr lang="el-GR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ώμ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) . Τα κοινά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μολύβια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είναι κατασκευασμένα από γραφίτη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που είναι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καλός αγωγός του ηλεκτρισμού. </a:t>
            </a:r>
            <a:endParaRPr lang="el-GR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810" indent="-342900" algn="just">
              <a:lnSpc>
                <a:spcPct val="150000"/>
              </a:lnSpc>
            </a:pP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Όμως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έχουν όλα τα μολύβια την ίδια ηλεκτρική αντίσταση ; </a:t>
            </a:r>
            <a:endParaRPr lang="el-GR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810" indent="-342900" algn="just">
              <a:lnSpc>
                <a:spcPct val="150000"/>
              </a:lnSpc>
            </a:pP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Το μήκος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κάθε μολυβιού επηρεάζει την τιμή της; </a:t>
            </a:r>
            <a:endParaRPr lang="el-GR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" indent="0" algn="just">
              <a:lnSpc>
                <a:spcPct val="150000"/>
              </a:lnSpc>
              <a:buNone/>
            </a:pP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Αυτά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τα ερωτήματα θα προσπαθήσουμε να </a:t>
            </a: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απαντήσουμε με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την έρευνά μας.</a:t>
            </a:r>
          </a:p>
        </p:txBody>
      </p:sp>
    </p:spTree>
    <p:extLst>
      <p:ext uri="{BB962C8B-B14F-4D97-AF65-F5344CB8AC3E}">
        <p14:creationId xmlns:p14="http://schemas.microsoft.com/office/powerpoint/2010/main" val="32634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2251</Words>
  <Application>Microsoft Office PowerPoint</Application>
  <PresentationFormat>Προβολή στην οθόνη (4:3)</PresentationFormat>
  <Paragraphs>214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Gill Sans MT</vt:lpstr>
      <vt:lpstr>Times New Roman</vt:lpstr>
      <vt:lpstr>Wingdings</vt:lpstr>
      <vt:lpstr>Θέμα του Office</vt:lpstr>
      <vt:lpstr>1_Θέμα του Office</vt:lpstr>
      <vt:lpstr>2_Θέμα του Office</vt:lpstr>
      <vt:lpstr>ΓΡΑΠΤΗ ΕΡΓΑΣΙΑ ΤΕΧΝΟΛΟΓΙΑΣ Γ’ ΓΥΜΝΑΣΙΟΥ</vt:lpstr>
      <vt:lpstr>ΓΡΑΠΤΗ ΕΡΓΑΣΙΑ Γ’ ΤΑΞΗΣ</vt:lpstr>
      <vt:lpstr>ΓΡΑΠΤΗ ΕΡΓΑΣΙΑ Γ’ ΤΑΞΗΣ</vt:lpstr>
      <vt:lpstr>ΓΡΑΠΤΗ ΕΡΓΑΣΙΑ</vt:lpstr>
      <vt:lpstr>ΓΡΑΠΤΗ ΕΡΓΑΣΙΑ Γ’ ΤΑΞΗΣ</vt:lpstr>
      <vt:lpstr>ΓΡΑΠΤΗ ΕΡΓΑΣΙΑ Γ’ ΤΑΞΗΣ</vt:lpstr>
      <vt:lpstr>ΓΡΑΠΤΗ ΕΡΓΑΣΙΑ Γ’ ΤΑΞΗΣ</vt:lpstr>
      <vt:lpstr>ΓΡΑΠΤΗ ΕΡΓΑΣΙΑ Γ’ ΤΑΞΗΣ</vt:lpstr>
      <vt:lpstr>ΓΡΑΠΤΗ ΕΡΓΑΣΙΑ Γ’ ΤΑΞΗΣ</vt:lpstr>
      <vt:lpstr>ΓΡΑΠΤΗ ΕΡΓΑΣΙΑ Γ’ ΤΑΞΗΣ</vt:lpstr>
      <vt:lpstr>ΓΡΑΠΤΗ ΕΡΓΑΣΙΑ Γ’ ΤΑΞΗΣ</vt:lpstr>
      <vt:lpstr>ΓΡΑΠΤΗ ΕΡΓΑΣΙΑ Γ’ ΤΑΞΗΣ</vt:lpstr>
      <vt:lpstr>ΓΡΑΠΤΗ ΕΡΓΑΣΙΑ Γ’ ΤΑΞΗΣ</vt:lpstr>
      <vt:lpstr>ΓΡΑΠΤΗ ΕΡΓΑΣΙΑ Γ’ ΤΑΞΗΣ</vt:lpstr>
      <vt:lpstr>ΓΡΑΠΤΗ ΕΡΓΑΣΙΑ Γ’ ΤΑΞΗΣ</vt:lpstr>
      <vt:lpstr>ΓΡΑΠΤΗ ΕΡΓΑΣΙΑ Γ’ ΤΑΞΗΣ</vt:lpstr>
      <vt:lpstr>ΓΡΑΠΤΗ ΕΡΓΑΣΙΑ Γ’ ΤΑΞΗΣ</vt:lpstr>
      <vt:lpstr>ΓΡΑΠΤΗ ΕΡΓΑΣΙΑ Γ’ ΤΑΞΗΣ</vt:lpstr>
      <vt:lpstr>ΓΡΑΠΤΗ ΕΡΓΑΣΙΑ Γ’ ΤΑΞΗΣ</vt:lpstr>
      <vt:lpstr>ΓΡΑΠΤΗ ΕΡΓΑΣΙΑ Γ’ ΤΑΞΗΣ</vt:lpstr>
      <vt:lpstr>ΓΡΑΠΤΗ ΕΡΓΑΣΙΑ Γ’ ΤΑΞΗΣ</vt:lpstr>
      <vt:lpstr>Παρουσίαση του PowerPoint</vt:lpstr>
      <vt:lpstr>ΓΡΑΠΤΗ ΕΡΓΑΣΙΑ Γ’ ΤΑΞΗΣ</vt:lpstr>
      <vt:lpstr>ΓΡΑΠΤΗ ΕΡΓΑΣΙΑ Γ’ ΤΑΞΗΣ</vt:lpstr>
      <vt:lpstr>ΓΡΑΠΤΗ ΕΡΓΑΣΙΑ Γ’ ΤΑΞΗΣ</vt:lpstr>
      <vt:lpstr>ΓΡΑΠΤΗ ΕΡΓΑΣΙΑ Γ’ ΤΑΞΗΣ</vt:lpstr>
      <vt:lpstr>Παρουσίαση του PowerPoint</vt:lpstr>
      <vt:lpstr>ΓΡΑΠΤΗ ΕΡΓΑΣΙΑ Γ’ ΤΑΞΗΣ</vt:lpstr>
      <vt:lpstr>ΓΡΑΠΤΗ ΕΡΓΑΣΙΑ Γ’ ΤΑΞΗΣ</vt:lpstr>
      <vt:lpstr>ΓΡΑΠΤΗ ΕΡΓΑΣΙΑ Γ’ ΤΑΞΗΣ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ΓΡΑΠΤΗ ΕΡΓΑΣΙΑ ΤΕΧΝΟΛΟΓΙΑΣ Γ’ ΓΥΜΝΑΣΙΟΥ</dc:title>
  <dc:creator>Andreas</dc:creator>
  <cp:lastModifiedBy>Andreas</cp:lastModifiedBy>
  <cp:revision>52</cp:revision>
  <dcterms:created xsi:type="dcterms:W3CDTF">2024-04-09T20:06:26Z</dcterms:created>
  <dcterms:modified xsi:type="dcterms:W3CDTF">2025-03-25T20:08:16Z</dcterms:modified>
</cp:coreProperties>
</file>