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3" r:id="rId3"/>
    <p:sldId id="284" r:id="rId4"/>
    <p:sldId id="285" r:id="rId5"/>
    <p:sldId id="266" r:id="rId6"/>
    <p:sldId id="269" r:id="rId7"/>
    <p:sldId id="270" r:id="rId8"/>
    <p:sldId id="281" r:id="rId9"/>
    <p:sldId id="271" r:id="rId10"/>
    <p:sldId id="272" r:id="rId11"/>
    <p:sldId id="273" r:id="rId12"/>
    <p:sldId id="276" r:id="rId13"/>
    <p:sldId id="277" r:id="rId14"/>
    <p:sldId id="278" r:id="rId15"/>
    <p:sldId id="275" r:id="rId16"/>
    <p:sldId id="274" r:id="rId17"/>
    <p:sldId id="282" r:id="rId18"/>
    <p:sldId id="279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CC00"/>
    <a:srgbClr val="FF3300"/>
    <a:srgbClr val="FF0066"/>
    <a:srgbClr val="007635"/>
    <a:srgbClr val="005828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B0F39-8CBB-4178-B780-87ADD1A21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5C2AEE-8000-4899-8EBC-8BC7CFA57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511C9-37CA-480A-BB6E-677165E00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44BA5-1D11-49E6-96F6-7221B6505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1B879-A72E-4788-9413-C1F3C666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6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3282-2613-4ABD-9A35-AFF437FCC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B1258-80CC-4F83-8DA4-58D227A65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48AF6-930E-4FDD-99B8-B28ABD0F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77DB3-8540-49AE-8754-C49D15C79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E3C25-0746-4EEB-A42E-4FE979FF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77D1E4-AB65-47AF-A0D8-B5EC3ABA6C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E2F041-9678-45DD-9B17-CBEED120B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58018-4E53-49CF-8881-95B0FF258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2CB0D-D742-42A0-82AE-B66B667BE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E9B99-6152-44F0-A66F-1AB907D0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3AE1B-1A35-45D5-B694-20122826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7D13B-F088-4948-9393-663AAB410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984FE-C076-43C1-99D8-9F87908CE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E85E1-9CFC-4806-81C5-5BE6A2F5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2652-3F8D-453D-B69F-00E43E1BC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F9C82-1D69-421C-A6AA-5B72A3607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7F9CA-5644-48B5-8BCF-9CF7CA547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2868C-8123-4B70-B11B-B9DAEE2BF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E121E-BAB7-4ACD-AD2F-B5406C72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9A482-D407-4B15-88E8-B01E8BE3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7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5540D-34CD-402E-A815-12A580E2D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6C18F-BEA9-4CC5-A9E3-B996F328F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359DD8-E4FB-4917-974E-1E42B58D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4D546-6BE1-45DF-8A4F-C211C157A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F86F7-71A0-447B-A322-F1DFA5F9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D2B55-E47F-43CA-99B5-47E49EFD2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4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AA79E-3533-455A-96BB-817E7758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4A982-49BC-4088-803D-28BB06BD8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0950DA-9EA0-4F1B-9779-84D679054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A83B9-703C-4953-9BD8-71E77CE11E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B049CD-590E-4B5A-BFF9-83B935669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D7E33-752F-40D0-B506-ECE51117D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F2C700-D3FE-4EE2-A856-EB36A758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9DCB89-C41D-442C-85EB-9F5A47545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FA5BC-2E46-4D72-812D-9442E050F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96C130-839D-49A1-BFCE-FDEF30A0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47F3EC-1269-4A89-AA9C-D62ECC4E5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57B65E-A5D6-4241-806C-8A676912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40168-E68A-4BC8-B37C-ED276BE17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2F5003-E3B6-40E8-A6C6-1F3F1093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5603E-26D4-42CE-8D13-A082DE3B1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63395-A156-4FFA-9C55-159EC0A23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68D35-00E9-40E2-9CCA-DEF3E7622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C17CB-2640-444B-BA9E-FCF42125A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F97556-9334-41DF-AD96-FE940D0AA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D05C7-F263-42DB-8F36-22BC1051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69E69-FB32-4023-99DF-66AA1192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8403A-B32C-4AD0-A243-CBCD8079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174BB2-6942-4A0B-AC6C-F8B87780EC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74F0C-6717-4716-B0AC-1DF164F62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E83CD-FCDB-44C0-A282-D8841AA09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3CDF5-DDB0-4535-8578-F239081E87A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DB06-7A71-4696-A582-8CA6E7858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83F78-66B8-4ED4-93C1-64B384E0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2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30C41A-B358-4066-9454-32F167335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9E252-661A-4812-A730-D1C1AFDD8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C443F-37E2-4526-A591-826D59676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3CDF5-DDB0-4535-8578-F239081E87A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7D271-D72B-429F-811D-9F4D14D7B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A229E-6175-4708-859F-8745A3966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D0F38-265F-42A9-B8BD-E518065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6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44A4ED0A-6D69-4A0E-9B3F-0D5850D02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023" y="2316090"/>
            <a:ext cx="3493955" cy="4571728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99859ACB-9633-4D69-9F99-1EBF94174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418"/>
            <a:ext cx="4521200" cy="6051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C62C1E-6BB9-42B5-84DC-1A57D92A16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55" t="35905" r="3239" b="21443"/>
          <a:stretch/>
        </p:blipFill>
        <p:spPr>
          <a:xfrm>
            <a:off x="5741752" y="11207"/>
            <a:ext cx="2306489" cy="2304883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1B26DCFA-05BB-498F-89B7-FDB190C1B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978" y="4502871"/>
            <a:ext cx="4349022" cy="2343922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DB8BD364-D0AD-4734-B3F1-FE96DBE19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670" y="11207"/>
            <a:ext cx="4465637" cy="524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557CCE6B-0144-40E6-B76B-7134934CBE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7113" y="11207"/>
            <a:ext cx="2231413" cy="23048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15FD06-CABC-4499-8E77-FE3FD0BEFA64}"/>
              </a:ext>
            </a:extLst>
          </p:cNvPr>
          <p:cNvSpPr/>
          <p:nvPr/>
        </p:nvSpPr>
        <p:spPr>
          <a:xfrm>
            <a:off x="7842978" y="4840228"/>
            <a:ext cx="2968141" cy="413959"/>
          </a:xfrm>
          <a:prstGeom prst="rect">
            <a:avLst/>
          </a:prstGeom>
          <a:solidFill>
            <a:srgbClr val="0070C0">
              <a:alpha val="89804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Εκπαιδευτικός: </a:t>
            </a:r>
            <a:r>
              <a:rPr lang="el-GR" sz="2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Π.Γεωμελά</a:t>
            </a:r>
            <a:endParaRPr lang="el-GR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1FD39C-9D0B-4849-89E8-D20D856C1C78}"/>
              </a:ext>
            </a:extLst>
          </p:cNvPr>
          <p:cNvSpPr txBox="1"/>
          <p:nvPr/>
        </p:nvSpPr>
        <p:spPr>
          <a:xfrm>
            <a:off x="-65156" y="11207"/>
            <a:ext cx="3802270" cy="864211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l-GR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Κεφάλαιο 1</a:t>
            </a:r>
            <a:r>
              <a:rPr lang="el-GR" sz="4800" b="1" baseline="30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ο</a:t>
            </a:r>
            <a:r>
              <a:rPr lang="el-GR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9C7077-A8E1-4EB6-984F-6F6DA11626EA}"/>
              </a:ext>
            </a:extLst>
          </p:cNvPr>
          <p:cNvSpPr/>
          <p:nvPr/>
        </p:nvSpPr>
        <p:spPr>
          <a:xfrm>
            <a:off x="1165618" y="875418"/>
            <a:ext cx="2571494" cy="519255"/>
          </a:xfrm>
          <a:prstGeom prst="rect">
            <a:avLst/>
          </a:prstGeom>
          <a:solidFill>
            <a:srgbClr val="C00000">
              <a:alpha val="9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1.2 Το κύτταρο</a:t>
            </a:r>
          </a:p>
        </p:txBody>
      </p:sp>
    </p:spTree>
    <p:extLst>
      <p:ext uri="{BB962C8B-B14F-4D97-AF65-F5344CB8AC3E}">
        <p14:creationId xmlns:p14="http://schemas.microsoft.com/office/powerpoint/2010/main" val="126862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ll Structure and Functions Notes">
            <a:extLst>
              <a:ext uri="{FF2B5EF4-FFF2-40B4-BE49-F238E27FC236}">
                <a16:creationId xmlns:a16="http://schemas.microsoft.com/office/drawing/2014/main" id="{99C42AD9-D0E4-4432-92A8-74B506DD4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6681"/>
            <a:ext cx="3676411" cy="22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ndoplasmic Reticulum (ER) | Cell organelle - Javatpoint">
            <a:extLst>
              <a:ext uri="{FF2B5EF4-FFF2-40B4-BE49-F238E27FC236}">
                <a16:creationId xmlns:a16="http://schemas.microsoft.com/office/drawing/2014/main" id="{E53A7952-F5F4-41A3-A606-F28F6F446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" y="2216426"/>
            <a:ext cx="6420679" cy="374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ough endoplasmic reticulum, TEM - Stock Image - C015/1039 - Science Photo  Library">
            <a:extLst>
              <a:ext uri="{FF2B5EF4-FFF2-40B4-BE49-F238E27FC236}">
                <a16:creationId xmlns:a16="http://schemas.microsoft.com/office/drawing/2014/main" id="{4EFE01DA-963A-4270-AA24-55F0CB50A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471" y="1351721"/>
            <a:ext cx="5821017" cy="554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12AA58E-372F-4B60-88AB-AD62A26E5077}"/>
              </a:ext>
            </a:extLst>
          </p:cNvPr>
          <p:cNvSpPr/>
          <p:nvPr/>
        </p:nvSpPr>
        <p:spPr>
          <a:xfrm>
            <a:off x="6837856" y="5257434"/>
            <a:ext cx="5274632" cy="1600566"/>
          </a:xfrm>
          <a:prstGeom prst="rect">
            <a:avLst/>
          </a:prstGeom>
          <a:solidFill>
            <a:srgbClr val="C00000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ΑΔΡΟ: </a:t>
            </a:r>
          </a:p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Φέρει στην εξωτερική επιφάνεια ριβοσώματα. Αυτά αποτελούνται από 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rRNA </a:t>
            </a: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+ πρωτεΐνες και εκεί γίνεται η πρωτεϊνοσύνθεση. Έπειτα οι πρωτεΐνες εισέρχονται στο δίκτυο &amp; τροποποιούνται περαιτέρω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29EB53-040F-4662-B378-EC266AA9AF5B}"/>
              </a:ext>
            </a:extLst>
          </p:cNvPr>
          <p:cNvSpPr/>
          <p:nvPr/>
        </p:nvSpPr>
        <p:spPr>
          <a:xfrm>
            <a:off x="9940" y="5852799"/>
            <a:ext cx="6490252" cy="99116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ΛΕΙΟ: </a:t>
            </a:r>
          </a:p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Συνέχεια του αδρού αλλά δεν έχει ριβοσώματα. </a:t>
            </a:r>
          </a:p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Λειτουργία: Σύνθεση λιπιδίων &amp; εξουδετέρωση τοξικών ουσιών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6FB579-8DEE-4A98-B833-60D3ABEAF4BC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Οργάνωση της ζωής | Κύτταρο: η μονάδα της ζωής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7DB0F-7173-48E3-B435-4D6DC9065626}"/>
              </a:ext>
            </a:extLst>
          </p:cNvPr>
          <p:cNvSpPr/>
          <p:nvPr/>
        </p:nvSpPr>
        <p:spPr>
          <a:xfrm rot="20925531">
            <a:off x="1237844" y="737489"/>
            <a:ext cx="424746" cy="82999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299E759-CA25-4545-A239-90E28DCEF4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6532" y="1945582"/>
            <a:ext cx="2595780" cy="25292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7CC0187-8CFD-4CBC-84AE-BFEAE6D73A05}"/>
              </a:ext>
            </a:extLst>
          </p:cNvPr>
          <p:cNvSpPr/>
          <p:nvPr/>
        </p:nvSpPr>
        <p:spPr>
          <a:xfrm>
            <a:off x="3676410" y="953136"/>
            <a:ext cx="8515589" cy="1091068"/>
          </a:xfrm>
          <a:prstGeom prst="rect">
            <a:avLst/>
          </a:prstGeom>
          <a:solidFill>
            <a:srgbClr val="660066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ΕΝΔΟΠΛΑΣΜΑΤΙΚΟ ΔΙΚΤΥΟ: 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Εκτεταμένο δίκτυο μεμβρανών &amp; κύστεων που συνδέονται με την πλασματική &amp; πυρηνική μεμβράνη &amp; διασχίζει το κυτταρόπλασμα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56B2CD5D-ECD5-4DC4-8E16-22740F7353AF}"/>
              </a:ext>
            </a:extLst>
          </p:cNvPr>
          <p:cNvSpPr/>
          <p:nvPr/>
        </p:nvSpPr>
        <p:spPr>
          <a:xfrm>
            <a:off x="3666473" y="480578"/>
            <a:ext cx="8525528" cy="478272"/>
          </a:xfrm>
          <a:prstGeom prst="rect">
            <a:avLst/>
          </a:prstGeom>
          <a:solidFill>
            <a:srgbClr val="FF3300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Α. Οργανίδια κοινά σε ζωικά και φυτικά κύτταρα</a:t>
            </a:r>
          </a:p>
        </p:txBody>
      </p:sp>
      <p:pic>
        <p:nvPicPr>
          <p:cNvPr id="16" name="Object 8">
            <a:extLst>
              <a:ext uri="{FF2B5EF4-FFF2-40B4-BE49-F238E27FC236}">
                <a16:creationId xmlns:a16="http://schemas.microsoft.com/office/drawing/2014/main" id="{C78ECEEF-EA0A-4008-834A-782D1D07E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613" y="2044204"/>
            <a:ext cx="3228387" cy="283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8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l Structure and Functions Notes">
            <a:extLst>
              <a:ext uri="{FF2B5EF4-FFF2-40B4-BE49-F238E27FC236}">
                <a16:creationId xmlns:a16="http://schemas.microsoft.com/office/drawing/2014/main" id="{6DC9CD30-F0A3-418B-B7B8-63F7CB1F7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396"/>
            <a:ext cx="4094640" cy="294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olgi apparatus | Definition, Function, Location, &amp;amp; Facts | Britannica">
            <a:extLst>
              <a:ext uri="{FF2B5EF4-FFF2-40B4-BE49-F238E27FC236}">
                <a16:creationId xmlns:a16="http://schemas.microsoft.com/office/drawing/2014/main" id="{8344672F-F9AA-45DB-828F-6D380A1AF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491" y="774071"/>
            <a:ext cx="5566571" cy="51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C86494-75B0-4393-9A75-50C1703F5402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Οργάνωση της ζωής | 1.2 Κύτταρο: η μονάδα της ζωής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5B2873-A9FA-431E-A8B7-217416CBC707}"/>
              </a:ext>
            </a:extLst>
          </p:cNvPr>
          <p:cNvSpPr/>
          <p:nvPr/>
        </p:nvSpPr>
        <p:spPr>
          <a:xfrm>
            <a:off x="2067198" y="1845421"/>
            <a:ext cx="900332" cy="61592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2EAC0-AF3C-465E-9810-2FB1CE4F823B}"/>
              </a:ext>
            </a:extLst>
          </p:cNvPr>
          <p:cNvSpPr/>
          <p:nvPr/>
        </p:nvSpPr>
        <p:spPr>
          <a:xfrm>
            <a:off x="9422296" y="1736680"/>
            <a:ext cx="2684814" cy="2445285"/>
          </a:xfrm>
          <a:prstGeom prst="rect">
            <a:avLst/>
          </a:prstGeom>
          <a:solidFill>
            <a:srgbClr val="007635">
              <a:alpha val="81961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ΣΥΜΠΛΕΓΜΑ </a:t>
            </a:r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GOLGI</a:t>
            </a: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: 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Σύνολο πεπλατυσμένων σάκων </a:t>
            </a:r>
          </a:p>
          <a:p>
            <a:pPr algn="ctr">
              <a:lnSpc>
                <a:spcPct val="110000"/>
              </a:lnSpc>
            </a:pPr>
            <a:r>
              <a:rPr lang="el-GR" sz="2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Ρόλος</a:t>
            </a: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: τροποποίηση πρωτεϊνών ώστε να πάρουν την τελική τους μορφή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C1A166E-C2BD-47DA-9681-CA81FE616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552" y="4504997"/>
            <a:ext cx="3743847" cy="2353003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22D2841-C665-4C9F-A6CD-624FEE4B36A6}"/>
              </a:ext>
            </a:extLst>
          </p:cNvPr>
          <p:cNvSpPr/>
          <p:nvPr/>
        </p:nvSpPr>
        <p:spPr>
          <a:xfrm>
            <a:off x="5916055" y="510395"/>
            <a:ext cx="6275945" cy="478272"/>
          </a:xfrm>
          <a:prstGeom prst="rect">
            <a:avLst/>
          </a:prstGeom>
          <a:solidFill>
            <a:srgbClr val="FF3300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Α. Οργανίδια κοινά σε ζωικά και φυτικά κύτταρα</a:t>
            </a:r>
          </a:p>
        </p:txBody>
      </p:sp>
    </p:spTree>
    <p:extLst>
      <p:ext uri="{BB962C8B-B14F-4D97-AF65-F5344CB8AC3E}">
        <p14:creationId xmlns:p14="http://schemas.microsoft.com/office/powerpoint/2010/main" val="131901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F376B9-B937-463A-8A22-E87047A99035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Οργάνωση της ζωής | 1.2 Κύτταρο: η μονάδα της ζωής</a:t>
            </a:r>
          </a:p>
        </p:txBody>
      </p:sp>
      <p:pic>
        <p:nvPicPr>
          <p:cNvPr id="7170" name="Picture 2" descr="Mitochondria- Definition, Structure, Functions and Diagram">
            <a:extLst>
              <a:ext uri="{FF2B5EF4-FFF2-40B4-BE49-F238E27FC236}">
                <a16:creationId xmlns:a16="http://schemas.microsoft.com/office/drawing/2014/main" id="{E44A4BE7-0A46-4B7D-A44C-88E20AE77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42" y="2049244"/>
            <a:ext cx="6775572" cy="45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ell Structure and Functions Notes">
            <a:extLst>
              <a:ext uri="{FF2B5EF4-FFF2-40B4-BE49-F238E27FC236}">
                <a16:creationId xmlns:a16="http://schemas.microsoft.com/office/drawing/2014/main" id="{B397F3D8-FD32-4972-9E63-7EFE7995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396"/>
            <a:ext cx="4661172" cy="310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83F501-2713-4F89-A918-146FB60AC6CA}"/>
              </a:ext>
            </a:extLst>
          </p:cNvPr>
          <p:cNvSpPr/>
          <p:nvPr/>
        </p:nvSpPr>
        <p:spPr>
          <a:xfrm rot="18466574">
            <a:off x="1152810" y="1920270"/>
            <a:ext cx="716818" cy="29433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D255AA-B97E-47AB-9EF1-2482AB807CF1}"/>
              </a:ext>
            </a:extLst>
          </p:cNvPr>
          <p:cNvSpPr/>
          <p:nvPr/>
        </p:nvSpPr>
        <p:spPr>
          <a:xfrm>
            <a:off x="4671112" y="1213137"/>
            <a:ext cx="7530828" cy="1091068"/>
          </a:xfrm>
          <a:prstGeom prst="rect">
            <a:avLst/>
          </a:prstGeom>
          <a:solidFill>
            <a:srgbClr val="002060">
              <a:alpha val="81961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ΜΙΤΟΧΟΝΔΡΙΑ: 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Ρόλος: Εξασφαλίζουν ενέργεια για το κύτταρο. 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Αριθμός: ποικίλει ανάλογα με τις ενεργειακές ανάγκες του κυττάρου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ECA87D-035F-47C4-82CC-8872F2F9B746}"/>
              </a:ext>
            </a:extLst>
          </p:cNvPr>
          <p:cNvSpPr/>
          <p:nvPr/>
        </p:nvSpPr>
        <p:spPr>
          <a:xfrm>
            <a:off x="351781" y="3778554"/>
            <a:ext cx="4156742" cy="1091068"/>
          </a:xfrm>
          <a:prstGeom prst="rect">
            <a:avLst/>
          </a:prstGeom>
          <a:solidFill>
            <a:srgbClr val="C00000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Ενέργεια εξασφαλίζεται με διάσπαση γλυκόζης παρουσία οξυγόνου (κυτταρική αναπνοή)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16031C5A-0723-4135-A623-B2A4031AF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87" y="5078350"/>
            <a:ext cx="2372056" cy="1781341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0489170A-09D4-4070-AC2E-34BA328F8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369" y="5091365"/>
            <a:ext cx="3462961" cy="1755309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92E02DA9-C0FF-443D-8ADC-E6894B2EC9F9}"/>
              </a:ext>
            </a:extLst>
          </p:cNvPr>
          <p:cNvSpPr/>
          <p:nvPr/>
        </p:nvSpPr>
        <p:spPr>
          <a:xfrm>
            <a:off x="4661173" y="510396"/>
            <a:ext cx="7530828" cy="478272"/>
          </a:xfrm>
          <a:prstGeom prst="rect">
            <a:avLst/>
          </a:prstGeom>
          <a:solidFill>
            <a:srgbClr val="FF3300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Α. Οργανίδια κοινά σε ζωικά και φυτικά κύτταρα</a:t>
            </a:r>
          </a:p>
        </p:txBody>
      </p:sp>
    </p:spTree>
    <p:extLst>
      <p:ext uri="{BB962C8B-B14F-4D97-AF65-F5344CB8AC3E}">
        <p14:creationId xmlns:p14="http://schemas.microsoft.com/office/powerpoint/2010/main" val="32292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lant cell | Definition, Characteristics, &amp;amp; Facts | Britannica">
            <a:extLst>
              <a:ext uri="{FF2B5EF4-FFF2-40B4-BE49-F238E27FC236}">
                <a16:creationId xmlns:a16="http://schemas.microsoft.com/office/drawing/2014/main" id="{F4164B30-EF4F-4BEC-99FB-8101270BD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53" y="627088"/>
            <a:ext cx="4628845" cy="389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246BB3-7262-4967-87EB-F4189CFA63E2}"/>
              </a:ext>
            </a:extLst>
          </p:cNvPr>
          <p:cNvSpPr/>
          <p:nvPr/>
        </p:nvSpPr>
        <p:spPr>
          <a:xfrm>
            <a:off x="1633590" y="1249020"/>
            <a:ext cx="484822" cy="34863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C0C858-F4DF-44E6-B151-9E67C31D6B74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Οργάνωση της ζωής | 1.2 Κύτταρο: η μονάδα της ζωής</a:t>
            </a:r>
          </a:p>
        </p:txBody>
      </p:sp>
      <p:pic>
        <p:nvPicPr>
          <p:cNvPr id="5" name="Picture 4" descr="Molecular Expressions Cell Biology: Plant Cell Structure - Chloroplasts">
            <a:extLst>
              <a:ext uri="{FF2B5EF4-FFF2-40B4-BE49-F238E27FC236}">
                <a16:creationId xmlns:a16="http://schemas.microsoft.com/office/drawing/2014/main" id="{A56B385D-2228-4D0A-B03B-7CECC1417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919" y="669025"/>
            <a:ext cx="6280174" cy="58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BFCF78-83C0-4014-BA5A-6BA37926C9F5}"/>
              </a:ext>
            </a:extLst>
          </p:cNvPr>
          <p:cNvSpPr/>
          <p:nvPr/>
        </p:nvSpPr>
        <p:spPr>
          <a:xfrm>
            <a:off x="101760" y="5098654"/>
            <a:ext cx="4733429" cy="1429622"/>
          </a:xfrm>
          <a:prstGeom prst="rect">
            <a:avLst/>
          </a:prstGeom>
          <a:solidFill>
            <a:srgbClr val="005828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ΧΛΩΡΟΠΛΑΣΤΕΣ: Περιέχουν ένζυμα &amp; χλωροφύλλη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Ρόλος: φωτοσύνθεση -&gt; Σύνθεση γλυκόζης από απλά ανόργανα μόρια -&gt; </a:t>
            </a:r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CO</a:t>
            </a:r>
            <a:r>
              <a:rPr lang="en-US" sz="2000" baseline="-25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</a:t>
            </a:r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+</a:t>
            </a: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νερό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3281044-934D-409E-9739-58D0F7988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299" y="850493"/>
            <a:ext cx="2275702" cy="1809039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4494B81-E84D-4858-AD34-8FA4BA4BA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735" y="2603953"/>
            <a:ext cx="2268741" cy="1649993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105A6FFA-59AB-4FB6-AD1F-6BA5D47B6C50}"/>
              </a:ext>
            </a:extLst>
          </p:cNvPr>
          <p:cNvSpPr/>
          <p:nvPr/>
        </p:nvSpPr>
        <p:spPr>
          <a:xfrm>
            <a:off x="4586674" y="490515"/>
            <a:ext cx="7615265" cy="478272"/>
          </a:xfrm>
          <a:prstGeom prst="rect">
            <a:avLst/>
          </a:prstGeom>
          <a:solidFill>
            <a:srgbClr val="00CC00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Β. Οργανίδια που υπάρχουν μόνο σε φυτικά κύτταρα</a:t>
            </a:r>
          </a:p>
        </p:txBody>
      </p:sp>
    </p:spTree>
    <p:extLst>
      <p:ext uri="{BB962C8B-B14F-4D97-AF65-F5344CB8AC3E}">
        <p14:creationId xmlns:p14="http://schemas.microsoft.com/office/powerpoint/2010/main" val="407366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ell Wall - Assignment Point">
            <a:extLst>
              <a:ext uri="{FF2B5EF4-FFF2-40B4-BE49-F238E27FC236}">
                <a16:creationId xmlns:a16="http://schemas.microsoft.com/office/drawing/2014/main" id="{79C1293C-76A8-4BBB-98E9-AC6FDCB24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75" y="4195252"/>
            <a:ext cx="4572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395C83-FA67-44BE-8BC2-0D1C545A1947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Οργάνωση της ζωής | 1.2 Κύτταρο: η μονάδα της ζωής</a:t>
            </a:r>
          </a:p>
        </p:txBody>
      </p:sp>
      <p:pic>
        <p:nvPicPr>
          <p:cNvPr id="3" name="Picture 2" descr="plant cell | Definition, Characteristics, &amp;amp; Facts | Britannica">
            <a:extLst>
              <a:ext uri="{FF2B5EF4-FFF2-40B4-BE49-F238E27FC236}">
                <a16:creationId xmlns:a16="http://schemas.microsoft.com/office/drawing/2014/main" id="{8426FF42-72DD-48D4-B491-ED5B68B46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4" y="724831"/>
            <a:ext cx="3680680" cy="342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Curved Left 3">
            <a:extLst>
              <a:ext uri="{FF2B5EF4-FFF2-40B4-BE49-F238E27FC236}">
                <a16:creationId xmlns:a16="http://schemas.microsoft.com/office/drawing/2014/main" id="{72F0E71D-9D7E-4DA4-B2EE-6F1F446E5A90}"/>
              </a:ext>
            </a:extLst>
          </p:cNvPr>
          <p:cNvSpPr/>
          <p:nvPr/>
        </p:nvSpPr>
        <p:spPr>
          <a:xfrm>
            <a:off x="2254298" y="3011560"/>
            <a:ext cx="424070" cy="1567952"/>
          </a:xfrm>
          <a:prstGeom prst="curvedLef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194" name="Picture 2" descr="Cell Wall Structure and Function">
            <a:extLst>
              <a:ext uri="{FF2B5EF4-FFF2-40B4-BE49-F238E27FC236}">
                <a16:creationId xmlns:a16="http://schemas.microsoft.com/office/drawing/2014/main" id="{01E560FC-DB1D-456E-88E6-491107910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546" y="3345697"/>
            <a:ext cx="4650196" cy="348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3688DC-07DD-4222-9CB0-23D3CB9C0CCA}"/>
              </a:ext>
            </a:extLst>
          </p:cNvPr>
          <p:cNvSpPr/>
          <p:nvPr/>
        </p:nvSpPr>
        <p:spPr>
          <a:xfrm>
            <a:off x="4149398" y="1299776"/>
            <a:ext cx="4572000" cy="1768176"/>
          </a:xfrm>
          <a:prstGeom prst="rect">
            <a:avLst/>
          </a:prstGeom>
          <a:solidFill>
            <a:srgbClr val="005828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ΚΥΤΤΑΡΙΚΟ ΤΟΙΧΩΜΑ: 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Περιβάλλει την πλασματική μεμβράνη των φυτικών κυττάρων. 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Ρόλος: στήριξη, προστασία, δίνει σχήμα. 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Σύσταση: από κυτταρίνη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C4CC1C5-FD07-4018-A98C-E65C33CAF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153" y="1083894"/>
            <a:ext cx="3381847" cy="2114845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240650F1-B2DD-4E21-8A7D-AF17E4FD6872}"/>
              </a:ext>
            </a:extLst>
          </p:cNvPr>
          <p:cNvSpPr/>
          <p:nvPr/>
        </p:nvSpPr>
        <p:spPr>
          <a:xfrm>
            <a:off x="4576735" y="510393"/>
            <a:ext cx="7615265" cy="478272"/>
          </a:xfrm>
          <a:prstGeom prst="rect">
            <a:avLst/>
          </a:prstGeom>
          <a:solidFill>
            <a:srgbClr val="00CC00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Β. Οργανίδια που υπάρχουν μόνο σε φυτικά κύτταρα</a:t>
            </a:r>
          </a:p>
        </p:txBody>
      </p:sp>
    </p:spTree>
    <p:extLst>
      <p:ext uri="{BB962C8B-B14F-4D97-AF65-F5344CB8AC3E}">
        <p14:creationId xmlns:p14="http://schemas.microsoft.com/office/powerpoint/2010/main" val="42656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39BAFE-924A-4820-9144-80030E4A02E5}"/>
              </a:ext>
            </a:extLst>
          </p:cNvPr>
          <p:cNvSpPr/>
          <p:nvPr/>
        </p:nvSpPr>
        <p:spPr>
          <a:xfrm>
            <a:off x="0" y="-39756"/>
            <a:ext cx="12192000" cy="51039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Οργάνωση της ζωής | 1.2 Κύτταρο: η μονάδα της ζωής</a:t>
            </a:r>
          </a:p>
        </p:txBody>
      </p:sp>
      <p:pic>
        <p:nvPicPr>
          <p:cNvPr id="3" name="Picture 2" descr="Cell Structure and Functions Notes">
            <a:extLst>
              <a:ext uri="{FF2B5EF4-FFF2-40B4-BE49-F238E27FC236}">
                <a16:creationId xmlns:a16="http://schemas.microsoft.com/office/drawing/2014/main" id="{59F4659C-9FBE-4630-8353-7CBAAFC33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396"/>
            <a:ext cx="3419475" cy="22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07C274-31AC-432E-8F74-891EA2789DC9}"/>
              </a:ext>
            </a:extLst>
          </p:cNvPr>
          <p:cNvSpPr/>
          <p:nvPr/>
        </p:nvSpPr>
        <p:spPr>
          <a:xfrm>
            <a:off x="1709737" y="2014741"/>
            <a:ext cx="217537" cy="25015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Vacuole - Wikipedia">
            <a:extLst>
              <a:ext uri="{FF2B5EF4-FFF2-40B4-BE49-F238E27FC236}">
                <a16:creationId xmlns:a16="http://schemas.microsoft.com/office/drawing/2014/main" id="{A716CD5F-AC1A-4D9F-AA6F-4CDCC0F1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52385"/>
            <a:ext cx="3759946" cy="228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lant cell | Definition, Characteristics, &amp;amp; Facts | Britannica">
            <a:extLst>
              <a:ext uri="{FF2B5EF4-FFF2-40B4-BE49-F238E27FC236}">
                <a16:creationId xmlns:a16="http://schemas.microsoft.com/office/drawing/2014/main" id="{FC936472-20B4-41CB-A1E6-B24D72F36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06" y="1882107"/>
            <a:ext cx="5353050" cy="497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52EC9C-2A19-424E-B20A-DD414971BB43}"/>
              </a:ext>
            </a:extLst>
          </p:cNvPr>
          <p:cNvSpPr/>
          <p:nvPr/>
        </p:nvSpPr>
        <p:spPr>
          <a:xfrm>
            <a:off x="8134595" y="3268556"/>
            <a:ext cx="631718" cy="11841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21C13E-2BBD-47D5-8FBA-5F78D58F6CBA}"/>
              </a:ext>
            </a:extLst>
          </p:cNvPr>
          <p:cNvSpPr/>
          <p:nvPr/>
        </p:nvSpPr>
        <p:spPr>
          <a:xfrm>
            <a:off x="7253680" y="452485"/>
            <a:ext cx="4938320" cy="1429622"/>
          </a:xfrm>
          <a:prstGeom prst="rect">
            <a:avLst/>
          </a:prstGeom>
          <a:solidFill>
            <a:srgbClr val="002060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ΚΕΝΟΤΟΠΙΑ: </a:t>
            </a:r>
          </a:p>
          <a:p>
            <a:pPr algn="ctr">
              <a:lnSpc>
                <a:spcPct val="110000"/>
              </a:lnSpc>
            </a:pPr>
            <a:r>
              <a:rPr lang="el-GR" sz="2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Κυστίδια</a:t>
            </a: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με υδατώδες υγρό. 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Είδη:  ΠΕΠΤΙΚΑ στα ζωικά κύτταρα ή ΧΥΜΟΤΟΠΙΑ στα φυτικά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26B0C6-86FD-46F5-B5C2-5CAE6724BCF2}"/>
              </a:ext>
            </a:extLst>
          </p:cNvPr>
          <p:cNvSpPr/>
          <p:nvPr/>
        </p:nvSpPr>
        <p:spPr>
          <a:xfrm>
            <a:off x="0" y="2794665"/>
            <a:ext cx="6645969" cy="1429622"/>
          </a:xfrm>
          <a:prstGeom prst="rect">
            <a:avLst/>
          </a:prstGeom>
          <a:solidFill>
            <a:schemeClr val="accent4">
              <a:lumMod val="50000"/>
              <a:alpha val="82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ΠΕΠΤΙΚΑ: 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Σχηματίζονται όταν εισέρχονται στο ζωικό κύτταρο τροφικά σωματίδια ή μικροοργανισμοί που θα χρησιμοποιηθούν ή θα καταστραφούν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20310D-F9DF-4D5D-809B-6F8A3CBF14E5}"/>
              </a:ext>
            </a:extLst>
          </p:cNvPr>
          <p:cNvSpPr/>
          <p:nvPr/>
        </p:nvSpPr>
        <p:spPr>
          <a:xfrm>
            <a:off x="3200400" y="4261727"/>
            <a:ext cx="3836505" cy="1091068"/>
          </a:xfrm>
          <a:prstGeom prst="rect">
            <a:avLst/>
          </a:prstGeom>
          <a:solidFill>
            <a:srgbClr val="005828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ΧΥΜΟΤΟΠΙΑ: 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Αποθήκες θρεπτικών ουσιών για το φυτικό κύτταρο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F08739D-16E2-4135-BD4E-F920A8EBB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364941" y="4941156"/>
            <a:ext cx="1507421" cy="2326267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6F59D0C9-403D-4D79-86A3-67970EEFA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7258" y="4192873"/>
            <a:ext cx="1968619" cy="203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BE00C7-B484-42AA-9C7B-FBF6D22C61A6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Οργάνωση της ζωής | 1.2 Κύτταρο: η μονάδα της ζωής</a:t>
            </a:r>
          </a:p>
        </p:txBody>
      </p:sp>
      <p:pic>
        <p:nvPicPr>
          <p:cNvPr id="5122" name="Picture 2" descr="Lysosomes (Structure, Definition, Function &amp;amp; Diagram)">
            <a:extLst>
              <a:ext uri="{FF2B5EF4-FFF2-40B4-BE49-F238E27FC236}">
                <a16:creationId xmlns:a16="http://schemas.microsoft.com/office/drawing/2014/main" id="{644D394A-E9A5-4D43-908A-71787E294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966966"/>
            <a:ext cx="8305799" cy="423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ell Structure and Functions Notes">
            <a:extLst>
              <a:ext uri="{FF2B5EF4-FFF2-40B4-BE49-F238E27FC236}">
                <a16:creationId xmlns:a16="http://schemas.microsoft.com/office/drawing/2014/main" id="{A3B54377-97E2-497C-BDBA-68256EBFD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643"/>
            <a:ext cx="3990281" cy="266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9002F1-8706-4562-84E1-B4C036168A6A}"/>
              </a:ext>
            </a:extLst>
          </p:cNvPr>
          <p:cNvSpPr/>
          <p:nvPr/>
        </p:nvSpPr>
        <p:spPr>
          <a:xfrm>
            <a:off x="1125569" y="2080338"/>
            <a:ext cx="281353" cy="29236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6CB5A8-DCCF-4242-99B8-5628001828D5}"/>
              </a:ext>
            </a:extLst>
          </p:cNvPr>
          <p:cNvSpPr/>
          <p:nvPr/>
        </p:nvSpPr>
        <p:spPr>
          <a:xfrm>
            <a:off x="259132" y="5005323"/>
            <a:ext cx="7006372" cy="1091068"/>
          </a:xfrm>
          <a:prstGeom prst="rect">
            <a:avLst/>
          </a:prstGeom>
          <a:solidFill>
            <a:schemeClr val="accent4">
              <a:lumMod val="75000"/>
              <a:alpha val="82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ΛΥΣΟΣΩΜΑΤΑ: 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Περιέχουν δραστικά ένζυμα.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Ρόλος: Διάσπαση ουσιών, μικροοργανισμών κ.α.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2FF7FFE0-A172-45B8-880E-E71E06338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7261" y="3747051"/>
            <a:ext cx="3351763" cy="3010443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CEE57E39-356E-4C2A-A0B0-DCF89DA63F48}"/>
              </a:ext>
            </a:extLst>
          </p:cNvPr>
          <p:cNvSpPr/>
          <p:nvPr/>
        </p:nvSpPr>
        <p:spPr>
          <a:xfrm>
            <a:off x="3990281" y="490516"/>
            <a:ext cx="8201719" cy="478272"/>
          </a:xfrm>
          <a:prstGeom prst="rect">
            <a:avLst/>
          </a:prstGeom>
          <a:solidFill>
            <a:srgbClr val="FF0000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Γ. Οργανίδια που υπάρχουν μόνο σε ζωικά κύτταρα</a:t>
            </a:r>
          </a:p>
        </p:txBody>
      </p:sp>
    </p:spTree>
    <p:extLst>
      <p:ext uri="{BB962C8B-B14F-4D97-AF65-F5344CB8AC3E}">
        <p14:creationId xmlns:p14="http://schemas.microsoft.com/office/powerpoint/2010/main" val="302732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FD58CC31-9C11-4B31-8669-686BCB236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29" y="731697"/>
            <a:ext cx="5012979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EC15B256-FB6F-4BC5-B150-42751E1B8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409" y="719342"/>
            <a:ext cx="480874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3671C7B6-D3BA-40B0-BBC9-6035C16DD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5412396"/>
            <a:ext cx="2286000" cy="10156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2000" b="1" dirty="0">
                <a:solidFill>
                  <a:schemeClr val="bg1"/>
                </a:solidFill>
              </a:rPr>
              <a:t>Μόνο το ζωικό έχει: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2000" dirty="0" err="1">
                <a:solidFill>
                  <a:schemeClr val="bg1"/>
                </a:solidFill>
              </a:rPr>
              <a:t>Λυσοσώματα</a:t>
            </a:r>
            <a:r>
              <a:rPr lang="el-GR" altLang="el-GR" sz="20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2000" dirty="0">
                <a:solidFill>
                  <a:schemeClr val="bg1"/>
                </a:solidFill>
              </a:rPr>
              <a:t>Πεπτικά </a:t>
            </a:r>
            <a:r>
              <a:rPr lang="el-GR" altLang="el-GR" sz="2000" dirty="0" err="1">
                <a:solidFill>
                  <a:schemeClr val="bg1"/>
                </a:solidFill>
              </a:rPr>
              <a:t>κενοτόπια</a:t>
            </a:r>
            <a:endParaRPr lang="el-GR" altLang="el-GR" sz="2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B45310-B90B-4679-B8ED-1B207F1D12F6}"/>
              </a:ext>
            </a:extLst>
          </p:cNvPr>
          <p:cNvSpPr txBox="1"/>
          <p:nvPr/>
        </p:nvSpPr>
        <p:spPr>
          <a:xfrm>
            <a:off x="9571382" y="5227983"/>
            <a:ext cx="2474844" cy="1323439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2000" b="1" dirty="0">
                <a:solidFill>
                  <a:schemeClr val="bg1"/>
                </a:solidFill>
              </a:rPr>
              <a:t>Μόνο το φυτικό έχει:</a:t>
            </a:r>
          </a:p>
          <a:p>
            <a:pPr>
              <a:defRPr/>
            </a:pPr>
            <a:r>
              <a:rPr lang="el-GR" sz="2000" dirty="0">
                <a:solidFill>
                  <a:schemeClr val="bg1"/>
                </a:solidFill>
              </a:rPr>
              <a:t>Κυτταρικό τοίχωμα</a:t>
            </a:r>
          </a:p>
          <a:p>
            <a:pPr>
              <a:defRPr/>
            </a:pPr>
            <a:r>
              <a:rPr lang="el-GR" sz="2000" dirty="0" err="1">
                <a:solidFill>
                  <a:schemeClr val="bg1"/>
                </a:solidFill>
              </a:rPr>
              <a:t>Χλωροπλάστες</a:t>
            </a:r>
            <a:endParaRPr lang="el-GR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l-GR" sz="2000" dirty="0">
                <a:solidFill>
                  <a:schemeClr val="bg1"/>
                </a:solidFill>
              </a:rPr>
              <a:t>Χυμοτόπια 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1A124A42-0C21-45AB-9B14-83BD7EC22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2446" y="908213"/>
            <a:ext cx="3002083" cy="1015663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2000" dirty="0">
                <a:solidFill>
                  <a:schemeClr val="bg1"/>
                </a:solidFill>
              </a:rPr>
              <a:t>Όλα τα υπόλοιπα οργανίδια είναι </a:t>
            </a:r>
            <a:r>
              <a:rPr lang="el-GR" altLang="el-GR" sz="2000" b="1" dirty="0"/>
              <a:t>κοινά</a:t>
            </a:r>
            <a:r>
              <a:rPr lang="el-GR" altLang="el-GR" sz="2000" dirty="0">
                <a:solidFill>
                  <a:schemeClr val="bg1"/>
                </a:solidFill>
              </a:rPr>
              <a:t> σε ζωικά και φυτικά κύτταρα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28791FD-BA14-49B7-9C21-ED1E7C7F4985}"/>
              </a:ext>
            </a:extLst>
          </p:cNvPr>
          <p:cNvSpPr/>
          <p:nvPr/>
        </p:nvSpPr>
        <p:spPr>
          <a:xfrm>
            <a:off x="0" y="-39756"/>
            <a:ext cx="12192000" cy="51039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Οργάνωση της ζωής | 1.2 Κύτταρο: η μονάδα της ζωής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FBCCC8D-05E5-4FFE-A237-9B4C2F472080}"/>
              </a:ext>
            </a:extLst>
          </p:cNvPr>
          <p:cNvSpPr/>
          <p:nvPr/>
        </p:nvSpPr>
        <p:spPr>
          <a:xfrm>
            <a:off x="2123000" y="429941"/>
            <a:ext cx="8201719" cy="478272"/>
          </a:xfrm>
          <a:prstGeom prst="rect">
            <a:avLst/>
          </a:prstGeom>
          <a:solidFill>
            <a:srgbClr val="660066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Διαφορές ζωικού – φυτικού κυττάρου</a:t>
            </a:r>
          </a:p>
        </p:txBody>
      </p:sp>
    </p:spTree>
    <p:extLst>
      <p:ext uri="{BB962C8B-B14F-4D97-AF65-F5344CB8AC3E}">
        <p14:creationId xmlns:p14="http://schemas.microsoft.com/office/powerpoint/2010/main" val="354009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B60034-B60D-4D29-A81D-9F381B22ADA0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Οργάνωση της ζωής | 1.2 Κύτταρο: η μονάδα της ζωής</a:t>
            </a:r>
          </a:p>
        </p:txBody>
      </p:sp>
      <p:pic>
        <p:nvPicPr>
          <p:cNvPr id="10242" name="Picture 2" descr="What&amp;#39;s the Difference Between Prokaryotic and Eukaryotic Cells? |  HowStuffWorks">
            <a:extLst>
              <a:ext uri="{FF2B5EF4-FFF2-40B4-BE49-F238E27FC236}">
                <a16:creationId xmlns:a16="http://schemas.microsoft.com/office/drawing/2014/main" id="{514A5DCD-9EAF-4F7C-9F00-B3A258751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396"/>
            <a:ext cx="12192000" cy="63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56154E-9402-4C95-86F1-2BB479A79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326" y="510396"/>
            <a:ext cx="4191674" cy="3231610"/>
          </a:xfrm>
          <a:prstGeom prst="rect">
            <a:avLst/>
          </a:prstGeom>
        </p:spPr>
      </p:pic>
      <p:pic>
        <p:nvPicPr>
          <p:cNvPr id="10244" name="Picture 4" descr="Bacterial Community Specification in PM2.5 in Different Seasons in  Xinxiang, Central China - Aerosol and Air Quality Research">
            <a:extLst>
              <a:ext uri="{FF2B5EF4-FFF2-40B4-BE49-F238E27FC236}">
                <a16:creationId xmlns:a16="http://schemas.microsoft.com/office/drawing/2014/main" id="{36CEB6A9-6CD0-4E92-A5FD-66F7D058C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246" y="3684198"/>
            <a:ext cx="5238750" cy="317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ow Bacteria Work | HowStuffWorks">
            <a:extLst>
              <a:ext uri="{FF2B5EF4-FFF2-40B4-BE49-F238E27FC236}">
                <a16:creationId xmlns:a16="http://schemas.microsoft.com/office/drawing/2014/main" id="{7645ED8C-1E98-446E-A58E-917761BB4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04" y="510396"/>
            <a:ext cx="3899957" cy="32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EB09BC-DF83-48D6-94A0-C6F6885A4CA2}"/>
              </a:ext>
            </a:extLst>
          </p:cNvPr>
          <p:cNvSpPr/>
          <p:nvPr/>
        </p:nvSpPr>
        <p:spPr>
          <a:xfrm>
            <a:off x="-10996" y="486892"/>
            <a:ext cx="4976891" cy="1091068"/>
          </a:xfrm>
          <a:prstGeom prst="rect">
            <a:avLst/>
          </a:prstGeom>
          <a:solidFill>
            <a:srgbClr val="C000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ΠΡΟΚΑΡΥΩΤΙΚΑ ΚΥΤΤΑΡΑ: 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Το γενετικό τους υλικό δεν περιβάλλεται από μεμβράνη (δεν έχουν πυρήνα)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A1DDAC-BB6C-4A1C-B598-766BE0252506}"/>
              </a:ext>
            </a:extLst>
          </p:cNvPr>
          <p:cNvSpPr/>
          <p:nvPr/>
        </p:nvSpPr>
        <p:spPr>
          <a:xfrm>
            <a:off x="5807829" y="507398"/>
            <a:ext cx="6389669" cy="413959"/>
          </a:xfrm>
          <a:prstGeom prst="rect">
            <a:avLst/>
          </a:prstGeom>
          <a:solidFill>
            <a:srgbClr val="C000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βακτήρια - </a:t>
            </a:r>
            <a:r>
              <a:rPr lang="el-GR" sz="2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κυανοβακτήρια</a:t>
            </a: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: Μονοκύτταροι οργανισμοί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96C281-8199-4F2B-869B-A3836988B343}"/>
              </a:ext>
            </a:extLst>
          </p:cNvPr>
          <p:cNvSpPr/>
          <p:nvPr/>
        </p:nvSpPr>
        <p:spPr>
          <a:xfrm>
            <a:off x="1675454" y="1615565"/>
            <a:ext cx="4992633" cy="413959"/>
          </a:xfrm>
          <a:prstGeom prst="rect">
            <a:avLst/>
          </a:prstGeom>
          <a:solidFill>
            <a:srgbClr val="C000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Πλασματική μεμβράνη + κυτταρικό τοίχωμα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8C2CFF-ADB0-4ED2-9227-6F0562398493}"/>
              </a:ext>
            </a:extLst>
          </p:cNvPr>
          <p:cNvSpPr/>
          <p:nvPr/>
        </p:nvSpPr>
        <p:spPr>
          <a:xfrm>
            <a:off x="207177" y="5349627"/>
            <a:ext cx="5864092" cy="413959"/>
          </a:xfrm>
          <a:prstGeom prst="rect">
            <a:avLst/>
          </a:prstGeom>
          <a:solidFill>
            <a:srgbClr val="C000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Πολλές φορές έχουν και τρίτο περίβλημα, την κάψα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C1FF66-DB0F-43A2-AD46-5D831DF079B2}"/>
              </a:ext>
            </a:extLst>
          </p:cNvPr>
          <p:cNvSpPr/>
          <p:nvPr/>
        </p:nvSpPr>
        <p:spPr>
          <a:xfrm>
            <a:off x="3656852" y="6227628"/>
            <a:ext cx="5864092" cy="413959"/>
          </a:xfrm>
          <a:prstGeom prst="rect">
            <a:avLst/>
          </a:prstGeom>
          <a:solidFill>
            <a:srgbClr val="C000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Μπορεί να διαθέτουν μαστίγια ή βλεφαρίδες (κίνηση)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449D501-2BE1-46C4-A512-C1239B3D79B2}"/>
              </a:ext>
            </a:extLst>
          </p:cNvPr>
          <p:cNvSpPr/>
          <p:nvPr/>
        </p:nvSpPr>
        <p:spPr>
          <a:xfrm>
            <a:off x="4060064" y="3636663"/>
            <a:ext cx="3854843" cy="413959"/>
          </a:xfrm>
          <a:prstGeom prst="rect">
            <a:avLst/>
          </a:prstGeom>
          <a:solidFill>
            <a:srgbClr val="C000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Ριβοσώματα</a:t>
            </a: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στο κυτταρόπλασμα</a:t>
            </a:r>
          </a:p>
        </p:txBody>
      </p:sp>
      <p:pic>
        <p:nvPicPr>
          <p:cNvPr id="12" name="Picture 14" descr="Endospore: Structure and Formation (Short Notes) | Easy Biology Class">
            <a:extLst>
              <a:ext uri="{FF2B5EF4-FFF2-40B4-BE49-F238E27FC236}">
                <a16:creationId xmlns:a16="http://schemas.microsoft.com/office/drawing/2014/main" id="{FA96DC63-E511-4ADA-927B-45935AADC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96" y="1596827"/>
            <a:ext cx="9513128" cy="524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C59E11-213B-4632-ADBB-9DC48E094127}"/>
              </a:ext>
            </a:extLst>
          </p:cNvPr>
          <p:cNvSpPr/>
          <p:nvPr/>
        </p:nvSpPr>
        <p:spPr>
          <a:xfrm>
            <a:off x="15319" y="5467316"/>
            <a:ext cx="9524123" cy="1429622"/>
          </a:xfrm>
          <a:prstGeom prst="rect">
            <a:avLst/>
          </a:prstGeom>
          <a:solidFill>
            <a:srgbClr val="002060">
              <a:alpha val="93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Υπό αντίξοες συνθήκες μετατρέπονται σε </a:t>
            </a:r>
            <a:r>
              <a:rPr lang="el-GR" sz="2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ενδοσπόρια</a:t>
            </a: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: αφυδατωμένα κύτταρα με ανθεκτικά τοιχώματα &amp; χαμηλούς μεταβολικούς ρυθμούς. 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Όταν οι συνθήκες γίνουν ευνοϊκές τα </a:t>
            </a:r>
            <a:r>
              <a:rPr lang="el-GR" sz="2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ενδοσπόρια</a:t>
            </a: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βλαστάνουν &amp; κάθε ενδοσπόριο δίνει ένα βακτήριο.</a:t>
            </a:r>
          </a:p>
        </p:txBody>
      </p:sp>
    </p:spTree>
    <p:extLst>
      <p:ext uri="{BB962C8B-B14F-4D97-AF65-F5344CB8AC3E}">
        <p14:creationId xmlns:p14="http://schemas.microsoft.com/office/powerpoint/2010/main" val="3280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7C19CF61-9B43-4687-B67E-432EBD344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713" y="2801483"/>
            <a:ext cx="2086266" cy="1886679"/>
          </a:xfrm>
          <a:prstGeom prst="rect">
            <a:avLst/>
          </a:prstGeom>
        </p:spPr>
      </p:pic>
      <p:pic>
        <p:nvPicPr>
          <p:cNvPr id="35" name="Εικόνα 2">
            <a:extLst>
              <a:ext uri="{FF2B5EF4-FFF2-40B4-BE49-F238E27FC236}">
                <a16:creationId xmlns:a16="http://schemas.microsoft.com/office/drawing/2014/main" id="{E573636A-A79A-44FF-A053-70C1B2C4B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3" t="22281" r="10941" b="21021"/>
          <a:stretch>
            <a:fillRect/>
          </a:stretch>
        </p:blipFill>
        <p:spPr bwMode="auto">
          <a:xfrm>
            <a:off x="3288099" y="4740891"/>
            <a:ext cx="287655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Εικόνα 1">
            <a:extLst>
              <a:ext uri="{FF2B5EF4-FFF2-40B4-BE49-F238E27FC236}">
                <a16:creationId xmlns:a16="http://schemas.microsoft.com/office/drawing/2014/main" id="{DAC6E35A-3869-423A-84D3-DA33B2505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023" y="2545141"/>
            <a:ext cx="2159343" cy="215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EE35BE-9602-435A-AB6B-68B585E99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373" y="2210778"/>
            <a:ext cx="2959626" cy="23038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D356DA-6910-4802-98BE-2CD5AC6CA163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Οργάνωση της ζωής | 1.2 Κύτταρο: η μονάδα της ζωής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593CA-BC82-41DA-AE97-6F9F2E084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10396"/>
            <a:ext cx="3394242" cy="2260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69B1A0-91E1-436A-9209-40BB6FC3A3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0710" y="486335"/>
            <a:ext cx="3455944" cy="2325739"/>
          </a:xfrm>
          <a:prstGeom prst="rect">
            <a:avLst/>
          </a:prstGeom>
        </p:spPr>
      </p:pic>
      <p:pic>
        <p:nvPicPr>
          <p:cNvPr id="11266" name="Picture 2" descr="Amoeba proteus - 3D scene - Mozaik Digital Education and Learning">
            <a:extLst>
              <a:ext uri="{FF2B5EF4-FFF2-40B4-BE49-F238E27FC236}">
                <a16:creationId xmlns:a16="http://schemas.microsoft.com/office/drawing/2014/main" id="{E2C9F803-7AA6-43AF-8D2D-2602E9F53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26" y="497713"/>
            <a:ext cx="3678573" cy="201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accharomyces | fungi genus | Britannica">
            <a:extLst>
              <a:ext uri="{FF2B5EF4-FFF2-40B4-BE49-F238E27FC236}">
                <a16:creationId xmlns:a16="http://schemas.microsoft.com/office/drawing/2014/main" id="{3E8A4E7C-A466-4F3D-9FFC-B513532C4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030" y="507248"/>
            <a:ext cx="2477062" cy="203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What Are Algae? | Live Science">
            <a:extLst>
              <a:ext uri="{FF2B5EF4-FFF2-40B4-BE49-F238E27FC236}">
                <a16:creationId xmlns:a16="http://schemas.microsoft.com/office/drawing/2014/main" id="{925BA5E4-88EE-4453-A967-050BA92D6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378" y="4483236"/>
            <a:ext cx="3149450" cy="237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No-take marine areas help fishers (and fish) far more than we thought">
            <a:extLst>
              <a:ext uri="{FF2B5EF4-FFF2-40B4-BE49-F238E27FC236}">
                <a16:creationId xmlns:a16="http://schemas.microsoft.com/office/drawing/2014/main" id="{D037835A-E222-40C6-BF2E-A9AB7252C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874" y="2503338"/>
            <a:ext cx="2496883" cy="210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4FD4247E-3EDA-452E-9356-9051BC886A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6" y="4645893"/>
            <a:ext cx="3315163" cy="2248214"/>
          </a:xfrm>
          <a:prstGeom prst="rect">
            <a:avLst/>
          </a:prstGeom>
        </p:spPr>
      </p:pic>
      <p:pic>
        <p:nvPicPr>
          <p:cNvPr id="11278" name="Picture 14" descr="Chapter 8 Prediction with Decision Trees | Do A Data Science Project in 10  Days">
            <a:extLst>
              <a:ext uri="{FF2B5EF4-FFF2-40B4-BE49-F238E27FC236}">
                <a16:creationId xmlns:a16="http://schemas.microsoft.com/office/drawing/2014/main" id="{BBA20303-4C4C-41B5-854E-6CE26408E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8" y="2776806"/>
            <a:ext cx="3208207" cy="193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Welcome To Birds of the World - &amp;quot;Bird Diversity at Your Fingertips&amp;quot; - Birds  of the World">
            <a:extLst>
              <a:ext uri="{FF2B5EF4-FFF2-40B4-BE49-F238E27FC236}">
                <a16:creationId xmlns:a16="http://schemas.microsoft.com/office/drawing/2014/main" id="{92E87D4A-A3C8-412A-AF4C-C9F8BA597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428" y="4567406"/>
            <a:ext cx="2876550" cy="230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648C927-4CD0-4341-82B0-C0AB4E40D47F}"/>
              </a:ext>
            </a:extLst>
          </p:cNvPr>
          <p:cNvSpPr/>
          <p:nvPr/>
        </p:nvSpPr>
        <p:spPr>
          <a:xfrm>
            <a:off x="2437533" y="2003798"/>
            <a:ext cx="1847763" cy="413959"/>
          </a:xfrm>
          <a:prstGeom prst="rect">
            <a:avLst/>
          </a:prstGeom>
          <a:solidFill>
            <a:srgbClr val="FF33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Μονοκύτταροι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6502A5-C1D8-43A8-A427-250E097722AA}"/>
              </a:ext>
            </a:extLst>
          </p:cNvPr>
          <p:cNvSpPr/>
          <p:nvPr/>
        </p:nvSpPr>
        <p:spPr>
          <a:xfrm>
            <a:off x="1719468" y="4302664"/>
            <a:ext cx="5579003" cy="752514"/>
          </a:xfrm>
          <a:prstGeom prst="rect">
            <a:avLst/>
          </a:prstGeom>
          <a:solidFill>
            <a:srgbClr val="660066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Πολυκύτταροι</a:t>
            </a:r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el-GR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(</a:t>
            </a: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πολλά διαφορετικά κύτταρα που συνεργάζονται)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35D4EE-136E-4383-8E03-D0EC1B7788C4}"/>
              </a:ext>
            </a:extLst>
          </p:cNvPr>
          <p:cNvSpPr/>
          <p:nvPr/>
        </p:nvSpPr>
        <p:spPr>
          <a:xfrm>
            <a:off x="8513425" y="567411"/>
            <a:ext cx="1847763" cy="413959"/>
          </a:xfrm>
          <a:prstGeom prst="rect">
            <a:avLst/>
          </a:prstGeom>
          <a:solidFill>
            <a:srgbClr val="FF0066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Ευκαρυωτικοί</a:t>
            </a:r>
          </a:p>
        </p:txBody>
      </p:sp>
      <p:cxnSp>
        <p:nvCxnSpPr>
          <p:cNvPr id="7" name="Γραμμή σύνδεσης: Γωνιώδης 6">
            <a:extLst>
              <a:ext uri="{FF2B5EF4-FFF2-40B4-BE49-F238E27FC236}">
                <a16:creationId xmlns:a16="http://schemas.microsoft.com/office/drawing/2014/main" id="{8C3899D2-19C0-42E7-BFAA-4FFE50AA42F1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8049" y="614507"/>
            <a:ext cx="12092609" cy="2195748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5528D73-376A-4841-A72C-9354D22C61D9}"/>
              </a:ext>
            </a:extLst>
          </p:cNvPr>
          <p:cNvSpPr/>
          <p:nvPr/>
        </p:nvSpPr>
        <p:spPr>
          <a:xfrm>
            <a:off x="936226" y="567411"/>
            <a:ext cx="1847763" cy="413959"/>
          </a:xfrm>
          <a:prstGeom prst="rect">
            <a:avLst/>
          </a:prstGeom>
          <a:solidFill>
            <a:schemeClr val="accent4">
              <a:lumMod val="75000"/>
              <a:alpha val="92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Προκαρυωτικοί</a:t>
            </a:r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8B977B0D-3C84-44CE-BB1C-2238232537DE}"/>
              </a:ext>
            </a:extLst>
          </p:cNvPr>
          <p:cNvSpPr/>
          <p:nvPr/>
        </p:nvSpPr>
        <p:spPr>
          <a:xfrm>
            <a:off x="8760023" y="2179889"/>
            <a:ext cx="1847763" cy="413959"/>
          </a:xfrm>
          <a:prstGeom prst="rect">
            <a:avLst/>
          </a:prstGeom>
          <a:solidFill>
            <a:srgbClr val="FF33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Μονοκύτταροι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F0E7BC-06A0-4488-9051-500F1768955B}"/>
              </a:ext>
            </a:extLst>
          </p:cNvPr>
          <p:cNvSpPr/>
          <p:nvPr/>
        </p:nvSpPr>
        <p:spPr>
          <a:xfrm>
            <a:off x="5221521" y="486335"/>
            <a:ext cx="1847763" cy="413959"/>
          </a:xfrm>
          <a:prstGeom prst="rect">
            <a:avLst/>
          </a:prstGeom>
          <a:solidFill>
            <a:srgbClr val="C000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ΟΡΓΑΝΙΣΜΟΙ</a:t>
            </a: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C688294B-06E6-4F87-95DF-60D2218A079F}"/>
              </a:ext>
            </a:extLst>
          </p:cNvPr>
          <p:cNvSpPr/>
          <p:nvPr/>
        </p:nvSpPr>
        <p:spPr>
          <a:xfrm>
            <a:off x="495592" y="2362847"/>
            <a:ext cx="1847763" cy="413959"/>
          </a:xfrm>
          <a:prstGeom prst="rect">
            <a:avLst/>
          </a:prstGeom>
          <a:solidFill>
            <a:srgbClr val="00B0F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Κυανοβακτήρια</a:t>
            </a: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2F59D6D4-C7B7-4A8E-A6AD-3E3D5255920E}"/>
              </a:ext>
            </a:extLst>
          </p:cNvPr>
          <p:cNvSpPr/>
          <p:nvPr/>
        </p:nvSpPr>
        <p:spPr>
          <a:xfrm>
            <a:off x="4475933" y="2181956"/>
            <a:ext cx="1159527" cy="413959"/>
          </a:xfrm>
          <a:prstGeom prst="rect">
            <a:avLst/>
          </a:prstGeom>
          <a:solidFill>
            <a:srgbClr val="00206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Βακτήρια  </a:t>
            </a: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3C157F4C-D34E-4374-B971-32E4DE6E98F9}"/>
              </a:ext>
            </a:extLst>
          </p:cNvPr>
          <p:cNvSpPr/>
          <p:nvPr/>
        </p:nvSpPr>
        <p:spPr>
          <a:xfrm>
            <a:off x="6655161" y="2217550"/>
            <a:ext cx="1847763" cy="413959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Ζυμομύκητες</a:t>
            </a: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264C8801-A65B-4ACA-9BA2-58A02FE6269B}"/>
              </a:ext>
            </a:extLst>
          </p:cNvPr>
          <p:cNvSpPr/>
          <p:nvPr/>
        </p:nvSpPr>
        <p:spPr>
          <a:xfrm>
            <a:off x="10864885" y="1893136"/>
            <a:ext cx="1349358" cy="413959"/>
          </a:xfrm>
          <a:prstGeom prst="rect">
            <a:avLst/>
          </a:prstGeom>
          <a:solidFill>
            <a:srgbClr val="FF00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Πρωτόζωα </a:t>
            </a:r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823C2B9B-A3F5-483B-8CBA-6F1B7B9596C5}"/>
              </a:ext>
            </a:extLst>
          </p:cNvPr>
          <p:cNvSpPr/>
          <p:nvPr/>
        </p:nvSpPr>
        <p:spPr>
          <a:xfrm>
            <a:off x="10352712" y="4115562"/>
            <a:ext cx="905040" cy="413959"/>
          </a:xfrm>
          <a:prstGeom prst="rect">
            <a:avLst/>
          </a:prstGeom>
          <a:solidFill>
            <a:srgbClr val="007635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Φύκη</a:t>
            </a: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DB0CAE7C-BCB7-4C6A-BE7B-55B2247CBD9D}"/>
              </a:ext>
            </a:extLst>
          </p:cNvPr>
          <p:cNvSpPr/>
          <p:nvPr/>
        </p:nvSpPr>
        <p:spPr>
          <a:xfrm>
            <a:off x="5919846" y="5298045"/>
            <a:ext cx="735315" cy="413959"/>
          </a:xfrm>
          <a:prstGeom prst="rect">
            <a:avLst/>
          </a:prstGeom>
          <a:solidFill>
            <a:srgbClr val="FFC0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Ζώα </a:t>
            </a: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6F8793ED-C2B5-40B8-A7CF-DD3401F99126}"/>
              </a:ext>
            </a:extLst>
          </p:cNvPr>
          <p:cNvSpPr/>
          <p:nvPr/>
        </p:nvSpPr>
        <p:spPr>
          <a:xfrm>
            <a:off x="11311" y="3029071"/>
            <a:ext cx="923881" cy="413959"/>
          </a:xfrm>
          <a:prstGeom prst="rect">
            <a:avLst/>
          </a:prstGeom>
          <a:solidFill>
            <a:srgbClr val="00CC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Φυτά </a:t>
            </a: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A6A9D940-C5B1-4F28-98C9-171520EA8D1D}"/>
              </a:ext>
            </a:extLst>
          </p:cNvPr>
          <p:cNvSpPr/>
          <p:nvPr/>
        </p:nvSpPr>
        <p:spPr>
          <a:xfrm>
            <a:off x="2186609" y="6498010"/>
            <a:ext cx="1132954" cy="413959"/>
          </a:xfrm>
          <a:prstGeom prst="rect">
            <a:avLst/>
          </a:prstGeom>
          <a:solidFill>
            <a:srgbClr val="C000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Μύκητες</a:t>
            </a:r>
          </a:p>
        </p:txBody>
      </p:sp>
    </p:spTree>
    <p:extLst>
      <p:ext uri="{BB962C8B-B14F-4D97-AF65-F5344CB8AC3E}">
        <p14:creationId xmlns:p14="http://schemas.microsoft.com/office/powerpoint/2010/main" val="312020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2" grpId="0" animBg="1"/>
      <p:bldP spid="33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914B64B-0B19-4219-94EC-911B60F814D0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Οργάνωση της ζωής | 1.2 Κύτταρο: η μονάδα της ζωής</a:t>
            </a:r>
          </a:p>
        </p:txBody>
      </p:sp>
      <p:pic>
        <p:nvPicPr>
          <p:cNvPr id="14" name="Picture 4" descr="[Engraving]">
            <a:extLst>
              <a:ext uri="{FF2B5EF4-FFF2-40B4-BE49-F238E27FC236}">
                <a16:creationId xmlns:a16="http://schemas.microsoft.com/office/drawing/2014/main" id="{1FE52898-71B2-4E22-9870-977D3FA6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1397794"/>
            <a:ext cx="2884488" cy="3240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EA5377B9-80DB-423B-8D89-DF316A24A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836" y="1013438"/>
            <a:ext cx="3419475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E6218909-14FE-4D88-8E2E-AC1909077F0F}"/>
              </a:ext>
            </a:extLst>
          </p:cNvPr>
          <p:cNvSpPr txBox="1">
            <a:spLocks noChangeArrowheads="1"/>
          </p:cNvSpPr>
          <p:nvPr/>
        </p:nvSpPr>
        <p:spPr>
          <a:xfrm>
            <a:off x="4062760" y="5880687"/>
            <a:ext cx="4110727" cy="615604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l-GR" altLang="el-GR" sz="2000" b="1" dirty="0"/>
              <a:t>Παρατήρησε,</a:t>
            </a:r>
            <a:r>
              <a:rPr lang="el-GR" altLang="el-GR" sz="2000" b="1" dirty="0">
                <a:solidFill>
                  <a:schemeClr val="bg1"/>
                </a:solidFill>
              </a:rPr>
              <a:t> </a:t>
            </a:r>
            <a:r>
              <a:rPr lang="el-GR" altLang="el-G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λεπτές τομές φελλού</a:t>
            </a:r>
            <a:r>
              <a:rPr lang="el-GR" altLang="el-GR" sz="2000" b="1" dirty="0">
                <a:solidFill>
                  <a:schemeClr val="bg1"/>
                </a:solidFill>
              </a:rPr>
              <a:t> </a:t>
            </a:r>
            <a:r>
              <a:rPr lang="el-GR" altLang="el-GR" sz="2000" b="1" dirty="0"/>
              <a:t>και όχι ζωντανά κύτταρα</a:t>
            </a:r>
            <a:r>
              <a:rPr lang="el-GR" altLang="el-GR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endParaRPr lang="el-GR" altLang="el-GR" sz="2000" b="1" dirty="0"/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1346BB8D-F729-42D9-B28D-6861BAC6C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15" y="2740025"/>
            <a:ext cx="3187700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F866D994-A0FB-443A-B6D5-058C9355DD7C}"/>
              </a:ext>
            </a:extLst>
          </p:cNvPr>
          <p:cNvSpPr txBox="1">
            <a:spLocks noChangeArrowheads="1"/>
          </p:cNvSpPr>
          <p:nvPr/>
        </p:nvSpPr>
        <p:spPr>
          <a:xfrm>
            <a:off x="5814391" y="503042"/>
            <a:ext cx="6377609" cy="510396"/>
          </a:xfrm>
          <a:prstGeom prst="rect">
            <a:avLst/>
          </a:prstGeom>
          <a:solidFill>
            <a:srgbClr val="FF0000"/>
          </a:solidFill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2400" b="1" dirty="0">
                <a:solidFill>
                  <a:schemeClr val="bg1"/>
                </a:solidFill>
                <a:latin typeface="+mn-lt"/>
              </a:rPr>
              <a:t>Το μικροσκόπιο του </a:t>
            </a:r>
            <a:r>
              <a:rPr lang="en-US" altLang="el-GR" sz="2400" b="1" dirty="0">
                <a:solidFill>
                  <a:schemeClr val="bg1"/>
                </a:solidFill>
                <a:latin typeface="+mn-lt"/>
              </a:rPr>
              <a:t>R</a:t>
            </a:r>
            <a:r>
              <a:rPr lang="el-GR" altLang="el-GR" sz="2400" b="1" dirty="0">
                <a:solidFill>
                  <a:schemeClr val="bg1"/>
                </a:solidFill>
                <a:latin typeface="+mn-lt"/>
              </a:rPr>
              <a:t>Ο</a:t>
            </a:r>
            <a:r>
              <a:rPr lang="en-US" altLang="el-GR" sz="2400" b="1" dirty="0">
                <a:solidFill>
                  <a:schemeClr val="bg1"/>
                </a:solidFill>
                <a:latin typeface="+mn-lt"/>
              </a:rPr>
              <a:t>BERT HOOKE</a:t>
            </a:r>
            <a:r>
              <a:rPr lang="el-GR" altLang="el-GR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l-GR" sz="2400" b="1" dirty="0">
                <a:solidFill>
                  <a:schemeClr val="bg1"/>
                </a:solidFill>
                <a:latin typeface="+mn-lt"/>
              </a:rPr>
              <a:t>(1635-1703)</a:t>
            </a:r>
            <a:endParaRPr lang="el-GR" altLang="el-GR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921552E-F521-4139-8B17-D1E51AB692F7}"/>
              </a:ext>
            </a:extLst>
          </p:cNvPr>
          <p:cNvSpPr txBox="1">
            <a:spLocks noChangeArrowheads="1"/>
          </p:cNvSpPr>
          <p:nvPr/>
        </p:nvSpPr>
        <p:spPr>
          <a:xfrm>
            <a:off x="830815" y="894752"/>
            <a:ext cx="4747591" cy="1534409"/>
          </a:xfrm>
          <a:prstGeom prst="rect">
            <a:avLst/>
          </a:prstGeom>
          <a:solidFill>
            <a:schemeClr val="bg2"/>
          </a:solidFill>
        </p:spPr>
        <p:txBody>
          <a:bodyPr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000" b="1" dirty="0"/>
              <a:t>Οι </a:t>
            </a:r>
            <a:r>
              <a:rPr lang="el-GR" altLang="el-GR" sz="2000" b="1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ερευνητές ήθελαν να κατανοήσουν</a:t>
            </a:r>
            <a:r>
              <a:rPr lang="el-GR" altLang="el-GR" sz="2000" b="1" dirty="0"/>
              <a:t> τη </a:t>
            </a:r>
            <a:r>
              <a:rPr lang="el-GR" altLang="el-GR" sz="2000" b="1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δομή και λειτουργία των οργανισμών</a:t>
            </a:r>
            <a:r>
              <a:rPr lang="el-GR" altLang="el-GR" sz="2000" b="1" dirty="0"/>
              <a:t> </a:t>
            </a:r>
          </a:p>
          <a:p>
            <a:pPr marL="365125" lvl="1" indent="0">
              <a:buFont typeface="Arial" panose="020B0604020202020204" pitchFamily="34" charset="0"/>
              <a:buNone/>
              <a:defRPr/>
            </a:pPr>
            <a:endParaRPr lang="el-GR" altLang="el-GR" sz="2000" b="1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000" b="1" dirty="0"/>
              <a:t>Πρώτος ο </a:t>
            </a:r>
            <a:r>
              <a:rPr lang="en-US" altLang="el-GR" sz="2000" b="1" dirty="0"/>
              <a:t>Hooke</a:t>
            </a:r>
            <a:r>
              <a:rPr lang="el-GR" altLang="el-GR" sz="2000" b="1" dirty="0"/>
              <a:t> ανέφερε για πρώτη φορά τη λέξη </a:t>
            </a:r>
            <a:r>
              <a:rPr lang="en-US" altLang="el-GR" sz="2000" b="1" dirty="0"/>
              <a:t>«</a:t>
            </a:r>
            <a:r>
              <a:rPr lang="el-GR" altLang="el-G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κύτταρο</a:t>
            </a:r>
            <a:r>
              <a:rPr lang="en-US" altLang="el-GR" sz="2000" b="1" dirty="0"/>
              <a:t>»</a:t>
            </a:r>
            <a:r>
              <a:rPr lang="el-GR" altLang="el-GR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777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914B64B-0B19-4219-94EC-911B60F814D0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Οργάνωση της ζωής | 1.2 Κύτταρο: η μονάδα της ζωής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F866D994-A0FB-443A-B6D5-058C9355DD7C}"/>
              </a:ext>
            </a:extLst>
          </p:cNvPr>
          <p:cNvSpPr txBox="1">
            <a:spLocks noChangeArrowheads="1"/>
          </p:cNvSpPr>
          <p:nvPr/>
        </p:nvSpPr>
        <p:spPr>
          <a:xfrm>
            <a:off x="3095004" y="510396"/>
            <a:ext cx="6377609" cy="510396"/>
          </a:xfrm>
          <a:prstGeom prst="rect">
            <a:avLst/>
          </a:prstGeom>
          <a:solidFill>
            <a:srgbClr val="002060"/>
          </a:solidFill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l-GR" altLang="el-GR" sz="2400" b="1" dirty="0">
                <a:solidFill>
                  <a:schemeClr val="bg1"/>
                </a:solidFill>
                <a:latin typeface="+mn-lt"/>
              </a:rPr>
              <a:t>Η παρατήρηση των κυττάρων σήμερα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13DC531-7B6B-439C-A9E2-F9CE303CA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" y="1648914"/>
            <a:ext cx="4859337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01541359-483C-4CF0-8185-C6847CFCC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004" y="1096728"/>
            <a:ext cx="5078896" cy="47625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/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7688" indent="-1857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825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6238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291138" indent="-1746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5748338" indent="-174625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6205538" indent="-174625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6662738" indent="-174625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7119938" indent="-174625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l-GR" altLang="el-GR" sz="2000" b="1" dirty="0">
                <a:solidFill>
                  <a:schemeClr val="bg1"/>
                </a:solidFill>
                <a:latin typeface="+mn-lt"/>
              </a:rPr>
              <a:t>Με τη βοήθεια του </a:t>
            </a:r>
            <a:r>
              <a:rPr lang="el-GR" altLang="el-GR" sz="2000" b="1" dirty="0">
                <a:latin typeface="+mn-lt"/>
              </a:rPr>
              <a:t>οπτικού μικροσκοπίου </a:t>
            </a:r>
          </a:p>
        </p:txBody>
      </p:sp>
      <p:grpSp>
        <p:nvGrpSpPr>
          <p:cNvPr id="11" name="Group 14">
            <a:extLst>
              <a:ext uri="{FF2B5EF4-FFF2-40B4-BE49-F238E27FC236}">
                <a16:creationId xmlns:a16="http://schemas.microsoft.com/office/drawing/2014/main" id="{31BD1EC1-A232-4B10-A342-DFCA7EC73454}"/>
              </a:ext>
            </a:extLst>
          </p:cNvPr>
          <p:cNvGrpSpPr>
            <a:grpSpLocks/>
          </p:cNvGrpSpPr>
          <p:nvPr/>
        </p:nvGrpSpPr>
        <p:grpSpPr bwMode="auto">
          <a:xfrm>
            <a:off x="8126413" y="2907469"/>
            <a:ext cx="4027487" cy="3405188"/>
            <a:chOff x="2290" y="1162"/>
            <a:chExt cx="3448" cy="2812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7C1C653C-6371-4F2F-A4B0-AC877BBE9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" y="1162"/>
              <a:ext cx="2222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EBD3C77D-97F1-486D-891A-8892039A16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2355"/>
              <a:ext cx="1200" cy="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Line 9">
              <a:extLst>
                <a:ext uri="{FF2B5EF4-FFF2-40B4-BE49-F238E27FC236}">
                  <a16:creationId xmlns:a16="http://schemas.microsoft.com/office/drawing/2014/main" id="{1E1B786F-E9BC-4388-B47D-6914B9B2AA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4" y="2750"/>
              <a:ext cx="453" cy="9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2" name="Group 15">
            <a:extLst>
              <a:ext uri="{FF2B5EF4-FFF2-40B4-BE49-F238E27FC236}">
                <a16:creationId xmlns:a16="http://schemas.microsoft.com/office/drawing/2014/main" id="{44BF651A-4F45-4D57-B57D-E385DFA368C9}"/>
              </a:ext>
            </a:extLst>
          </p:cNvPr>
          <p:cNvGrpSpPr>
            <a:grpSpLocks/>
          </p:cNvGrpSpPr>
          <p:nvPr/>
        </p:nvGrpSpPr>
        <p:grpSpPr bwMode="auto">
          <a:xfrm>
            <a:off x="5295900" y="1735894"/>
            <a:ext cx="4176713" cy="4057650"/>
            <a:chOff x="68" y="789"/>
            <a:chExt cx="3266" cy="3231"/>
          </a:xfrm>
        </p:grpSpPr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94B81303-8E87-4A81-B09F-ECAF54851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1163"/>
              <a:ext cx="2176" cy="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4" name="Object 8">
              <a:extLst>
                <a:ext uri="{FF2B5EF4-FFF2-40B4-BE49-F238E27FC236}">
                  <a16:creationId xmlns:a16="http://schemas.microsoft.com/office/drawing/2014/main" id="{DEC17E6D-6A89-4944-B304-06079D04181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72" y="789"/>
            <a:ext cx="1062" cy="1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Φωτογραφία του Photo Editor" r:id="rId7" imgW="2400635" imgH="3200000" progId="MSPhotoEd.3">
                    <p:embed/>
                  </p:oleObj>
                </mc:Choice>
                <mc:Fallback>
                  <p:oleObj name="Φωτογραφία του Photo Editor" r:id="rId7" imgW="2400635" imgH="3200000" progId="MSPhotoEd.3">
                    <p:embed/>
                    <p:pic>
                      <p:nvPicPr>
                        <p:cNvPr id="7177" name="Object 8">
                          <a:extLst>
                            <a:ext uri="{FF2B5EF4-FFF2-40B4-BE49-F238E27FC236}">
                              <a16:creationId xmlns:a16="http://schemas.microsoft.com/office/drawing/2014/main" id="{C55DCCD1-421B-459C-B40A-ECC9BDCE31B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2" y="789"/>
                          <a:ext cx="1062" cy="14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Line 10">
              <a:extLst>
                <a:ext uri="{FF2B5EF4-FFF2-40B4-BE49-F238E27FC236}">
                  <a16:creationId xmlns:a16="http://schemas.microsoft.com/office/drawing/2014/main" id="{71E23326-08EA-4915-9DCB-62F2CC6A47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64" y="1979"/>
              <a:ext cx="318" cy="589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6" name="Rectangle 13">
            <a:extLst>
              <a:ext uri="{FF2B5EF4-FFF2-40B4-BE49-F238E27FC236}">
                <a16:creationId xmlns:a16="http://schemas.microsoft.com/office/drawing/2014/main" id="{78C43CA2-A6A3-4BC2-B65C-A3C771E3B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3808" y="1082214"/>
            <a:ext cx="5501723" cy="425969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</p:spPr>
        <p:txBody>
          <a:bodyPr/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7688" indent="-1857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825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6238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291138" indent="-1746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5748338" indent="-174625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6205538" indent="-174625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6662738" indent="-174625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7119938" indent="-174625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l-GR" altLang="el-GR" sz="2000" b="1" dirty="0">
                <a:solidFill>
                  <a:schemeClr val="bg1"/>
                </a:solidFill>
                <a:latin typeface="+mn-lt"/>
              </a:rPr>
              <a:t>Με τη βοήθεια των </a:t>
            </a:r>
            <a:r>
              <a:rPr lang="el-GR" altLang="el-GR" sz="2000" b="1" dirty="0">
                <a:latin typeface="+mn-lt"/>
              </a:rPr>
              <a:t>ηλεκτρονικών μικροσκοπίων </a:t>
            </a:r>
          </a:p>
        </p:txBody>
      </p:sp>
    </p:spTree>
    <p:extLst>
      <p:ext uri="{BB962C8B-B14F-4D97-AF65-F5344CB8AC3E}">
        <p14:creationId xmlns:p14="http://schemas.microsoft.com/office/powerpoint/2010/main" val="6131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Εικόνα 50">
            <a:extLst>
              <a:ext uri="{FF2B5EF4-FFF2-40B4-BE49-F238E27FC236}">
                <a16:creationId xmlns:a16="http://schemas.microsoft.com/office/drawing/2014/main" id="{B5598897-F284-4CF9-A5B6-9A9D9624D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745290" y="2961823"/>
            <a:ext cx="1813947" cy="3173895"/>
          </a:xfrm>
          <a:prstGeom prst="rect">
            <a:avLst/>
          </a:prstGeom>
        </p:spPr>
      </p:pic>
      <p:pic>
        <p:nvPicPr>
          <p:cNvPr id="49" name="Εικόνα 48">
            <a:extLst>
              <a:ext uri="{FF2B5EF4-FFF2-40B4-BE49-F238E27FC236}">
                <a16:creationId xmlns:a16="http://schemas.microsoft.com/office/drawing/2014/main" id="{2F0E5E04-66BE-46D8-A31D-4C1E0915B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423" y="3419533"/>
            <a:ext cx="2345426" cy="2279296"/>
          </a:xfrm>
          <a:prstGeom prst="rect">
            <a:avLst/>
          </a:prstGeom>
        </p:spPr>
      </p:pic>
      <p:pic>
        <p:nvPicPr>
          <p:cNvPr id="45" name="Εικόνα 9">
            <a:extLst>
              <a:ext uri="{FF2B5EF4-FFF2-40B4-BE49-F238E27FC236}">
                <a16:creationId xmlns:a16="http://schemas.microsoft.com/office/drawing/2014/main" id="{A0285C5C-180C-4D34-8891-463031C87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91" y="3611743"/>
            <a:ext cx="2474563" cy="168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914B64B-0B19-4219-94EC-911B60F814D0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Οργάνωση της ζωής | 1.2 Κύτταρο: η μονάδα της ζωής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06A67D3A-62F5-4ECF-B52A-DD57E9B05F80}"/>
              </a:ext>
            </a:extLst>
          </p:cNvPr>
          <p:cNvSpPr/>
          <p:nvPr/>
        </p:nvSpPr>
        <p:spPr>
          <a:xfrm>
            <a:off x="1739349" y="470664"/>
            <a:ext cx="9054546" cy="1497333"/>
          </a:xfrm>
          <a:prstGeom prst="rect">
            <a:avLst/>
          </a:prstGeom>
          <a:solidFill>
            <a:srgbClr val="C00000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ΚΥΤΤΑΡΙΚΗ ΘΕΩΡΙΑ: 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Το κύτταρο είναι η θεμελιώδης δομική &amp; λειτουργική μονάδα της ζωής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2. Όλοι οι οργανισμοί αποτελούνται από κύτταρα ή κυτταρικά παράγωγα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3. Κάθε κύτταρο προέρχεται από άλλο κύτταρο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FB69452F-3B02-444F-A767-65175990FAA1}"/>
              </a:ext>
            </a:extLst>
          </p:cNvPr>
          <p:cNvSpPr/>
          <p:nvPr/>
        </p:nvSpPr>
        <p:spPr>
          <a:xfrm>
            <a:off x="7828723" y="2888716"/>
            <a:ext cx="2975111" cy="752514"/>
          </a:xfrm>
          <a:prstGeom prst="rect">
            <a:avLst/>
          </a:prstGeom>
          <a:solidFill>
            <a:srgbClr val="660066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Ευκαρυωτικά</a:t>
            </a: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κύτταρα: 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Έχουν πυρήνα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0636F827-2BDA-464D-93B6-09705DAA0F5B}"/>
              </a:ext>
            </a:extLst>
          </p:cNvPr>
          <p:cNvSpPr/>
          <p:nvPr/>
        </p:nvSpPr>
        <p:spPr>
          <a:xfrm>
            <a:off x="1262271" y="2888716"/>
            <a:ext cx="3269974" cy="752514"/>
          </a:xfrm>
          <a:prstGeom prst="rect">
            <a:avLst/>
          </a:prstGeom>
          <a:solidFill>
            <a:srgbClr val="FF0066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Προκαρυωτικά κύτταρα: 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Χωρίς σχηματισμένο πυρήνα</a:t>
            </a: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BE244302-B8F8-4C6A-ACDD-43BBDB760785}"/>
              </a:ext>
            </a:extLst>
          </p:cNvPr>
          <p:cNvSpPr/>
          <p:nvPr/>
        </p:nvSpPr>
        <p:spPr>
          <a:xfrm>
            <a:off x="5019261" y="2017305"/>
            <a:ext cx="2246243" cy="478272"/>
          </a:xfrm>
          <a:prstGeom prst="rect">
            <a:avLst/>
          </a:prstGeom>
          <a:solidFill>
            <a:srgbClr val="002060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ΕΙΔΗ ΚΥΤΤΑΡΩΝ:</a:t>
            </a:r>
          </a:p>
        </p:txBody>
      </p:sp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F37AC317-9C05-45A8-8A78-4685163E25E9}"/>
              </a:ext>
            </a:extLst>
          </p:cNvPr>
          <p:cNvCxnSpPr>
            <a:cxnSpLocks/>
            <a:stCxn id="27" idx="2"/>
            <a:endCxn id="17" idx="0"/>
          </p:cNvCxnSpPr>
          <p:nvPr/>
        </p:nvCxnSpPr>
        <p:spPr>
          <a:xfrm flipH="1">
            <a:off x="2897258" y="2495577"/>
            <a:ext cx="3245125" cy="3931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ύγραμμο βέλος σύνδεσης 27">
            <a:extLst>
              <a:ext uri="{FF2B5EF4-FFF2-40B4-BE49-F238E27FC236}">
                <a16:creationId xmlns:a16="http://schemas.microsoft.com/office/drawing/2014/main" id="{B1028DC8-2A9D-4222-8D43-E286079E4E03}"/>
              </a:ext>
            </a:extLst>
          </p:cNvPr>
          <p:cNvCxnSpPr>
            <a:cxnSpLocks/>
            <a:stCxn id="27" idx="2"/>
            <a:endCxn id="16" idx="0"/>
          </p:cNvCxnSpPr>
          <p:nvPr/>
        </p:nvCxnSpPr>
        <p:spPr>
          <a:xfrm>
            <a:off x="6142383" y="2495577"/>
            <a:ext cx="3173896" cy="3931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9">
            <a:extLst>
              <a:ext uri="{FF2B5EF4-FFF2-40B4-BE49-F238E27FC236}">
                <a16:creationId xmlns:a16="http://schemas.microsoft.com/office/drawing/2014/main" id="{A07EB493-480C-42DD-A895-1B3706547EDE}"/>
              </a:ext>
            </a:extLst>
          </p:cNvPr>
          <p:cNvSpPr/>
          <p:nvPr/>
        </p:nvSpPr>
        <p:spPr>
          <a:xfrm>
            <a:off x="7501559" y="4798907"/>
            <a:ext cx="945872" cy="413959"/>
          </a:xfrm>
          <a:prstGeom prst="rect">
            <a:avLst/>
          </a:prstGeom>
          <a:solidFill>
            <a:srgbClr val="FF0000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Ζωικά </a:t>
            </a: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EEC8B8C9-13E8-4BD0-9943-84EB77097F4A}"/>
              </a:ext>
            </a:extLst>
          </p:cNvPr>
          <p:cNvSpPr/>
          <p:nvPr/>
        </p:nvSpPr>
        <p:spPr>
          <a:xfrm>
            <a:off x="10060056" y="4798906"/>
            <a:ext cx="1149624" cy="413959"/>
          </a:xfrm>
          <a:prstGeom prst="rect">
            <a:avLst/>
          </a:prstGeom>
          <a:solidFill>
            <a:srgbClr val="00CC00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Φυτικά </a:t>
            </a:r>
          </a:p>
        </p:txBody>
      </p:sp>
      <p:cxnSp>
        <p:nvCxnSpPr>
          <p:cNvPr id="35" name="Ευθύγραμμο βέλος σύνδεσης 34">
            <a:extLst>
              <a:ext uri="{FF2B5EF4-FFF2-40B4-BE49-F238E27FC236}">
                <a16:creationId xmlns:a16="http://schemas.microsoft.com/office/drawing/2014/main" id="{75A2EE23-341C-46DA-B931-DDB41EC26777}"/>
              </a:ext>
            </a:extLst>
          </p:cNvPr>
          <p:cNvCxnSpPr>
            <a:cxnSpLocks/>
            <a:stCxn id="16" idx="2"/>
            <a:endCxn id="33" idx="0"/>
          </p:cNvCxnSpPr>
          <p:nvPr/>
        </p:nvCxnSpPr>
        <p:spPr>
          <a:xfrm flipH="1">
            <a:off x="7974495" y="3641230"/>
            <a:ext cx="1341784" cy="11576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ύγραμμο βέλος σύνδεσης 35">
            <a:extLst>
              <a:ext uri="{FF2B5EF4-FFF2-40B4-BE49-F238E27FC236}">
                <a16:creationId xmlns:a16="http://schemas.microsoft.com/office/drawing/2014/main" id="{AEB08220-8D87-4D52-864D-1358A2933DDE}"/>
              </a:ext>
            </a:extLst>
          </p:cNvPr>
          <p:cNvCxnSpPr>
            <a:cxnSpLocks/>
            <a:stCxn id="16" idx="2"/>
            <a:endCxn id="34" idx="0"/>
          </p:cNvCxnSpPr>
          <p:nvPr/>
        </p:nvCxnSpPr>
        <p:spPr>
          <a:xfrm>
            <a:off x="9316279" y="3641230"/>
            <a:ext cx="1318589" cy="11576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8">
            <a:extLst>
              <a:ext uri="{FF2B5EF4-FFF2-40B4-BE49-F238E27FC236}">
                <a16:creationId xmlns:a16="http://schemas.microsoft.com/office/drawing/2014/main" id="{1E557A66-C92D-406C-9D51-2B2C8389F67F}"/>
              </a:ext>
            </a:extLst>
          </p:cNvPr>
          <p:cNvSpPr/>
          <p:nvPr/>
        </p:nvSpPr>
        <p:spPr>
          <a:xfrm>
            <a:off x="1977888" y="5301285"/>
            <a:ext cx="8797785" cy="1497333"/>
          </a:xfrm>
          <a:prstGeom prst="rect">
            <a:avLst/>
          </a:prstGeom>
          <a:solidFill>
            <a:schemeClr val="accent4">
              <a:lumMod val="50000"/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ΠΑΡΑΤΗΡΗΣΗ:</a:t>
            </a:r>
          </a:p>
          <a:p>
            <a:pPr algn="just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Κάθε οργανισμός αποτελείται αποκλειστικά από ένα μόνο είδος κυττάρων.</a:t>
            </a:r>
          </a:p>
          <a:p>
            <a:pPr marL="342900" indent="-34290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l-GR" sz="2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Προκαρυωτικοί</a:t>
            </a: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οργανισμοί: βακτήρια &amp; </a:t>
            </a:r>
            <a:r>
              <a:rPr lang="el-GR" sz="2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κυανοβακτήρια</a:t>
            </a:r>
            <a:endParaRPr lang="el-GR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marL="342900" indent="-34290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l-GR" sz="2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Ευκαρυωτικοί</a:t>
            </a: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οργανισμοί: όλοι οι υπόλοιποι (πρωτόζωα, μύκητες, φυτά &amp; ζώα) </a:t>
            </a:r>
          </a:p>
        </p:txBody>
      </p:sp>
    </p:spTree>
    <p:extLst>
      <p:ext uri="{BB962C8B-B14F-4D97-AF65-F5344CB8AC3E}">
        <p14:creationId xmlns:p14="http://schemas.microsoft.com/office/powerpoint/2010/main" val="294814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A4AE5-8A57-48B4-9780-565C8A0F6F8E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Οργάνωση της ζωής | 1.2 Κύτταρο: η μονάδα της ζωής</a:t>
            </a:r>
          </a:p>
        </p:txBody>
      </p:sp>
      <p:pic>
        <p:nvPicPr>
          <p:cNvPr id="3" name="Picture 2" descr="Cell Structure and Functions Notes">
            <a:extLst>
              <a:ext uri="{FF2B5EF4-FFF2-40B4-BE49-F238E27FC236}">
                <a16:creationId xmlns:a16="http://schemas.microsoft.com/office/drawing/2014/main" id="{1C0EA5AE-18F7-4137-83AA-FB51F7508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0396"/>
            <a:ext cx="9521407" cy="63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082698-9AE7-4090-8040-70CCDC52C805}"/>
              </a:ext>
            </a:extLst>
          </p:cNvPr>
          <p:cNvSpPr/>
          <p:nvPr/>
        </p:nvSpPr>
        <p:spPr>
          <a:xfrm>
            <a:off x="9071301" y="504688"/>
            <a:ext cx="3120699" cy="478272"/>
          </a:xfrm>
          <a:prstGeom prst="rect">
            <a:avLst/>
          </a:prstGeom>
          <a:solidFill>
            <a:srgbClr val="FF0000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Δομή ζωικού κυττάρου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03AA62-340B-40FA-8507-7F205EAC2578}"/>
              </a:ext>
            </a:extLst>
          </p:cNvPr>
          <p:cNvSpPr/>
          <p:nvPr/>
        </p:nvSpPr>
        <p:spPr>
          <a:xfrm>
            <a:off x="4711189" y="709763"/>
            <a:ext cx="2142771" cy="752514"/>
          </a:xfrm>
          <a:prstGeom prst="rect">
            <a:avLst/>
          </a:prstGeom>
          <a:solidFill>
            <a:srgbClr val="7030A0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Πυρήνας (μόνο στα ευκαρυωτικά)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436533-FE21-4BDF-976B-00B31FB8EEFB}"/>
              </a:ext>
            </a:extLst>
          </p:cNvPr>
          <p:cNvSpPr/>
          <p:nvPr/>
        </p:nvSpPr>
        <p:spPr>
          <a:xfrm>
            <a:off x="383133" y="2012561"/>
            <a:ext cx="2313412" cy="991169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Κυτταρόπλασμα (περιέχει πολλά οργανίδια)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7E624A-CE50-49E6-9D67-224FCAC874FF}"/>
              </a:ext>
            </a:extLst>
          </p:cNvPr>
          <p:cNvSpPr/>
          <p:nvPr/>
        </p:nvSpPr>
        <p:spPr>
          <a:xfrm>
            <a:off x="3089743" y="3472528"/>
            <a:ext cx="1500321" cy="381771"/>
          </a:xfrm>
          <a:prstGeom prst="rect">
            <a:avLst/>
          </a:prstGeom>
          <a:solidFill>
            <a:srgbClr val="C00000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Μιτοχόνδρια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ECA3C3-AF97-441C-A4D3-448F66B53C82}"/>
              </a:ext>
            </a:extLst>
          </p:cNvPr>
          <p:cNvSpPr/>
          <p:nvPr/>
        </p:nvSpPr>
        <p:spPr>
          <a:xfrm>
            <a:off x="7260658" y="3380483"/>
            <a:ext cx="2488641" cy="381771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Πλασματική μεμβράνη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BA062A-A581-47B6-9F6A-7FB87C604408}"/>
              </a:ext>
            </a:extLst>
          </p:cNvPr>
          <p:cNvSpPr/>
          <p:nvPr/>
        </p:nvSpPr>
        <p:spPr>
          <a:xfrm>
            <a:off x="6577735" y="2792782"/>
            <a:ext cx="2488641" cy="381771"/>
          </a:xfrm>
          <a:prstGeom prst="rect">
            <a:avLst/>
          </a:prstGeom>
          <a:solidFill>
            <a:srgbClr val="0070C0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Ενδοπλασματικό δίκτυο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F36AC9-FF2D-4B89-9806-5035D9841765}"/>
              </a:ext>
            </a:extLst>
          </p:cNvPr>
          <p:cNvSpPr/>
          <p:nvPr/>
        </p:nvSpPr>
        <p:spPr>
          <a:xfrm>
            <a:off x="5626166" y="4119681"/>
            <a:ext cx="1903139" cy="381771"/>
          </a:xfrm>
          <a:prstGeom prst="rect">
            <a:avLst/>
          </a:prstGeom>
          <a:solidFill>
            <a:srgbClr val="00B050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Σύμπλεγμα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Golgi</a:t>
            </a: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CB1D33-0EFC-45BC-B794-39E2BAE18F32}"/>
              </a:ext>
            </a:extLst>
          </p:cNvPr>
          <p:cNvSpPr/>
          <p:nvPr/>
        </p:nvSpPr>
        <p:spPr>
          <a:xfrm>
            <a:off x="931607" y="3067075"/>
            <a:ext cx="1605333" cy="381771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Λυσοσώματα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577DD9-059F-4137-80E6-76C1DF00F335}"/>
              </a:ext>
            </a:extLst>
          </p:cNvPr>
          <p:cNvSpPr/>
          <p:nvPr/>
        </p:nvSpPr>
        <p:spPr>
          <a:xfrm>
            <a:off x="3703500" y="4751905"/>
            <a:ext cx="1354696" cy="381771"/>
          </a:xfrm>
          <a:prstGeom prst="rect">
            <a:avLst/>
          </a:prstGeom>
          <a:solidFill>
            <a:srgbClr val="005828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Κενοτόπια</a:t>
            </a:r>
          </a:p>
        </p:txBody>
      </p:sp>
    </p:spTree>
    <p:extLst>
      <p:ext uri="{BB962C8B-B14F-4D97-AF65-F5344CB8AC3E}">
        <p14:creationId xmlns:p14="http://schemas.microsoft.com/office/powerpoint/2010/main" val="41991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lant cell | Definition, Characteristics, &amp;amp; Facts | Britannica">
            <a:extLst>
              <a:ext uri="{FF2B5EF4-FFF2-40B4-BE49-F238E27FC236}">
                <a16:creationId xmlns:a16="http://schemas.microsoft.com/office/drawing/2014/main" id="{FF544CC6-34C9-4D82-8F92-FB20C479B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566" y="644803"/>
            <a:ext cx="6991643" cy="650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510EB0-E1C4-46E5-BC07-E7298A03F0A5}"/>
              </a:ext>
            </a:extLst>
          </p:cNvPr>
          <p:cNvSpPr/>
          <p:nvPr/>
        </p:nvSpPr>
        <p:spPr>
          <a:xfrm>
            <a:off x="8993142" y="510396"/>
            <a:ext cx="3215475" cy="478272"/>
          </a:xfrm>
          <a:prstGeom prst="rect">
            <a:avLst/>
          </a:prstGeom>
          <a:solidFill>
            <a:srgbClr val="00CC00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Δομή φυτικού κυττάρου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901E66-64F4-4FE9-B3FC-BDA4813B6139}"/>
              </a:ext>
            </a:extLst>
          </p:cNvPr>
          <p:cNvSpPr/>
          <p:nvPr/>
        </p:nvSpPr>
        <p:spPr>
          <a:xfrm>
            <a:off x="4093498" y="3689050"/>
            <a:ext cx="1125615" cy="413959"/>
          </a:xfrm>
          <a:prstGeom prst="rect">
            <a:avLst/>
          </a:prstGeom>
          <a:solidFill>
            <a:schemeClr val="accent2">
              <a:lumMod val="75000"/>
              <a:alpha val="82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Πυρήνας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71E757-1339-44A5-88E3-106B1BED7DBC}"/>
              </a:ext>
            </a:extLst>
          </p:cNvPr>
          <p:cNvSpPr/>
          <p:nvPr/>
        </p:nvSpPr>
        <p:spPr>
          <a:xfrm>
            <a:off x="2733804" y="2621047"/>
            <a:ext cx="1528708" cy="413959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Μιτοχόνδριο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69C8EE-8006-4006-99C3-20F75B22E3C4}"/>
              </a:ext>
            </a:extLst>
          </p:cNvPr>
          <p:cNvSpPr/>
          <p:nvPr/>
        </p:nvSpPr>
        <p:spPr>
          <a:xfrm>
            <a:off x="5116152" y="1939417"/>
            <a:ext cx="2614758" cy="413959"/>
          </a:xfrm>
          <a:prstGeom prst="rect">
            <a:avLst/>
          </a:prstGeom>
          <a:solidFill>
            <a:srgbClr val="FFC000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Πλασματική μεμβράνη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3999DF-272C-4C19-833D-69742833F875}"/>
              </a:ext>
            </a:extLst>
          </p:cNvPr>
          <p:cNvSpPr/>
          <p:nvPr/>
        </p:nvSpPr>
        <p:spPr>
          <a:xfrm>
            <a:off x="2139429" y="4030436"/>
            <a:ext cx="1954069" cy="413959"/>
          </a:xfrm>
          <a:prstGeom prst="rect">
            <a:avLst/>
          </a:prstGeom>
          <a:solidFill>
            <a:schemeClr val="accent2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Κυτταρόπλασμα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38EDE4-165B-4EC3-AB99-968065BD2CD1}"/>
              </a:ext>
            </a:extLst>
          </p:cNvPr>
          <p:cNvSpPr/>
          <p:nvPr/>
        </p:nvSpPr>
        <p:spPr>
          <a:xfrm>
            <a:off x="4925321" y="5190646"/>
            <a:ext cx="2305473" cy="413959"/>
          </a:xfrm>
          <a:prstGeom prst="rect">
            <a:avLst/>
          </a:prstGeom>
          <a:solidFill>
            <a:srgbClr val="005828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Κυτταρικό τοίχωμα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FA942A-2EBD-4A26-B28A-FE8F35C5A8B5}"/>
              </a:ext>
            </a:extLst>
          </p:cNvPr>
          <p:cNvSpPr/>
          <p:nvPr/>
        </p:nvSpPr>
        <p:spPr>
          <a:xfrm>
            <a:off x="779735" y="3220355"/>
            <a:ext cx="1954069" cy="413959"/>
          </a:xfrm>
          <a:prstGeom prst="rect">
            <a:avLst/>
          </a:prstGeom>
          <a:solidFill>
            <a:srgbClr val="007635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Χλωροπλάστης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6F1DEB-2F7E-469D-8214-E32113CF1268}"/>
              </a:ext>
            </a:extLst>
          </p:cNvPr>
          <p:cNvSpPr/>
          <p:nvPr/>
        </p:nvSpPr>
        <p:spPr>
          <a:xfrm>
            <a:off x="3318636" y="3185394"/>
            <a:ext cx="1408110" cy="413959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Χυμοτόπιο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14B64B-0B19-4219-94EC-911B60F814D0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Οργάνωση της ζωής | 1.2 Κύτταρο: η μονάδα της ζωής</a:t>
            </a:r>
          </a:p>
        </p:txBody>
      </p:sp>
    </p:spTree>
    <p:extLst>
      <p:ext uri="{BB962C8B-B14F-4D97-AF65-F5344CB8AC3E}">
        <p14:creationId xmlns:p14="http://schemas.microsoft.com/office/powerpoint/2010/main" val="141051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345DEF-2BAA-40CC-8408-BE993CA41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35"/>
          <a:stretch/>
        </p:blipFill>
        <p:spPr>
          <a:xfrm>
            <a:off x="1175089" y="1645627"/>
            <a:ext cx="8410575" cy="45747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9535D4-EB30-4A02-A40C-E4A43417350B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Οργάνωση της ζωής | 1.2 Κύτταρο: η μονάδα της ζωής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459CA2-5605-48CA-A5C4-7E724AB9D594}"/>
              </a:ext>
            </a:extLst>
          </p:cNvPr>
          <p:cNvSpPr/>
          <p:nvPr/>
        </p:nvSpPr>
        <p:spPr>
          <a:xfrm>
            <a:off x="221969" y="3954183"/>
            <a:ext cx="2307419" cy="884538"/>
          </a:xfrm>
          <a:prstGeom prst="rect">
            <a:avLst/>
          </a:prstGeom>
          <a:solidFill>
            <a:srgbClr val="FF0066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ΠΛΑΣΜΑΤΙΚΗ ΜΕΜΒΡΑΝΗ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7905C5-437D-4504-8E08-3996EDD9FF5F}"/>
              </a:ext>
            </a:extLst>
          </p:cNvPr>
          <p:cNvSpPr/>
          <p:nvPr/>
        </p:nvSpPr>
        <p:spPr>
          <a:xfrm>
            <a:off x="7166113" y="4672381"/>
            <a:ext cx="5025887" cy="2106731"/>
          </a:xfrm>
          <a:prstGeom prst="rect">
            <a:avLst/>
          </a:prstGeom>
          <a:solidFill>
            <a:srgbClr val="C00000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Δομή</a:t>
            </a: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: από λιπίδια &amp; πρωτεΐνες</a:t>
            </a:r>
          </a:p>
          <a:p>
            <a:pPr algn="ctr">
              <a:lnSpc>
                <a:spcPct val="110000"/>
              </a:lnSpc>
            </a:pPr>
            <a:r>
              <a:rPr lang="el-GR" sz="2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Ρόλος</a:t>
            </a: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: 1. Διαχωρίζει &amp; εξατομικεύει το κύτταρο από το περιβάλλον του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2. Ελέγχει ποιες ουσίες εισέρχονται &amp; εξέρχονται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3. Επικοινωνία με το περιβάλλον</a:t>
            </a:r>
          </a:p>
        </p:txBody>
      </p:sp>
      <p:pic>
        <p:nvPicPr>
          <p:cNvPr id="8" name="Picture 7" descr="Cell Structure and Functions Notes">
            <a:extLst>
              <a:ext uri="{FF2B5EF4-FFF2-40B4-BE49-F238E27FC236}">
                <a16:creationId xmlns:a16="http://schemas.microsoft.com/office/drawing/2014/main" id="{51FE7484-852A-4849-ADD5-11DBB8904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18" y="489709"/>
            <a:ext cx="3678374" cy="263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F4328A32-CC49-44FC-9F10-074551E401BB}"/>
              </a:ext>
            </a:extLst>
          </p:cNvPr>
          <p:cNvSpPr/>
          <p:nvPr/>
        </p:nvSpPr>
        <p:spPr>
          <a:xfrm rot="20708772">
            <a:off x="3110469" y="2336885"/>
            <a:ext cx="424070" cy="1567952"/>
          </a:xfrm>
          <a:prstGeom prst="curvedLef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FD0A2A9-ECA7-4E1A-BAC6-68F4546038FA}"/>
              </a:ext>
            </a:extLst>
          </p:cNvPr>
          <p:cNvSpPr/>
          <p:nvPr/>
        </p:nvSpPr>
        <p:spPr>
          <a:xfrm>
            <a:off x="5916055" y="480578"/>
            <a:ext cx="6275945" cy="478272"/>
          </a:xfrm>
          <a:prstGeom prst="rect">
            <a:avLst/>
          </a:prstGeom>
          <a:solidFill>
            <a:srgbClr val="FF3300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Α. Οργανίδια κοινά σε ζωικά και φυτικά κύτταρα</a:t>
            </a:r>
          </a:p>
        </p:txBody>
      </p:sp>
      <p:pic>
        <p:nvPicPr>
          <p:cNvPr id="11" name="Object 10">
            <a:extLst>
              <a:ext uri="{FF2B5EF4-FFF2-40B4-BE49-F238E27FC236}">
                <a16:creationId xmlns:a16="http://schemas.microsoft.com/office/drawing/2014/main" id="{FBF13643-7753-49DC-80FC-8DF4DE532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897" y="1154938"/>
            <a:ext cx="2739887" cy="332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75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9535D4-EB30-4A02-A40C-E4A43417350B}"/>
              </a:ext>
            </a:extLst>
          </p:cNvPr>
          <p:cNvSpPr/>
          <p:nvPr/>
        </p:nvSpPr>
        <p:spPr>
          <a:xfrm>
            <a:off x="0" y="-39757"/>
            <a:ext cx="12192000" cy="51039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Οργάνωση της ζωής | 1.2 Κύτταρο: η μονάδα της ζωής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459CA2-5605-48CA-A5C4-7E724AB9D594}"/>
              </a:ext>
            </a:extLst>
          </p:cNvPr>
          <p:cNvSpPr/>
          <p:nvPr/>
        </p:nvSpPr>
        <p:spPr>
          <a:xfrm>
            <a:off x="1103243" y="5117245"/>
            <a:ext cx="10267122" cy="1429622"/>
          </a:xfrm>
          <a:prstGeom prst="rect">
            <a:avLst/>
          </a:prstGeom>
          <a:solidFill>
            <a:schemeClr val="accent4">
              <a:lumMod val="75000"/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ΚΥΤΤΑΡΟΠΛΑΣΜΑ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 χώρος ανάμεσα στην πλασματική μεμβράνη και τον πυρήνα γεμίζει με ένα υδατικό διάλυμα ζελατινώδους υφής που γεμίζει το κύτταρο.</a:t>
            </a:r>
          </a:p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Μέσα σε αυτό βρίσκονται όλα τα οργανίδια.</a:t>
            </a:r>
          </a:p>
        </p:txBody>
      </p:sp>
      <p:pic>
        <p:nvPicPr>
          <p:cNvPr id="8" name="Picture 7" descr="Cell Structure and Functions Notes">
            <a:extLst>
              <a:ext uri="{FF2B5EF4-FFF2-40B4-BE49-F238E27FC236}">
                <a16:creationId xmlns:a16="http://schemas.microsoft.com/office/drawing/2014/main" id="{51FE7484-852A-4849-ADD5-11DBB8904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5" y="480578"/>
            <a:ext cx="5437475" cy="388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9FD0A2A9-ECA7-4E1A-BAC6-68F4546038FA}"/>
              </a:ext>
            </a:extLst>
          </p:cNvPr>
          <p:cNvSpPr/>
          <p:nvPr/>
        </p:nvSpPr>
        <p:spPr>
          <a:xfrm>
            <a:off x="5916055" y="480578"/>
            <a:ext cx="6275945" cy="478272"/>
          </a:xfrm>
          <a:prstGeom prst="rect">
            <a:avLst/>
          </a:prstGeom>
          <a:solidFill>
            <a:srgbClr val="FF3300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Α. Οργανίδια κοινά σε ζωικά και φυτικά κύτταρα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6B3E811A-8D39-492D-B368-5F587C4CD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118" y="1614274"/>
            <a:ext cx="3381847" cy="2867425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BAEF39E8-CE5F-4F4C-AAA4-662876886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55" y="1337577"/>
            <a:ext cx="2305050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lecular Expressions Cell Biology: The Cell Nucleus">
            <a:extLst>
              <a:ext uri="{FF2B5EF4-FFF2-40B4-BE49-F238E27FC236}">
                <a16:creationId xmlns:a16="http://schemas.microsoft.com/office/drawing/2014/main" id="{E71736B9-D1F8-48DF-A95B-20CA739C8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982730"/>
            <a:ext cx="5837058" cy="43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ell Structure and Functions Notes">
            <a:extLst>
              <a:ext uri="{FF2B5EF4-FFF2-40B4-BE49-F238E27FC236}">
                <a16:creationId xmlns:a16="http://schemas.microsoft.com/office/drawing/2014/main" id="{50C940A0-23B2-41CF-A516-B65EA23AA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396"/>
            <a:ext cx="3419475" cy="22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00E5CA-2E98-41C7-9CC0-6DCEEA4C8FF3}"/>
              </a:ext>
            </a:extLst>
          </p:cNvPr>
          <p:cNvSpPr/>
          <p:nvPr/>
        </p:nvSpPr>
        <p:spPr>
          <a:xfrm>
            <a:off x="0" y="0"/>
            <a:ext cx="12192000" cy="510396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1. </a:t>
            </a:r>
            <a:r>
              <a:rPr lang="el-GR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Οργάνωση της ζωής | 1.2 Κύτταρο: η μονάδα της ζωής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396564-A325-4675-93FA-FEF6282CA83E}"/>
              </a:ext>
            </a:extLst>
          </p:cNvPr>
          <p:cNvSpPr/>
          <p:nvPr/>
        </p:nvSpPr>
        <p:spPr>
          <a:xfrm>
            <a:off x="1470991" y="636104"/>
            <a:ext cx="1060174" cy="83488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FAC8CC-F885-4D4A-AA04-F7F06E1DBA57}"/>
              </a:ext>
            </a:extLst>
          </p:cNvPr>
          <p:cNvSpPr/>
          <p:nvPr/>
        </p:nvSpPr>
        <p:spPr>
          <a:xfrm>
            <a:off x="381933" y="3023293"/>
            <a:ext cx="4560281" cy="478272"/>
          </a:xfrm>
          <a:prstGeom prst="rect">
            <a:avLst/>
          </a:prstGeom>
          <a:solidFill>
            <a:srgbClr val="7030A0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ΠΥΡΗΝΑΣ | Το κέντρο ελέγχου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B45DC0-9787-4D64-AF05-3CFB0C29CD76}"/>
              </a:ext>
            </a:extLst>
          </p:cNvPr>
          <p:cNvSpPr/>
          <p:nvPr/>
        </p:nvSpPr>
        <p:spPr>
          <a:xfrm>
            <a:off x="6611397" y="3023293"/>
            <a:ext cx="1972515" cy="413959"/>
          </a:xfrm>
          <a:prstGeom prst="rect">
            <a:avLst/>
          </a:prstGeom>
          <a:solidFill>
            <a:srgbClr val="FF0066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Περιέχει το </a:t>
            </a:r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DNA</a:t>
            </a:r>
            <a:endParaRPr lang="el-GR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31F981-DB6C-4446-A987-C86C9C588999}"/>
              </a:ext>
            </a:extLst>
          </p:cNvPr>
          <p:cNvSpPr/>
          <p:nvPr/>
        </p:nvSpPr>
        <p:spPr>
          <a:xfrm>
            <a:off x="5860460" y="5017665"/>
            <a:ext cx="3396073" cy="1091068"/>
          </a:xfrm>
          <a:prstGeom prst="rect">
            <a:avLst/>
          </a:prstGeom>
          <a:solidFill>
            <a:srgbClr val="660066">
              <a:alpha val="90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Περιβάλλεται από </a:t>
            </a:r>
            <a:r>
              <a:rPr lang="el-GR" sz="2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διπλή</a:t>
            </a: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μεμβράνη με </a:t>
            </a:r>
            <a:r>
              <a:rPr lang="el-GR" sz="20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πόρους</a:t>
            </a:r>
            <a:r>
              <a:rPr lang="el-GR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για ανταλλαγή ουσιών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554C0F9C-02A9-4C7A-9F5B-DEF1D2D4B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6533" y="4071245"/>
            <a:ext cx="2935467" cy="2838541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E38A8682-1BFE-4835-B97A-E24649A0D328}"/>
              </a:ext>
            </a:extLst>
          </p:cNvPr>
          <p:cNvSpPr/>
          <p:nvPr/>
        </p:nvSpPr>
        <p:spPr>
          <a:xfrm>
            <a:off x="5916055" y="480578"/>
            <a:ext cx="6275945" cy="478272"/>
          </a:xfrm>
          <a:prstGeom prst="rect">
            <a:avLst/>
          </a:prstGeom>
          <a:solidFill>
            <a:srgbClr val="FF3300">
              <a:alpha val="8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l-GR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Α. Οργανίδια κοινά σε ζωικά και φυτικά κύτταρα</a:t>
            </a:r>
          </a:p>
        </p:txBody>
      </p:sp>
    </p:spTree>
    <p:extLst>
      <p:ext uri="{BB962C8B-B14F-4D97-AF65-F5344CB8AC3E}">
        <p14:creationId xmlns:p14="http://schemas.microsoft.com/office/powerpoint/2010/main" val="23388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1090</TotalTime>
  <Words>938</Words>
  <Application>Microsoft Office PowerPoint</Application>
  <PresentationFormat>Ευρεία οθόνη</PresentationFormat>
  <Paragraphs>144</Paragraphs>
  <Slides>19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 Theme</vt:lpstr>
      <vt:lpstr>Φωτογραφία του Photo Editor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</dc:creator>
  <cp:lastModifiedBy>Παναγιώτα Γεωμέλα</cp:lastModifiedBy>
  <cp:revision>148</cp:revision>
  <dcterms:created xsi:type="dcterms:W3CDTF">2021-07-09T12:36:45Z</dcterms:created>
  <dcterms:modified xsi:type="dcterms:W3CDTF">2022-03-20T11:26:53Z</dcterms:modified>
</cp:coreProperties>
</file>