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9" r:id="rId3"/>
    <p:sldId id="30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0066"/>
    <a:srgbClr val="800000"/>
    <a:srgbClr val="FF3300"/>
    <a:srgbClr val="33CC33"/>
    <a:srgbClr val="008000"/>
    <a:srgbClr val="007635"/>
    <a:srgbClr val="005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0F39-8CBB-4178-B780-87ADD1A21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C2AEE-8000-4899-8EBC-8BC7CFA57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511C9-37CA-480A-BB6E-677165E00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44BA5-1D11-49E6-96F6-7221B650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1B879-A72E-4788-9413-C1F3C666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6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3282-2613-4ABD-9A35-AFF437FC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B1258-80CC-4F83-8DA4-58D227A6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48AF6-930E-4FDD-99B8-B28ABD0F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77DB3-8540-49AE-8754-C49D15C7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E3C25-0746-4EEB-A42E-4FE979FF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7D1E4-AB65-47AF-A0D8-B5EC3ABA6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2F041-9678-45DD-9B17-CBEED120B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58018-4E53-49CF-8881-95B0FF25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2CB0D-D742-42A0-82AE-B66B667B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E9B99-6152-44F0-A66F-1AB907D0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3AE1B-1A35-45D5-B694-20122826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7D13B-F088-4948-9393-663AAB410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984FE-C076-43C1-99D8-9F87908CE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E85E1-9CFC-4806-81C5-5BE6A2F5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2652-3F8D-453D-B69F-00E43E1B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9C82-1D69-421C-A6AA-5B72A360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7F9CA-5644-48B5-8BCF-9CF7CA547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2868C-8123-4B70-B11B-B9DAEE2BF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E121E-BAB7-4ACD-AD2F-B5406C72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9A482-D407-4B15-88E8-B01E8BE3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540D-34CD-402E-A815-12A580E2D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6C18F-BEA9-4CC5-A9E3-B996F328F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59DD8-E4FB-4917-974E-1E42B58D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4D546-6BE1-45DF-8A4F-C211C157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F86F7-71A0-447B-A322-F1DFA5F9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D2B55-E47F-43CA-99B5-47E49EFD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AA79E-3533-455A-96BB-817E7758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4A982-49BC-4088-803D-28BB06BD8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950DA-9EA0-4F1B-9779-84D679054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A83B9-703C-4953-9BD8-71E77CE11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049CD-590E-4B5A-BFF9-83B935669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D7E33-752F-40D0-B506-ECE51117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F2C700-D3FE-4EE2-A856-EB36A75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9DCB89-C41D-442C-85EB-9F5A4754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A5BC-2E46-4D72-812D-9442E050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6C130-839D-49A1-BFCE-FDEF30A0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7F3EC-1269-4A89-AA9C-D62ECC4E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7B65E-A5D6-4241-806C-8A676912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40168-E68A-4BC8-B37C-ED276BE1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2F5003-E3B6-40E8-A6C6-1F3F1093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5603E-26D4-42CE-8D13-A082DE3B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3395-A156-4FFA-9C55-159EC0A2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68D35-00E9-40E2-9CCA-DEF3E7622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C17CB-2640-444B-BA9E-FCF42125A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97556-9334-41DF-AD96-FE940D0A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D05C7-F263-42DB-8F36-22BC1051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69E69-FB32-4023-99DF-66AA1192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403A-B32C-4AD0-A243-CBCD8079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74BB2-6942-4A0B-AC6C-F8B87780E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74F0C-6717-4716-B0AC-1DF164F62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E83CD-FCDB-44C0-A282-D8841AA0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DB06-7A71-4696-A582-8CA6E785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83F78-66B8-4ED4-93C1-64B384E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30C41A-B358-4066-9454-32F16733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9E252-661A-4812-A730-D1C1AFDD8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443F-37E2-4526-A591-826D59676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7D271-D72B-429F-811D-9F4D14D7B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A229E-6175-4708-859F-8745A3966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6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une Cells Eating Bacteria (Phagocytosis) 1080 x 1920">
            <a:hlinkClick r:id="" action="ppaction://media"/>
            <a:extLst>
              <a:ext uri="{FF2B5EF4-FFF2-40B4-BE49-F238E27FC236}">
                <a16:creationId xmlns:a16="http://schemas.microsoft.com/office/drawing/2014/main" id="{7DB672C1-06AC-43A8-875D-C8F76A0BB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0590" y="514350"/>
            <a:ext cx="10111409" cy="6343650"/>
          </a:xfrm>
          <a:prstGeom prst="rect">
            <a:avLst/>
          </a:prstGeom>
        </p:spPr>
      </p:pic>
      <p:pic>
        <p:nvPicPr>
          <p:cNvPr id="10" name="Picture 14" descr="Polynucléaires neutrophiles bas, haut : ce que dit votre taux">
            <a:extLst>
              <a:ext uri="{FF2B5EF4-FFF2-40B4-BE49-F238E27FC236}">
                <a16:creationId xmlns:a16="http://schemas.microsoft.com/office/drawing/2014/main" id="{BC82556E-1E75-41BD-BE34-11FCB90C5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085"/>
            <a:ext cx="2028024" cy="21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Macrophage High Res Stock Images | Shutterstock">
            <a:extLst>
              <a:ext uri="{FF2B5EF4-FFF2-40B4-BE49-F238E27FC236}">
                <a16:creationId xmlns:a16="http://schemas.microsoft.com/office/drawing/2014/main" id="{EB22A3C4-F64A-4208-9F82-831DB2BE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9604"/>
            <a:ext cx="2080591" cy="19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Monocytes">
            <a:extLst>
              <a:ext uri="{FF2B5EF4-FFF2-40B4-BE49-F238E27FC236}">
                <a16:creationId xmlns:a16="http://schemas.microsoft.com/office/drawing/2014/main" id="{83982976-D8D1-4D50-8DD8-AF97A1449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86"/>
            <a:ext cx="2080591" cy="19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4B48CE-D789-402B-9C08-F3D3ADF4E084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rgbClr val="FF0066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</a:t>
            </a: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Ασθένειες &amp; παράγοντες ασθένειας | 4.3 Αμυντικοί μηχανισμοί του ανθρώπου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BF907-F831-44FB-9289-2ED9F3C10023}"/>
              </a:ext>
            </a:extLst>
          </p:cNvPr>
          <p:cNvSpPr/>
          <p:nvPr/>
        </p:nvSpPr>
        <p:spPr>
          <a:xfrm>
            <a:off x="695303" y="1623407"/>
            <a:ext cx="2080591" cy="381771"/>
          </a:xfrm>
          <a:prstGeom prst="rect">
            <a:avLst/>
          </a:prstGeom>
          <a:solidFill>
            <a:srgbClr val="7030A0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4. Φαγοκυττάρωση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DC2448-48FA-444F-8255-191152195149}"/>
              </a:ext>
            </a:extLst>
          </p:cNvPr>
          <p:cNvSpPr/>
          <p:nvPr/>
        </p:nvSpPr>
        <p:spPr>
          <a:xfrm>
            <a:off x="0" y="1978674"/>
            <a:ext cx="3166052" cy="381771"/>
          </a:xfrm>
          <a:prstGeom prst="rect">
            <a:avLst/>
          </a:prstGeom>
          <a:solidFill>
            <a:srgbClr val="660066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ΓΕΝΙΚΟΙ εσωτερικοί μηχανισμοί</a:t>
            </a:r>
          </a:p>
        </p:txBody>
      </p:sp>
    </p:spTree>
    <p:extLst>
      <p:ext uri="{BB962C8B-B14F-4D97-AF65-F5344CB8AC3E}">
        <p14:creationId xmlns:p14="http://schemas.microsoft.com/office/powerpoint/2010/main" val="27330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BD88F6-54B6-4CFE-8629-BC1016E8D4B3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rgbClr val="FF0066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</a:t>
            </a: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Ασθένειες &amp; παράγοντες ασθένειας | 4.3 Αμυντικοί μηχανισμοί του ανθρώπου</a:t>
            </a:r>
          </a:p>
        </p:txBody>
      </p:sp>
      <p:pic>
        <p:nvPicPr>
          <p:cNvPr id="2050" name="Picture 2" descr="What are antibodies? | Live Science">
            <a:extLst>
              <a:ext uri="{FF2B5EF4-FFF2-40B4-BE49-F238E27FC236}">
                <a16:creationId xmlns:a16="http://schemas.microsoft.com/office/drawing/2014/main" id="{D3B415CD-078A-4616-886D-730D7C10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4763"/>
            <a:ext cx="6806204" cy="453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B0B67-1782-44D7-8386-D9838A952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473" y="510396"/>
            <a:ext cx="5422527" cy="6347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999FE0-3C02-4266-BF49-F751E1ED3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898" y="4498327"/>
            <a:ext cx="1892673" cy="19657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B1CCEC-AA98-4149-82DE-8D614AE74D3D}"/>
              </a:ext>
            </a:extLst>
          </p:cNvPr>
          <p:cNvSpPr/>
          <p:nvPr/>
        </p:nvSpPr>
        <p:spPr>
          <a:xfrm>
            <a:off x="0" y="769313"/>
            <a:ext cx="2639619" cy="381771"/>
          </a:xfrm>
          <a:prstGeom prst="rect">
            <a:avLst/>
          </a:prstGeom>
          <a:solidFill>
            <a:srgbClr val="00206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ΜΗΧΑΝΙΣΜΟΙ ΑΜΥΝΑΣ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4C55AA-034E-4B42-8972-93D5D020F864}"/>
              </a:ext>
            </a:extLst>
          </p:cNvPr>
          <p:cNvSpPr/>
          <p:nvPr/>
        </p:nvSpPr>
        <p:spPr>
          <a:xfrm>
            <a:off x="2599863" y="748030"/>
            <a:ext cx="2913041" cy="381771"/>
          </a:xfrm>
          <a:prstGeom prst="rect">
            <a:avLst/>
          </a:prstGeom>
          <a:solidFill>
            <a:srgbClr val="C00000">
              <a:alpha val="88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Β. Εσωτερικοί μηχανισμοί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02C797-238A-4771-B680-A3427BEEA9C4}"/>
              </a:ext>
            </a:extLst>
          </p:cNvPr>
          <p:cNvSpPr/>
          <p:nvPr/>
        </p:nvSpPr>
        <p:spPr>
          <a:xfrm>
            <a:off x="294582" y="1129801"/>
            <a:ext cx="7179644" cy="381771"/>
          </a:xfrm>
          <a:prstGeom prst="rect">
            <a:avLst/>
          </a:prstGeom>
          <a:solidFill>
            <a:srgbClr val="800000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Καταπολεμούν τα παθογόνα αφού αυτά εισέλθουν στον οργανισμό μας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F59755-3094-4D35-9567-6CA55678DA42}"/>
              </a:ext>
            </a:extLst>
          </p:cNvPr>
          <p:cNvSpPr/>
          <p:nvPr/>
        </p:nvSpPr>
        <p:spPr>
          <a:xfrm>
            <a:off x="6024723" y="1485186"/>
            <a:ext cx="3166052" cy="381771"/>
          </a:xfrm>
          <a:prstGeom prst="rect">
            <a:avLst/>
          </a:prstGeom>
          <a:solidFill>
            <a:srgbClr val="660066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ΕΙΔΙΚΟΙ εσωτερικοί μηχανισμοί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994540-47B7-41B2-BA48-08BF3312F2AF}"/>
              </a:ext>
            </a:extLst>
          </p:cNvPr>
          <p:cNvSpPr/>
          <p:nvPr/>
        </p:nvSpPr>
        <p:spPr>
          <a:xfrm>
            <a:off x="645615" y="3899894"/>
            <a:ext cx="6477578" cy="686470"/>
          </a:xfrm>
          <a:prstGeom prst="rect">
            <a:avLst/>
          </a:prstGeom>
          <a:solidFill>
            <a:srgbClr val="660066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Εξειδικευμένα κύτταρα (Β λεμφοκύτταρα) παράγουν αντισώματα στοχευμένα ΜΟΝΟ για το συγκεκριμένο παθογόνο (αντιγόνο)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26750C-F1A6-4F0F-9B9A-1B92E69CA7DA}"/>
              </a:ext>
            </a:extLst>
          </p:cNvPr>
          <p:cNvSpPr/>
          <p:nvPr/>
        </p:nvSpPr>
        <p:spPr>
          <a:xfrm>
            <a:off x="8518779" y="2013725"/>
            <a:ext cx="2181157" cy="381771"/>
          </a:xfrm>
          <a:prstGeom prst="rect">
            <a:avLst/>
          </a:prstGeom>
          <a:solidFill>
            <a:srgbClr val="660066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Β λεμφοκύτταρα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29C537-0D08-4D8A-8E42-7E88B77074BF}"/>
              </a:ext>
            </a:extLst>
          </p:cNvPr>
          <p:cNvSpPr/>
          <p:nvPr/>
        </p:nvSpPr>
        <p:spPr>
          <a:xfrm>
            <a:off x="8062774" y="4204593"/>
            <a:ext cx="1611314" cy="381771"/>
          </a:xfrm>
          <a:prstGeom prst="rect">
            <a:avLst/>
          </a:prstGeom>
          <a:solidFill>
            <a:srgbClr val="800000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Αντισώματα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326BAA-6399-4ED7-AA94-BD9A6CE62E52}"/>
              </a:ext>
            </a:extLst>
          </p:cNvPr>
          <p:cNvSpPr/>
          <p:nvPr/>
        </p:nvSpPr>
        <p:spPr>
          <a:xfrm>
            <a:off x="4471752" y="2312875"/>
            <a:ext cx="1611314" cy="381771"/>
          </a:xfrm>
          <a:prstGeom prst="rect">
            <a:avLst/>
          </a:prstGeom>
          <a:solidFill>
            <a:srgbClr val="800000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Αντισώματα</a:t>
            </a:r>
          </a:p>
        </p:txBody>
      </p:sp>
    </p:spTree>
    <p:extLst>
      <p:ext uri="{BB962C8B-B14F-4D97-AF65-F5344CB8AC3E}">
        <p14:creationId xmlns:p14="http://schemas.microsoft.com/office/powerpoint/2010/main" val="37036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4B3EA7-5631-41B2-B38E-85BA7BE75D91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rgbClr val="FF0066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</a:t>
            </a: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Ασθένειες &amp; παράγοντες ασθένειας | 4.3 Αμυντικοί μηχανισμοί του ανθρώπου</a:t>
            </a:r>
          </a:p>
        </p:txBody>
      </p:sp>
      <p:pic>
        <p:nvPicPr>
          <p:cNvPr id="3" name="Picture 2" descr="Propelling bacteria | eLife Science Digests | eLife">
            <a:extLst>
              <a:ext uri="{FF2B5EF4-FFF2-40B4-BE49-F238E27FC236}">
                <a16:creationId xmlns:a16="http://schemas.microsoft.com/office/drawing/2014/main" id="{210363DA-7AB8-469F-B64E-910A54EAE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31"/>
            <a:ext cx="3660174" cy="205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7BF2B1-3370-462B-AD70-10DFCBA06348}"/>
              </a:ext>
            </a:extLst>
          </p:cNvPr>
          <p:cNvSpPr/>
          <p:nvPr/>
        </p:nvSpPr>
        <p:spPr>
          <a:xfrm>
            <a:off x="3524264" y="1196198"/>
            <a:ext cx="1087646" cy="381771"/>
          </a:xfrm>
          <a:prstGeom prst="rect">
            <a:avLst/>
          </a:prstGeom>
          <a:solidFill>
            <a:srgbClr val="FF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Δέρμα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C0E9C8-7DA1-4BBE-9EFC-A07BE7872663}"/>
              </a:ext>
            </a:extLst>
          </p:cNvPr>
          <p:cNvSpPr/>
          <p:nvPr/>
        </p:nvSpPr>
        <p:spPr>
          <a:xfrm>
            <a:off x="4585765" y="1335533"/>
            <a:ext cx="1729695" cy="381771"/>
          </a:xfrm>
          <a:prstGeom prst="rect">
            <a:avLst/>
          </a:prstGeom>
          <a:solidFill>
            <a:srgbClr val="FF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2. Βλεννογόνοι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C8286E-BB58-483D-B7FB-936E46FBDE72}"/>
              </a:ext>
            </a:extLst>
          </p:cNvPr>
          <p:cNvSpPr/>
          <p:nvPr/>
        </p:nvSpPr>
        <p:spPr>
          <a:xfrm>
            <a:off x="6257868" y="1260785"/>
            <a:ext cx="1347860" cy="381771"/>
          </a:xfrm>
          <a:prstGeom prst="rect">
            <a:avLst/>
          </a:prstGeom>
          <a:solidFill>
            <a:srgbClr val="FF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3. Ιδρώτας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35380C-B982-41A8-8ADA-9688D15F5E05}"/>
              </a:ext>
            </a:extLst>
          </p:cNvPr>
          <p:cNvSpPr/>
          <p:nvPr/>
        </p:nvSpPr>
        <p:spPr>
          <a:xfrm>
            <a:off x="7545756" y="1186037"/>
            <a:ext cx="1087647" cy="381771"/>
          </a:xfrm>
          <a:prstGeom prst="rect">
            <a:avLst/>
          </a:prstGeom>
          <a:solidFill>
            <a:srgbClr val="FF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4. Σάλιο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B419A-1E6E-4305-8CEA-AC593D4BD0D5}"/>
              </a:ext>
            </a:extLst>
          </p:cNvPr>
          <p:cNvSpPr/>
          <p:nvPr/>
        </p:nvSpPr>
        <p:spPr>
          <a:xfrm>
            <a:off x="8591354" y="1263169"/>
            <a:ext cx="1918604" cy="381771"/>
          </a:xfrm>
          <a:prstGeom prst="rect">
            <a:avLst/>
          </a:prstGeom>
          <a:solidFill>
            <a:srgbClr val="FF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5. Οξύ στομάχου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7DFBE-D36F-41E5-81AC-BFE9484D05B3}"/>
              </a:ext>
            </a:extLst>
          </p:cNvPr>
          <p:cNvSpPr/>
          <p:nvPr/>
        </p:nvSpPr>
        <p:spPr>
          <a:xfrm>
            <a:off x="1393972" y="2601464"/>
            <a:ext cx="4133247" cy="381771"/>
          </a:xfrm>
          <a:prstGeom prst="rect">
            <a:avLst/>
          </a:prstGeom>
          <a:solidFill>
            <a:srgbClr val="0070C0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Β. ΕΣΩΤΕΡΙΚΟΙ ΑΜΥΝΤΙΚΟΙ ΜΗΧΑΝΙΣΜΟΙ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B5DCDB-BC55-40F3-899F-A8D2212D1138}"/>
              </a:ext>
            </a:extLst>
          </p:cNvPr>
          <p:cNvSpPr/>
          <p:nvPr/>
        </p:nvSpPr>
        <p:spPr>
          <a:xfrm>
            <a:off x="3524264" y="869620"/>
            <a:ext cx="4133248" cy="381771"/>
          </a:xfrm>
          <a:prstGeom prst="rect">
            <a:avLst/>
          </a:prstGeom>
          <a:solidFill>
            <a:srgbClr val="C0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Α. ΕΞΩΤΕΡΙΚΟΙ ΑΜΥΝΤΙΚΟΙ ΜΗΧΑΝΙΣΜΟΙ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C66E34-4482-41BF-A8EC-FC0925497A1D}"/>
              </a:ext>
            </a:extLst>
          </p:cNvPr>
          <p:cNvSpPr/>
          <p:nvPr/>
        </p:nvSpPr>
        <p:spPr>
          <a:xfrm>
            <a:off x="457506" y="3284625"/>
            <a:ext cx="1443336" cy="381771"/>
          </a:xfrm>
          <a:prstGeom prst="rect">
            <a:avLst/>
          </a:prstGeom>
          <a:solidFill>
            <a:srgbClr val="7030A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Φλεγμονή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F79947-04C1-49AC-9B61-C27C3E56AB6C}"/>
              </a:ext>
            </a:extLst>
          </p:cNvPr>
          <p:cNvSpPr/>
          <p:nvPr/>
        </p:nvSpPr>
        <p:spPr>
          <a:xfrm>
            <a:off x="1833451" y="3357820"/>
            <a:ext cx="1443336" cy="381771"/>
          </a:xfrm>
          <a:prstGeom prst="rect">
            <a:avLst/>
          </a:prstGeom>
          <a:solidFill>
            <a:srgbClr val="7030A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2. Πυρετός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B8233F-86A3-4B0C-BA4A-0ADEBBF49434}"/>
              </a:ext>
            </a:extLst>
          </p:cNvPr>
          <p:cNvSpPr/>
          <p:nvPr/>
        </p:nvSpPr>
        <p:spPr>
          <a:xfrm>
            <a:off x="3171080" y="3306617"/>
            <a:ext cx="3729461" cy="381771"/>
          </a:xfrm>
          <a:prstGeom prst="rect">
            <a:avLst/>
          </a:prstGeom>
          <a:solidFill>
            <a:srgbClr val="7030A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3. Ουσίες με αντιμικροβιακή δράση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CB2E33-DD47-42B8-AA21-3312185C675F}"/>
              </a:ext>
            </a:extLst>
          </p:cNvPr>
          <p:cNvSpPr/>
          <p:nvPr/>
        </p:nvSpPr>
        <p:spPr>
          <a:xfrm>
            <a:off x="6857820" y="3357820"/>
            <a:ext cx="2061097" cy="381771"/>
          </a:xfrm>
          <a:prstGeom prst="rect">
            <a:avLst/>
          </a:prstGeom>
          <a:solidFill>
            <a:srgbClr val="7030A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4. Φαγοκυττάρωση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ED6683-5802-4C5B-B89E-381B11BD8A56}"/>
              </a:ext>
            </a:extLst>
          </p:cNvPr>
          <p:cNvSpPr/>
          <p:nvPr/>
        </p:nvSpPr>
        <p:spPr>
          <a:xfrm>
            <a:off x="457504" y="2946138"/>
            <a:ext cx="1061503" cy="381771"/>
          </a:xfrm>
          <a:prstGeom prst="rect">
            <a:avLst/>
          </a:prstGeom>
          <a:solidFill>
            <a:srgbClr val="660066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ΓΕΝΙΚΟΙ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7C88A-8690-4429-9A06-0C1F474CF05D}"/>
              </a:ext>
            </a:extLst>
          </p:cNvPr>
          <p:cNvSpPr/>
          <p:nvPr/>
        </p:nvSpPr>
        <p:spPr>
          <a:xfrm>
            <a:off x="5477855" y="2794642"/>
            <a:ext cx="4453936" cy="381771"/>
          </a:xfrm>
          <a:prstGeom prst="rect">
            <a:avLst/>
          </a:prstGeom>
          <a:solidFill>
            <a:srgbClr val="C0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Αντιγόνο -&gt; Β λεμφοκύτταρα -&gt; Αντισώματα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9A6A99-85BD-45E6-8BDA-8EB1F6132BB7}"/>
              </a:ext>
            </a:extLst>
          </p:cNvPr>
          <p:cNvSpPr/>
          <p:nvPr/>
        </p:nvSpPr>
        <p:spPr>
          <a:xfrm>
            <a:off x="5477853" y="2456155"/>
            <a:ext cx="1061503" cy="381771"/>
          </a:xfrm>
          <a:prstGeom prst="rect">
            <a:avLst/>
          </a:prstGeom>
          <a:solidFill>
            <a:srgbClr val="800000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ΕΙΔΙΚΟΙ</a:t>
            </a:r>
          </a:p>
        </p:txBody>
      </p:sp>
    </p:spTree>
    <p:extLst>
      <p:ext uri="{BB962C8B-B14F-4D97-AF65-F5344CB8AC3E}">
        <p14:creationId xmlns:p14="http://schemas.microsoft.com/office/powerpoint/2010/main" val="3749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1816</TotalTime>
  <Words>130</Words>
  <Application>Microsoft Office PowerPoint</Application>
  <PresentationFormat>Ευρεία οθόνη</PresentationFormat>
  <Paragraphs>27</Paragraphs>
  <Slides>3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Παναγιώτα Γεωμέλα</cp:lastModifiedBy>
  <cp:revision>242</cp:revision>
  <dcterms:created xsi:type="dcterms:W3CDTF">2021-07-09T12:36:45Z</dcterms:created>
  <dcterms:modified xsi:type="dcterms:W3CDTF">2023-04-24T14:33:18Z</dcterms:modified>
</cp:coreProperties>
</file>